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1" r:id="rId15"/>
    <p:sldId id="272" r:id="rId16"/>
    <p:sldId id="270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4440"/>
    <a:srgbClr val="388C46"/>
    <a:srgbClr val="2D70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102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7408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3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97269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1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4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13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932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9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80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59EA0DF-4A3A-44ED-AD60-86F3170CB46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284E136-3378-4E0B-A9DC-BC344B3B20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64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Polynomial and</a:t>
            </a:r>
            <a:br>
              <a:rPr lang="en-US" dirty="0" smtClean="0"/>
            </a:br>
            <a:r>
              <a:rPr lang="en-US" dirty="0" smtClean="0"/>
              <a:t>Matrix Powering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Ivan Adrian Koswara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39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powering: probability theory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400" dirty="0" smtClean="0"/>
                  <a:t> with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Sign is easy, so assume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Assume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≤0.5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sup>
                    </m:sSup>
                  </m:oMath>
                </a14:m>
                <a:r>
                  <a:rPr lang="en-US" sz="2400" dirty="0" smtClean="0"/>
                  <a:t>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:r>
                  <a:rPr lang="en-US" sz="2400" dirty="0" smtClean="0"/>
                  <a:t>Binomial distribution</a:t>
                </a: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96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632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640" y="422910"/>
            <a:ext cx="8848329" cy="589888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7086903" y="1310250"/>
                <a:ext cx="2898843" cy="2062103"/>
              </a:xfrm>
              <a:prstGeom prst="rect">
                <a:avLst/>
              </a:prstGeom>
              <a:solidFill>
                <a:schemeClr val="bg1">
                  <a:alpha val="7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7444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3200" i="1" smtClean="0">
                        <a:solidFill>
                          <a:srgbClr val="C74440"/>
                        </a:solidFill>
                        <a:latin typeface="Cambria Math" panose="02040503050406030204" pitchFamily="18" charset="0"/>
                      </a:rPr>
                      <m:t>=1000</m:t>
                    </m:r>
                  </m:oMath>
                </a14:m>
                <a:r>
                  <a:rPr lang="en-US" sz="3200" i="1" dirty="0" smtClean="0">
                    <a:solidFill>
                      <a:srgbClr val="C7444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i="1" dirty="0">
                    <a:solidFill>
                      <a:srgbClr val="C74440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3200" i="1" dirty="0">
                    <a:solidFill>
                      <a:srgbClr val="C74440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7444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3200" i="1">
                        <a:solidFill>
                          <a:srgbClr val="C74440"/>
                        </a:solidFill>
                        <a:latin typeface="Cambria Math" panose="02040503050406030204" pitchFamily="18" charset="0"/>
                      </a:rPr>
                      <m:t>=0.25</m:t>
                    </m:r>
                  </m:oMath>
                </a14:m>
                <a:r>
                  <a:rPr lang="en-US" sz="3200" i="1" dirty="0" smtClean="0">
                    <a:solidFill>
                      <a:srgbClr val="C7444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i="1" dirty="0">
                    <a:latin typeface="Cambria Math" panose="02040503050406030204" pitchFamily="18" charset="0"/>
                  </a:rPr>
                  <a:t/>
                </a:r>
                <a:br>
                  <a:rPr lang="en-US" sz="320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2D70B3"/>
                        </a:solidFill>
                        <a:latin typeface="Cambria Math" panose="02040503050406030204" pitchFamily="18" charset="0"/>
                      </a:rPr>
                      <m:t>coeff</m:t>
                    </m:r>
                    <m:r>
                      <a:rPr lang="en-US" sz="3200" i="1">
                        <a:solidFill>
                          <a:srgbClr val="2D70B3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3200" b="0" i="1" smtClean="0">
                        <a:solidFill>
                          <a:srgbClr val="2D70B3"/>
                        </a:solidFill>
                        <a:latin typeface="Cambria Math" panose="02040503050406030204" pitchFamily="18" charset="0"/>
                      </a:rPr>
                      <m:t>0.001</m:t>
                    </m:r>
                  </m:oMath>
                </a14:m>
                <a:r>
                  <a:rPr lang="en-US" sz="3200" i="1" dirty="0" smtClean="0">
                    <a:solidFill>
                      <a:srgbClr val="2D70B3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i="1" dirty="0">
                    <a:solidFill>
                      <a:srgbClr val="2D70B3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3200" i="1" dirty="0">
                    <a:solidFill>
                      <a:srgbClr val="2D70B3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388C46"/>
                        </a:solidFill>
                        <a:latin typeface="Cambria Math" panose="02040503050406030204" pitchFamily="18" charset="0"/>
                      </a:rPr>
                      <m:t>215≤</m:t>
                    </m:r>
                    <m:r>
                      <a:rPr lang="en-US" sz="3200" b="0" i="1" smtClean="0">
                        <a:solidFill>
                          <a:srgbClr val="388C46"/>
                        </a:solidFill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3200" i="1">
                        <a:solidFill>
                          <a:srgbClr val="388C46"/>
                        </a:solidFill>
                        <a:latin typeface="Cambria Math" panose="02040503050406030204" pitchFamily="18" charset="0"/>
                      </a:rPr>
                      <m:t>≤285</m:t>
                    </m:r>
                  </m:oMath>
                </a14:m>
                <a:r>
                  <a:rPr lang="en-US" sz="3200" dirty="0" smtClean="0"/>
                  <a:t> </a:t>
                </a:r>
                <a:endParaRPr lang="en-US" sz="32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903" y="1310250"/>
                <a:ext cx="2898843" cy="20621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71741" y="589581"/>
            <a:ext cx="3286125" cy="553998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388C46"/>
                </a:solidFill>
              </a:rPr>
              <a:t>Significant interval</a:t>
            </a:r>
            <a:endParaRPr lang="en-US" sz="3000" dirty="0">
              <a:solidFill>
                <a:srgbClr val="388C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04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powering: main idea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 smtClean="0"/>
                  <a:t>Determine significant interval (</a:t>
                </a:r>
                <a:r>
                  <a:rPr lang="en-US" sz="2400" dirty="0" err="1" smtClean="0"/>
                  <a:t>Chernoff</a:t>
                </a:r>
                <a:r>
                  <a:rPr lang="en-US" sz="2400" dirty="0" smtClean="0"/>
                  <a:t> bound)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 smtClean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2400" dirty="0" smtClean="0"/>
                  <a:t> is outside: return 0 (too small)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 smtClean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2400" dirty="0" smtClean="0"/>
                  <a:t> is inside: estimate result (</a:t>
                </a:r>
                <a:r>
                  <a:rPr lang="en-US" sz="2400" dirty="0" err="1" smtClean="0"/>
                  <a:t>Stirling</a:t>
                </a:r>
                <a:r>
                  <a:rPr lang="en-US" sz="2400" dirty="0" smtClean="0"/>
                  <a:t> series)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38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248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powering: </a:t>
            </a:r>
            <a:r>
              <a:rPr lang="en-US" dirty="0" err="1" smtClean="0"/>
              <a:t>Chernoff</a:t>
            </a:r>
            <a:r>
              <a:rPr lang="en-US" dirty="0" smtClean="0"/>
              <a:t> bound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𝑎𝑁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𝑎𝑁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b="0" dirty="0" smtClean="0"/>
              </a:p>
              <a:p>
                <a:r>
                  <a:rPr lang="en-US" sz="2400" dirty="0" smtClean="0"/>
                  <a:t>We want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</a:rPr>
                      <m:t>exp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𝑎𝑁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⇒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func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If we have the inequality, a significant interval 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1±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𝑎𝑁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335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powering: </a:t>
            </a:r>
            <a:r>
              <a:rPr lang="en-US" dirty="0" err="1" smtClean="0"/>
              <a:t>Stirling</a:t>
            </a:r>
            <a:r>
              <a:rPr lang="en-US" dirty="0" smtClean="0"/>
              <a:t> series</a:t>
            </a:r>
            <a:br>
              <a:rPr lang="en-US" dirty="0" smtClean="0"/>
            </a:br>
            <a:r>
              <a:rPr lang="en-US" sz="3000" dirty="0" smtClean="0"/>
              <a:t>Idea by </a:t>
            </a:r>
            <a:r>
              <a:rPr lang="en-US" sz="3000" dirty="0" err="1" smtClean="0"/>
              <a:t>Gleb</a:t>
            </a:r>
            <a:r>
              <a:rPr lang="en-US" sz="3000" dirty="0" smtClean="0"/>
              <a:t> </a:t>
            </a:r>
            <a:r>
              <a:rPr lang="en-US" sz="3000" dirty="0" err="1" smtClean="0"/>
              <a:t>Pogudin</a:t>
            </a:r>
            <a:endParaRPr lang="en-US" sz="3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Stirling series: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!</m:t>
                    </m:r>
                  </m:oMath>
                </a14:m>
                <a:r>
                  <a:rPr lang="en-US" sz="2400" dirty="0" smtClean="0"/>
                  <a:t> can be represented as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ra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+…+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b="0" dirty="0" smtClean="0"/>
                  <a:t>Remainder term: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</m:den>
                    </m:f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Fix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400" dirty="0" smtClean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400" dirty="0" smtClean="0"/>
                  <a:t> can be hard-coded</a:t>
                </a:r>
              </a:p>
              <a:p>
                <a:r>
                  <a:rPr lang="en-US" sz="2400" dirty="0" smtClean="0"/>
                  <a:t>Estimate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!</m:t>
                    </m:r>
                  </m:oMath>
                </a14:m>
                <a:r>
                  <a:rPr lang="en-US" sz="2400" dirty="0" smtClean="0"/>
                  <a:t> by cutting 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 smtClean="0"/>
                  <a:t>, relative error is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</m:den>
                    </m:f>
                  </m:oMath>
                </a14:m>
                <a:endParaRPr lang="en-US" sz="240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96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39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powering: </a:t>
            </a:r>
            <a:r>
              <a:rPr lang="en-US" dirty="0" err="1" smtClean="0"/>
              <a:t>Stirling</a:t>
            </a:r>
            <a:r>
              <a:rPr lang="en-US" dirty="0" smtClean="0"/>
              <a:t> series</a:t>
            </a:r>
            <a:br>
              <a:rPr lang="en-US" dirty="0" smtClean="0"/>
            </a:br>
            <a:r>
              <a:rPr lang="en-US" sz="3000" dirty="0" smtClean="0"/>
              <a:t>Idea by </a:t>
            </a:r>
            <a:r>
              <a:rPr lang="en-US" sz="3000" dirty="0" err="1" smtClean="0"/>
              <a:t>Gleb</a:t>
            </a:r>
            <a:r>
              <a:rPr lang="en-US" sz="3000" dirty="0" smtClean="0"/>
              <a:t> </a:t>
            </a:r>
            <a:r>
              <a:rPr lang="en-US" sz="3000" dirty="0" err="1" smtClean="0"/>
              <a:t>Pogudin</a:t>
            </a:r>
            <a:endParaRPr lang="en-US" sz="3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Get significant interval, then relative error is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𝑎𝑁</m:t>
                                    </m:r>
                                  </m:num>
                                  <m:den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</m:den>
                    </m:f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For large enough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400" dirty="0" smtClean="0"/>
                  <a:t> this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Compute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sup>
                    </m:sSup>
                  </m:oMath>
                </a14:m>
                <a:r>
                  <a:rPr lang="en-US" sz="2400" dirty="0" smtClean="0"/>
                  <a:t> with relative error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This value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en-US" sz="2400" dirty="0" smtClean="0"/>
                  <a:t> so relative error is absolute error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96" t="-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5846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powering: a lot of problems!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Problem is unstable with small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sz="24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2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200" dirty="0" smtClean="0"/>
                  <a:t>: </a:t>
                </a:r>
                <a:r>
                  <a:rPr lang="en-US" sz="2200" dirty="0" err="1" smtClean="0"/>
                  <a:t>coeff</a:t>
                </a:r>
                <a:r>
                  <a:rPr lang="en-US" sz="2200" dirty="0" smtClean="0"/>
                  <a:t> = 0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2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200" dirty="0" smtClean="0"/>
                  <a:t>: </a:t>
                </a:r>
                <a:r>
                  <a:rPr lang="en-US" sz="2200" dirty="0" err="1" smtClean="0"/>
                  <a:t>coeff</a:t>
                </a:r>
                <a:r>
                  <a:rPr lang="en-US" sz="22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den>
                    </m:f>
                  </m:oMath>
                </a14:m>
                <a:endParaRPr lang="en-US" sz="2200" dirty="0" smtClean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400" dirty="0" smtClean="0"/>
                  <a:t> must be fixed</a:t>
                </a:r>
              </a:p>
              <a:p>
                <a:pPr lvl="1"/>
                <a:r>
                  <a:rPr lang="en-US" sz="2200" dirty="0" err="1" smtClean="0"/>
                  <a:t>Stirling</a:t>
                </a:r>
                <a:r>
                  <a:rPr lang="en-US" sz="2200" dirty="0" smtClean="0"/>
                  <a:t> series needs to be hard-coded</a:t>
                </a:r>
              </a:p>
              <a:p>
                <a:r>
                  <a:rPr lang="en-US" sz="2400" dirty="0" smtClean="0"/>
                  <a:t>Precision is tied to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2400" dirty="0" smtClean="0"/>
              </a:p>
              <a:p>
                <a:pPr lvl="1"/>
                <a:r>
                  <a:rPr lang="en-US" sz="2200" dirty="0" smtClean="0"/>
                  <a:t>Precision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</m:oMath>
                </a14:m>
                <a:r>
                  <a:rPr lang="en-US" sz="2200" b="0" dirty="0" smtClean="0"/>
                  <a:t>, should be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𝓁</m:t>
                        </m:r>
                      </m:sup>
                    </m:sSup>
                  </m:oMath>
                </a14:m>
                <a:endParaRPr lang="en-US" sz="2200" b="0" dirty="0" smtClean="0"/>
              </a:p>
              <a:p>
                <a:pPr lvl="1"/>
                <a:r>
                  <a:rPr lang="en-US" sz="2200" dirty="0" smtClean="0"/>
                  <a:t>What if we want small exponent but large precision?</a:t>
                </a: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In short:</a:t>
                </a:r>
                <a:r>
                  <a:rPr lang="en-US" sz="2400" dirty="0"/>
                  <a:t> only works for "good" </a:t>
                </a:r>
                <a:r>
                  <a:rPr lang="en-US" sz="2400" dirty="0" smtClean="0"/>
                  <a:t>cases</a:t>
                </a: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96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018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Higher-degree polynomial powering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400" dirty="0" smtClean="0"/>
                  <a:t> with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Naive method doesn't work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eqArr>
                            <m:eqArr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+0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eqArr>
                        </m:sub>
                        <m:sup/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𝐽</m:t>
                          </m:r>
                        </m:sup>
                      </m:sSup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𝐾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𝒪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</m:oMath>
                </a14:m>
                <a:r>
                  <a:rPr lang="en-US" sz="2400" dirty="0" smtClean="0"/>
                  <a:t> terms: exponentially many!</a:t>
                </a:r>
              </a:p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Idea(?):</a:t>
                </a:r>
                <a:r>
                  <a:rPr lang="en-US" sz="2400" dirty="0" smtClean="0"/>
                  <a:t> a lot of these terms are too small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96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962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Binomial: How much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 smtClean="0"/>
                  <a:t> can we work with?</a:t>
                </a:r>
              </a:p>
              <a:p>
                <a:r>
                  <a:rPr lang="en-US" sz="2400" dirty="0" smtClean="0"/>
                  <a:t>Binomial: Can we untie precision from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400" dirty="0" smtClean="0"/>
                  <a:t>?</a:t>
                </a:r>
              </a:p>
              <a:p>
                <a:r>
                  <a:rPr lang="en-US" sz="2400" dirty="0" smtClean="0"/>
                  <a:t>Higher-order: How many terms are significant?</a:t>
                </a:r>
              </a:p>
              <a:p>
                <a:r>
                  <a:rPr lang="en-US" sz="2400" dirty="0" smtClean="0"/>
                  <a:t>Higher-order: ...or another way to compute?</a:t>
                </a:r>
              </a:p>
              <a:p>
                <a:r>
                  <a:rPr lang="en-US" sz="2400" dirty="0" smtClean="0"/>
                  <a:t>PDE: What about other matrices?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96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646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 general case, inner product of huge vectors and huge powers of huge matrices are hard</a:t>
            </a:r>
          </a:p>
          <a:p>
            <a:r>
              <a:rPr lang="en-US" sz="2400" dirty="0" smtClean="0"/>
              <a:t>For "nice" cases, huge powers of binomials are poly-time</a:t>
            </a:r>
          </a:p>
          <a:p>
            <a:r>
              <a:rPr lang="en-US" sz="2400" dirty="0" smtClean="0"/>
              <a:t>What about "bad" cases? Higher-order polynomials? Other matrices?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218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Motivation</a:t>
            </a:r>
          </a:p>
          <a:p>
            <a:r>
              <a:rPr lang="en-US" sz="2400" dirty="0" smtClean="0"/>
              <a:t>Hardness results</a:t>
            </a:r>
          </a:p>
          <a:p>
            <a:r>
              <a:rPr lang="en-US" sz="2400" dirty="0" smtClean="0"/>
              <a:t>Binomial powering</a:t>
            </a:r>
          </a:p>
          <a:p>
            <a:r>
              <a:rPr lang="en-US" sz="2400" dirty="0" smtClean="0"/>
              <a:t>A lot of problems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14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recurrence relations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System of homogeneous linear recurrence relations with constant coefficients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en-US" sz="2400" dirty="0"/>
              </a:p>
              <a:p>
                <a:r>
                  <a:rPr lang="en-US" sz="2400" dirty="0" smtClean="0"/>
                  <a:t>Matrix equation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en-US" sz="2400" b="0" dirty="0" smtClean="0"/>
              </a:p>
              <a:p>
                <a:pPr marL="0" indent="0">
                  <a:buNone/>
                </a:pPr>
                <a:endParaRPr lang="en-US" sz="1600" b="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96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386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partial differential equations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261872" y="1828800"/>
                <a:ext cx="5939028" cy="4351337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 smtClean="0"/>
                  <a:t>Approximate solution to linear PDE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smtClean="0"/>
                  <a:t>Divide time and space into discrete steps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sup>
                          </m:sSub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sup>
                          </m:sSubSup>
                        </m:num>
                        <m:den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sup>
                          </m:sSub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sup>
                          </m:sSubSup>
                        </m:num>
                        <m:den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smtClean="0"/>
                  <a:t>System of homogeneous linear recurrence relations with constant coefficients</a:t>
                </a: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261872" y="1828800"/>
                <a:ext cx="5939028" cy="4351337"/>
              </a:xfrm>
              <a:blipFill>
                <a:blip r:embed="rId2"/>
                <a:stretch>
                  <a:fillRect l="-719" t="-1541" r="-1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7200900" y="1828800"/>
                <a:ext cx="3406140" cy="4351337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Want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small</a:t>
                </a:r>
              </a:p>
              <a:p>
                <a:pPr lvl="1"/>
                <a:r>
                  <a:rPr lang="en-US" sz="2200" dirty="0" smtClean="0"/>
                  <a:t>Huge </a:t>
                </a:r>
                <a:r>
                  <a:rPr lang="en-US" sz="2200" dirty="0"/>
                  <a:t>number of terms</a:t>
                </a:r>
              </a:p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Want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small</a:t>
                </a:r>
              </a:p>
              <a:p>
                <a:pPr lvl="1"/>
                <a:r>
                  <a:rPr lang="en-US" sz="2200" dirty="0" smtClean="0"/>
                  <a:t>Huge exponent</a:t>
                </a:r>
                <a:endParaRPr lang="en-US" sz="2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7200900" y="1828800"/>
                <a:ext cx="3406140" cy="4351337"/>
              </a:xfrm>
              <a:blipFill>
                <a:blip r:embed="rId3"/>
                <a:stretch>
                  <a:fillRect l="-1252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615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matrix powering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261872" y="1828800"/>
                <a:ext cx="4834128" cy="4351337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𝓁</m:t>
                    </m:r>
                  </m:oMath>
                </a14:m>
                <a:r>
                  <a:rPr lang="en-US" sz="2400" dirty="0" smtClean="0"/>
                  <a:t> is input length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𝓁</m:t>
                        </m:r>
                      </m:sup>
                    </m:sSup>
                  </m:oMath>
                </a14:m>
                <a:r>
                  <a:rPr lang="en-US" sz="2400" dirty="0" smtClean="0"/>
                  <a:t> is dimension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𝓁</m:t>
                        </m:r>
                      </m:sup>
                    </m:sSup>
                  </m:oMath>
                </a14:m>
                <a:r>
                  <a:rPr lang="en-US" sz="2400" dirty="0" smtClean="0"/>
                  <a:t> is exponent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</m:oMath>
                </a14:m>
                <a:r>
                  <a:rPr lang="en-US" sz="2400" dirty="0" smtClean="0"/>
                  <a:t> are indices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400" dirty="0" smtClean="0"/>
                  <a:t> is output precision parameter</a:t>
                </a:r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261872" y="1828800"/>
                <a:ext cx="4834128" cy="4351337"/>
              </a:xfrm>
              <a:blipFill>
                <a:blip r:embed="rId2"/>
                <a:stretch>
                  <a:fillRect l="-883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0" y="1828800"/>
                <a:ext cx="4511040" cy="4351337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−1, 1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p>
                  </m:oMath>
                </a14:m>
                <a:r>
                  <a:rPr lang="en-US" sz="2400" dirty="0"/>
                  <a:t> is input </a:t>
                </a:r>
                <a:r>
                  <a:rPr lang="en-US" sz="2400" dirty="0" smtClean="0"/>
                  <a:t>matrix</a:t>
                </a:r>
              </a:p>
              <a:p>
                <a:pPr lvl="1"/>
                <a:r>
                  <a:rPr lang="en-US" sz="2200" dirty="0" smtClean="0"/>
                  <a:t>Norm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endParaRPr lang="en-US" sz="2200" dirty="0" smtClean="0"/>
              </a:p>
              <a:p>
                <a:pPr lvl="1"/>
                <a:r>
                  <a:rPr lang="en-US" sz="2200" dirty="0" smtClean="0"/>
                  <a:t>Given by oracle: query element position and bit position</a:t>
                </a:r>
                <a:endParaRPr lang="en-US" sz="2200" dirty="0"/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Goal:</a:t>
                </a:r>
                <a:r>
                  <a:rPr lang="en-US" sz="2400" dirty="0"/>
                  <a:t> compute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with precision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𝓁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0" y="1828800"/>
                <a:ext cx="4511040" cy="4351337"/>
              </a:xfrm>
              <a:blipFill>
                <a:blip r:embed="rId3"/>
                <a:stretch>
                  <a:fillRect l="-946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251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Hardness results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Inner product of two huge vectors is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p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#</m:t>
                        </m:r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𝐏</m:t>
                        </m:r>
                      </m:sup>
                    </m:sSup>
                  </m:oMath>
                </a14:m>
                <a:r>
                  <a:rPr lang="en-US" sz="2400" dirty="0" smtClean="0"/>
                  <a:t>, is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#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𝐏</m:t>
                    </m:r>
                  </m:oMath>
                </a14:m>
                <a:r>
                  <a:rPr lang="en-US" sz="2400" dirty="0" smtClean="0"/>
                  <a:t>-hard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sz="22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1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p>
                        <m:r>
                          <a:rPr lang="en-US" sz="2200" b="1">
                            <a:latin typeface="Cambria Math" panose="02040503050406030204" pitchFamily="18" charset="0"/>
                          </a:rPr>
                          <m:t>#</m:t>
                        </m:r>
                        <m:r>
                          <a:rPr lang="en-US" sz="2200" b="1">
                            <a:latin typeface="Cambria Math" panose="02040503050406030204" pitchFamily="18" charset="0"/>
                          </a:rPr>
                          <m:t>𝐏</m:t>
                        </m:r>
                      </m:sup>
                    </m:sSup>
                  </m:oMath>
                </a14:m>
                <a:r>
                  <a:rPr lang="en-US" sz="2200" dirty="0" smtClean="0"/>
                  <a:t> membership: Count triples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200" dirty="0" smtClean="0"/>
                  <a:t> with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200" dirty="0" smtClean="0"/>
                  <a:t>,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2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b="1">
                        <a:latin typeface="Cambria Math" panose="02040503050406030204" pitchFamily="18" charset="0"/>
                      </a:rPr>
                      <m:t>#</m:t>
                    </m:r>
                    <m:r>
                      <a:rPr lang="en-US" sz="2200" b="1">
                        <a:latin typeface="Cambria Math" panose="02040503050406030204" pitchFamily="18" charset="0"/>
                      </a:rPr>
                      <m:t>𝐏</m:t>
                    </m:r>
                  </m:oMath>
                </a14:m>
                <a:r>
                  <a:rPr lang="en-US" sz="2200" dirty="0"/>
                  <a:t>-</a:t>
                </a:r>
                <a:r>
                  <a:rPr lang="en-US" sz="2200" dirty="0" smtClean="0"/>
                  <a:t>hardness: Reduction from #SAT</a:t>
                </a:r>
              </a:p>
              <a:p>
                <a:r>
                  <a:rPr lang="en-US" sz="2400" dirty="0" smtClean="0"/>
                  <a:t>Huge matrix to huge power is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𝐏𝐒𝐏𝐀𝐂𝐄</m:t>
                    </m:r>
                  </m:oMath>
                </a14:m>
                <a:r>
                  <a:rPr lang="en-US" sz="2400" dirty="0" smtClean="0"/>
                  <a:t>-complete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200" b="1" smtClean="0">
                        <a:latin typeface="Cambria Math" panose="02040503050406030204" pitchFamily="18" charset="0"/>
                      </a:rPr>
                      <m:t>𝐏𝐒𝐏𝐀𝐂𝐄</m:t>
                    </m:r>
                    <m:r>
                      <a:rPr lang="en-US" sz="22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dirty="0" smtClean="0"/>
                  <a:t>membership: </a:t>
                </a:r>
                <a:r>
                  <a:rPr lang="en-US" sz="2200" dirty="0" err="1" smtClean="0"/>
                  <a:t>Savitch's</a:t>
                </a:r>
                <a:r>
                  <a:rPr lang="en-US" sz="2200" dirty="0" smtClean="0"/>
                  <a:t> theorem (exponentiation by squaring)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200" b="1">
                        <a:latin typeface="Cambria Math" panose="02040503050406030204" pitchFamily="18" charset="0"/>
                      </a:rPr>
                      <m:t>𝐏𝐒𝐏𝐀𝐂𝐄</m:t>
                    </m:r>
                  </m:oMath>
                </a14:m>
                <a:r>
                  <a:rPr lang="en-US" sz="2200" dirty="0" smtClean="0"/>
                  <a:t>-hardness: </a:t>
                </a:r>
                <a:r>
                  <a:rPr lang="en-US" sz="2200" dirty="0"/>
                  <a:t>Reduction from graph reachability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96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584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Matrices with special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Most off-diagonal entries are 0</a:t>
            </a:r>
          </a:p>
          <a:p>
            <a:pPr lvl="1"/>
            <a:r>
              <a:rPr lang="en-US" sz="2200" dirty="0" smtClean="0"/>
              <a:t>Points too far apart don't affect each other</a:t>
            </a:r>
            <a:endParaRPr lang="en-US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871" y="2780505"/>
            <a:ext cx="2447925" cy="24479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5588" y="2780505"/>
            <a:ext cx="2447925" cy="2447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9307" y="2780505"/>
            <a:ext cx="2447925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71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structure: </a:t>
            </a:r>
            <a:r>
              <a:rPr lang="en-US" dirty="0" err="1" smtClean="0"/>
              <a:t>Circulant</a:t>
            </a:r>
            <a:r>
              <a:rPr lang="en-US" dirty="0" smtClean="0"/>
              <a:t>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Each column is previous column shifted down by 1</a:t>
            </a:r>
          </a:p>
          <a:p>
            <a:r>
              <a:rPr lang="en-US" sz="2400" dirty="0" smtClean="0"/>
              <a:t>Associated polynomial: coefficients from first column</a:t>
            </a:r>
          </a:p>
          <a:p>
            <a:r>
              <a:rPr lang="en-US" sz="2400" dirty="0" smtClean="0"/>
              <a:t>Matrix power is polynomial power</a:t>
            </a:r>
          </a:p>
          <a:p>
            <a:r>
              <a:rPr lang="en-US" sz="2400" dirty="0" smtClean="0"/>
              <a:t>Degree of polynomial = number of bands = constant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Goal:</a:t>
            </a:r>
            <a:r>
              <a:rPr lang="en-US" sz="2400" dirty="0" smtClean="0"/>
              <a:t> compute coefficient of polynomial to huge power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4059" y="1828800"/>
            <a:ext cx="2447925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06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 powering: easy cases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61871" y="1828800"/>
                <a:ext cx="8752985" cy="4351337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 smtClean="0"/>
                  <a:t> polynomial of degree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Goal:</a:t>
                </a:r>
                <a:r>
                  <a:rPr lang="en-US" sz="2400" dirty="0" smtClean="0"/>
                  <a:t> Find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sup>
                    </m:sSup>
                  </m:oMath>
                </a14:m>
                <a:r>
                  <a:rPr lang="en-US" sz="2400" dirty="0" smtClean="0"/>
                  <a:t> 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</m:sSup>
                  </m:oMath>
                </a14:m>
                <a:r>
                  <a:rPr lang="en-US" sz="2400" dirty="0" smtClean="0"/>
                  <a:t> with precision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𝓁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Scalar multiplication and exponentiation are easy</a:t>
                </a:r>
              </a:p>
              <a:p>
                <a:r>
                  <a:rPr lang="en-US" sz="2400" dirty="0" smtClean="0"/>
                  <a:t>Assume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Normalize: assume sum of absolute coefficients is 1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1" y="1828800"/>
                <a:ext cx="8752985" cy="4351337"/>
              </a:xfrm>
              <a:blipFill>
                <a:blip r:embed="rId2"/>
                <a:stretch>
                  <a:fillRect l="-487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714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Custom 1">
      <a:majorFont>
        <a:latin typeface="Cambria Math"/>
        <a:ea typeface=""/>
        <a:cs typeface=""/>
      </a:majorFont>
      <a:minorFont>
        <a:latin typeface="Cambria Math"/>
        <a:ea typeface=""/>
        <a:cs typeface="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1526</TotalTime>
  <Words>345</Words>
  <Application>Microsoft Office PowerPoint</Application>
  <PresentationFormat>Widescreen</PresentationFormat>
  <Paragraphs>110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Cambria Math</vt:lpstr>
      <vt:lpstr>Wingdings 2</vt:lpstr>
      <vt:lpstr>View</vt:lpstr>
      <vt:lpstr>Polynomial and Matrix Powering</vt:lpstr>
      <vt:lpstr>Contents</vt:lpstr>
      <vt:lpstr>Motivation: recurrence relations</vt:lpstr>
      <vt:lpstr>Motivation: partial differential equations</vt:lpstr>
      <vt:lpstr>Problem: matrix powering</vt:lpstr>
      <vt:lpstr>Hardness results</vt:lpstr>
      <vt:lpstr>Matrices with special structure</vt:lpstr>
      <vt:lpstr>Special structure: Circulant matrix</vt:lpstr>
      <vt:lpstr>Polynomial powering: easy cases</vt:lpstr>
      <vt:lpstr>Binomial powering: probability theory</vt:lpstr>
      <vt:lpstr>PowerPoint Presentation</vt:lpstr>
      <vt:lpstr>Binomial powering: main idea</vt:lpstr>
      <vt:lpstr>Binomial powering: Chernoff bound</vt:lpstr>
      <vt:lpstr>Binomial powering: Stirling series Idea by Gleb Pogudin</vt:lpstr>
      <vt:lpstr>Binomial powering: Stirling series Idea by Gleb Pogudin</vt:lpstr>
      <vt:lpstr>Binomial powering: a lot of problems!</vt:lpstr>
      <vt:lpstr>Higher-degree polynomial powering</vt:lpstr>
      <vt:lpstr>Future work</vt:lpstr>
      <vt:lpstr>Summary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Polynomial and Matrix Powering</dc:title>
  <dc:creator>Ivan Adrian Koswara</dc:creator>
  <cp:lastModifiedBy>Ivan Adrian Koswara</cp:lastModifiedBy>
  <cp:revision>26</cp:revision>
  <dcterms:created xsi:type="dcterms:W3CDTF">2019-05-15T06:01:02Z</dcterms:created>
  <dcterms:modified xsi:type="dcterms:W3CDTF">2019-05-16T07:27:21Z</dcterms:modified>
</cp:coreProperties>
</file>