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80" r:id="rId4"/>
    <p:sldId id="284" r:id="rId5"/>
    <p:sldId id="259" r:id="rId6"/>
    <p:sldId id="268" r:id="rId7"/>
    <p:sldId id="287" r:id="rId8"/>
    <p:sldId id="288" r:id="rId9"/>
    <p:sldId id="275" r:id="rId10"/>
    <p:sldId id="282" r:id="rId11"/>
    <p:sldId id="278" r:id="rId12"/>
    <p:sldId id="258" r:id="rId13"/>
    <p:sldId id="286" r:id="rId14"/>
    <p:sldId id="272" r:id="rId15"/>
    <p:sldId id="273" r:id="rId16"/>
    <p:sldId id="261" r:id="rId17"/>
    <p:sldId id="269" r:id="rId18"/>
    <p:sldId id="264" r:id="rId19"/>
    <p:sldId id="279" r:id="rId20"/>
    <p:sldId id="262" r:id="rId21"/>
    <p:sldId id="290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outlineViewPr>
    <p:cViewPr>
      <p:scale>
        <a:sx n="33" d="100"/>
        <a:sy n="33" d="100"/>
      </p:scale>
      <p:origin x="0" y="-32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25BB-CF61-46A4-9E3A-7DC64275858D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6D68-C156-4B33-9F96-7FA578B93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09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6D68-C156-4B33-9F96-7FA578B9326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8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6D68-C156-4B33-9F96-7FA578B9326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96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6D68-C156-4B33-9F96-7FA578B9326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6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6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0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63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38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08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92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9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07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6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D067-4B9C-4609-BA0D-D46404C1809F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4332-89D3-4F21-9B59-ABFCF02EF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Analytic Continuation in Exact Real Computation</a:t>
            </a:r>
            <a:endParaRPr lang="ko-KR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1524000" y="4435572"/>
            <a:ext cx="9144000" cy="1655762"/>
          </a:xfrm>
        </p:spPr>
        <p:txBody>
          <a:bodyPr/>
          <a:lstStyle/>
          <a:p>
            <a:pPr algn="r"/>
            <a:r>
              <a:rPr lang="en-US" altLang="ko-K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Youngjo</a:t>
            </a:r>
            <a:r>
              <a:rPr lang="en-US" altLang="ko-K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Min</a:t>
            </a:r>
          </a:p>
          <a:p>
            <a:pPr algn="r"/>
            <a:r>
              <a:rPr lang="en-US" altLang="ko-K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SoC</a:t>
            </a:r>
            <a:r>
              <a:rPr lang="en-US" altLang="ko-K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KAIST</a:t>
            </a:r>
            <a:endParaRPr lang="ko-KR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Limit operator in ERC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942890" y="1823569"/>
                <a:ext cx="10098490" cy="238612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Description(</a:t>
                </a:r>
                <a:r>
                  <a:rPr lang="en-US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Limit operator</a:t>
                </a:r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):</a:t>
                </a:r>
              </a:p>
              <a:p>
                <a:endParaRPr lang="en-US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With 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iRRAM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(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p, COMPLEX z) -&gt; COMPLEX </a:t>
                </a:r>
              </a:p>
              <a:p>
                <a:endParaRPr lang="en-US" b="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(p, z) calculates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(z) with precision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for all p in Z</a:t>
                </a:r>
                <a:endParaRPr lang="en-US" b="0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Limit(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</a:t>
                </a:r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z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 calculates the limit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90" y="1823569"/>
                <a:ext cx="10098490" cy="2386122"/>
              </a:xfrm>
              <a:prstGeom prst="rect">
                <a:avLst/>
              </a:prstGeom>
              <a:blipFill>
                <a:blip r:embed="rId2"/>
                <a:stretch>
                  <a:fillRect l="-421" t="-75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Implementation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944985" cy="3677400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Abstract Data Type </a:t>
            </a:r>
            <a:r>
              <a:rPr lang="en-US" altLang="ko-K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POWERSERIES</a:t>
            </a: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altLang="ko-KR" sz="1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iRRAM</a:t>
            </a: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which supports:</a:t>
            </a:r>
            <a:endParaRPr lang="en-US" altLang="ko-K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Arithmetic operations (+,-,*)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Evaluation at a point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Differentiation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Integration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Analytic continuation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-214" r="26198"/>
          <a:stretch/>
        </p:blipFill>
        <p:spPr>
          <a:xfrm>
            <a:off x="6783185" y="352425"/>
            <a:ext cx="5046865" cy="59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About Implementation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-1" t="8358" r="36935" b="76544"/>
          <a:stretch/>
        </p:blipFill>
        <p:spPr>
          <a:xfrm>
            <a:off x="7504980" y="1617118"/>
            <a:ext cx="4946925" cy="10286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/>
              <p:cNvSpPr/>
              <p:nvPr/>
            </p:nvSpPr>
            <p:spPr>
              <a:xfrm>
                <a:off x="838200" y="4153285"/>
                <a:ext cx="6800719" cy="146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Cannot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for arbitrary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Bound coefficient </a:t>
                </a: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sequence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Define POWERSERIES on 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3285"/>
                <a:ext cx="6800719" cy="1462773"/>
              </a:xfrm>
              <a:prstGeom prst="rect">
                <a:avLst/>
              </a:prstGeom>
              <a:blipFill>
                <a:blip r:embed="rId3"/>
                <a:stretch>
                  <a:fillRect l="-628"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82387" r="42093" b="-281"/>
          <a:stretch/>
        </p:blipFill>
        <p:spPr>
          <a:xfrm>
            <a:off x="7504980" y="3554155"/>
            <a:ext cx="4464500" cy="1198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773273" y="1531521"/>
                <a:ext cx="6438412" cy="96638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Reminder(</a:t>
                </a:r>
                <a:r>
                  <a:rPr lang="en-US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Power series</a:t>
                </a:r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):</a:t>
                </a:r>
              </a:p>
              <a:p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Power series is an infinite series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Power series converges and analytic in the disk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  <a:endParaRPr lang="en-US" altLang="ko-KR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73" y="1531521"/>
                <a:ext cx="6438412" cy="966389"/>
              </a:xfrm>
              <a:prstGeom prst="rect">
                <a:avLst/>
              </a:prstGeom>
              <a:blipFill>
                <a:blip r:embed="rId4"/>
                <a:stretch>
                  <a:fillRect l="-660" t="-14024" b="-3597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/>
              <p:cNvSpPr/>
              <p:nvPr/>
            </p:nvSpPr>
            <p:spPr>
              <a:xfrm>
                <a:off x="773273" y="2718203"/>
                <a:ext cx="6438412" cy="14656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Implementation</a:t>
                </a:r>
                <a:endParaRPr lang="en-US" b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ADT POWERSERIES with three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Center of the disk                                COMPLEX center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Infinite sequence of coefficient    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</a:t>
                </a: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</a:t>
                </a:r>
                <a:r>
                  <a:rPr lang="en-US" altLang="ko-KR" dirty="0" err="1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</a:t>
                </a: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n) -&gt; COMPLEX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variable about Radius of Convergence         </a:t>
                </a:r>
                <a:r>
                  <a:rPr lang="en-US" altLang="ko-KR" dirty="0" err="1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</a:t>
                </a:r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k</a:t>
                </a:r>
                <a:endParaRPr lang="ko-KR" altLang="en-US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73" y="2718203"/>
                <a:ext cx="6438412" cy="1465607"/>
              </a:xfrm>
              <a:prstGeom prst="rect">
                <a:avLst/>
              </a:prstGeom>
              <a:blipFill>
                <a:blip r:embed="rId5"/>
                <a:stretch>
                  <a:fillRect l="-660" t="-1633" b="-53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7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Arithmetic operations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-1" t="26565" r="26308" b="64671"/>
          <a:stretch/>
        </p:blipFill>
        <p:spPr>
          <a:xfrm>
            <a:off x="1334975" y="1690688"/>
            <a:ext cx="7592850" cy="784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6"/>
              <p:cNvSpPr/>
              <p:nvPr/>
            </p:nvSpPr>
            <p:spPr>
              <a:xfrm>
                <a:off x="1218032" y="2881801"/>
                <a:ext cx="9143807" cy="283560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Given two Power series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addition, subtraction, multiplication is defined as follows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b="0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32" y="2881801"/>
                <a:ext cx="9143807" cy="2835600"/>
              </a:xfrm>
              <a:prstGeom prst="rect">
                <a:avLst/>
              </a:prstGeom>
              <a:blipFill>
                <a:blip r:embed="rId3"/>
                <a:stretch>
                  <a:fillRect l="-465" t="-851" r="-133" b="-1361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5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Arithmetic operations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/>
              <p:cNvSpPr/>
              <p:nvPr/>
            </p:nvSpPr>
            <p:spPr>
              <a:xfrm>
                <a:off x="838200" y="1707940"/>
                <a:ext cx="9143807" cy="187824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Lemma</a:t>
                </a:r>
              </a:p>
              <a:p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With bounded coefficient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ko-KR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7940"/>
                <a:ext cx="9143807" cy="1878246"/>
              </a:xfrm>
              <a:prstGeom prst="rect">
                <a:avLst/>
              </a:prstGeom>
              <a:blipFill>
                <a:blip r:embed="rId2"/>
                <a:stretch>
                  <a:fillRect l="-465" t="-958" b="-2236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389625" y="3836353"/>
                <a:ext cx="10358887" cy="1421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max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nary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5" y="3836353"/>
                <a:ext cx="10358887" cy="1421864"/>
              </a:xfrm>
              <a:prstGeom prst="rect">
                <a:avLst/>
              </a:prstGeom>
              <a:blipFill>
                <a:blip r:embed="rId3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4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at a point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8200" y="1414642"/>
                <a:ext cx="10958723" cy="589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Infinite sum can be computed using </a:t>
                </a:r>
                <a:r>
                  <a:rPr lang="en-US" altLang="ko-KR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iRRAM’s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limit operator:</a:t>
                </a:r>
              </a:p>
              <a:p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Define the </a:t>
                </a:r>
                <a:r>
                  <a:rPr lang="en-US" altLang="ko-KR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partial sum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With condition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  implies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Remainder is bounded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≤</m:t>
                        </m:r>
                        <m:nary>
                          <m:naryPr>
                            <m:chr m:val="∑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ko-KR" alt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4642"/>
                <a:ext cx="10958723" cy="5893216"/>
              </a:xfrm>
              <a:prstGeom prst="rect">
                <a:avLst/>
              </a:prstGeom>
              <a:blipFill>
                <a:blip r:embed="rId3"/>
                <a:stretch>
                  <a:fillRect l="-501" t="-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929520" y="1978270"/>
                <a:ext cx="6224419" cy="100376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Reminder(</a:t>
                </a:r>
                <a:r>
                  <a:rPr lang="en-US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Limit operator</a:t>
                </a:r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):</a:t>
                </a:r>
              </a:p>
              <a:p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When a </a:t>
                </a:r>
                <a:r>
                  <a:rPr lang="en-US" altLang="ko-KR" i="1" dirty="0" err="1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iRRAM</a:t>
                </a:r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function f </a:t>
                </a:r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can approximate </a:t>
                </a:r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 real number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ko-K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</a:t>
                </a:r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limit(f) computes the real number.</a:t>
                </a:r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20" y="1978270"/>
                <a:ext cx="6224419" cy="1003768"/>
              </a:xfrm>
              <a:prstGeom prst="rect">
                <a:avLst/>
              </a:prstGeom>
              <a:blipFill>
                <a:blip r:embed="rId4"/>
                <a:stretch>
                  <a:fillRect l="-584" t="-236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3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dirty="0" smtClean="0"/>
              <a:t>of Derivative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/>
              <p:cNvSpPr/>
              <p:nvPr/>
            </p:nvSpPr>
            <p:spPr>
              <a:xfrm>
                <a:off x="942473" y="1457326"/>
                <a:ext cx="9815154" cy="184975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Reminder</a:t>
                </a:r>
                <a:endParaRPr lang="en-US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Given Power series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d’ </a:t>
                </a:r>
                <a:r>
                  <a:rPr lang="en-US" dirty="0" err="1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derivative of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becomes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+1)⋯(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73" y="1457326"/>
                <a:ext cx="9815154" cy="1849752"/>
              </a:xfrm>
              <a:prstGeom prst="rect">
                <a:avLst/>
              </a:prstGeom>
              <a:blipFill>
                <a:blip r:embed="rId2"/>
                <a:stretch>
                  <a:fillRect l="-433" t="-9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1026695" y="3433924"/>
                <a:ext cx="7977605" cy="211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With partial sum: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+1)⋯(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𝑑𝑙𝑜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95" y="3433924"/>
                <a:ext cx="7977605" cy="2116605"/>
              </a:xfrm>
              <a:prstGeom prst="rect">
                <a:avLst/>
              </a:prstGeom>
              <a:blipFill>
                <a:blip r:embed="rId3"/>
                <a:stretch>
                  <a:fillRect l="-458" t="-129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4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Continuation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3929394"/>
                <a:ext cx="5510842" cy="143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With POWERSERIES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continuation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is</a:t>
                </a:r>
              </a:p>
              <a:p>
                <a:endParaRPr lang="en-US" altLang="ko-KR" b="0" i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29394"/>
                <a:ext cx="5510842" cy="1432956"/>
              </a:xfrm>
              <a:prstGeom prst="rect">
                <a:avLst/>
              </a:prstGeom>
              <a:blipFill>
                <a:blip r:embed="rId2"/>
                <a:stretch>
                  <a:fillRect l="-996" t="-25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28" y="3674322"/>
            <a:ext cx="4895850" cy="194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7"/>
              <p:cNvSpPr/>
              <p:nvPr/>
            </p:nvSpPr>
            <p:spPr>
              <a:xfrm>
                <a:off x="838200" y="1218546"/>
                <a:ext cx="9143807" cy="171443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Remainder</a:t>
                </a:r>
              </a:p>
              <a:p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With POWERSERIES f with bounded coefficient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altLang="ko-KR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With Limit in </a:t>
                </a:r>
                <a:r>
                  <a:rPr lang="en-US" dirty="0" err="1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iRRAM</a:t>
                </a:r>
                <a:r>
                  <a:rPr lang="en-US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can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for any 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We can calculate each coefficient of Taylor series expansion at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8546"/>
                <a:ext cx="9143807" cy="1714435"/>
              </a:xfrm>
              <a:prstGeom prst="rect">
                <a:avLst/>
              </a:prstGeom>
              <a:blipFill>
                <a:blip r:embed="rId4"/>
                <a:stretch>
                  <a:fillRect l="-465" t="-139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4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altLang="ko-KR" dirty="0"/>
              <a:t>Future Work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I. Introduction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Continuation on Multivalued function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1" y="2152413"/>
            <a:ext cx="3387689" cy="3607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83429" y="1781544"/>
                <a:ext cx="1358385" cy="280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29" y="1781544"/>
                <a:ext cx="1358385" cy="280013"/>
              </a:xfrm>
              <a:prstGeom prst="rect">
                <a:avLst/>
              </a:prstGeom>
              <a:blipFill>
                <a:blip r:embed="rId3"/>
                <a:stretch>
                  <a:fillRect l="-4484" r="-897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768341" y="1690688"/>
                <a:ext cx="5492262" cy="283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Taylor series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="0" i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b="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altLang="ko-KR" b="0" i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ko-KR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41" y="1690688"/>
                <a:ext cx="5492262" cy="2837059"/>
              </a:xfrm>
              <a:prstGeom prst="rect">
                <a:avLst/>
              </a:prstGeom>
              <a:blipFill>
                <a:blip r:embed="rId4"/>
                <a:stretch>
                  <a:fillRect l="-666" t="-8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4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Continuation on Multivalued function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52" y="1510292"/>
            <a:ext cx="4727556" cy="428434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79" y="2186918"/>
            <a:ext cx="3387689" cy="36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ko-KR" dirty="0" smtClean="0"/>
              <a:t>Analytic function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8625"/>
            <a:ext cx="4304096" cy="336257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32849" y="3985457"/>
                <a:ext cx="52197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Analytic function has all derivatives in the Domain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Analytic function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in</a:t>
                </a:r>
                <a:r>
                  <a:rPr lang="ko-KR" altLang="en-US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can be expressed as Taylor series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ko-KR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is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to the nearest point on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𝜕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ko-KR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49" y="3985457"/>
                <a:ext cx="5219722" cy="1754326"/>
              </a:xfrm>
              <a:prstGeom prst="rect">
                <a:avLst/>
              </a:prstGeom>
              <a:blipFill>
                <a:blip r:embed="rId3"/>
                <a:stretch>
                  <a:fillRect l="-700" t="-2083" b="-45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6232849" y="1557787"/>
                <a:ext cx="5008984" cy="242767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 complex function is said to be analytic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if there exists an open neighborhood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which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 is differentiable on that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neighborhood</a:t>
                </a:r>
                <a:endParaRPr lang="en-US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 complex function is said to be analytic in D if it is analytic at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49" y="1557787"/>
                <a:ext cx="5008984" cy="2427670"/>
              </a:xfrm>
              <a:prstGeom prst="rect">
                <a:avLst/>
              </a:prstGeom>
              <a:blipFill>
                <a:blip r:embed="rId4"/>
                <a:stretch>
                  <a:fillRect l="-726" t="-993" r="-145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8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 altLang="ko-KR" dirty="0" smtClean="0"/>
              <a:t>Analytic Continuation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/>
              <p:cNvSpPr/>
              <p:nvPr/>
            </p:nvSpPr>
            <p:spPr>
              <a:xfrm>
                <a:off x="5858774" y="1497402"/>
                <a:ext cx="5743753" cy="170299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are analytic function on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respectively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≠∅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ko-KR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ko-KR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then call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is an analytic continuation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 And vice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   versa</a:t>
                </a:r>
                <a:endParaRPr lang="en-US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774" y="1497402"/>
                <a:ext cx="5743753" cy="1702998"/>
              </a:xfrm>
              <a:prstGeom prst="rect">
                <a:avLst/>
              </a:prstGeom>
              <a:blipFill>
                <a:blip r:embed="rId2"/>
                <a:stretch>
                  <a:fillRect l="-634" t="-1408" b="-4225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276" y="2103231"/>
                <a:ext cx="2252283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2103231"/>
                <a:ext cx="2252283" cy="786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02508" y="2258502"/>
                <a:ext cx="250139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508" y="2258502"/>
                <a:ext cx="2501390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그룹 19"/>
          <p:cNvGrpSpPr/>
          <p:nvPr/>
        </p:nvGrpSpPr>
        <p:grpSpPr>
          <a:xfrm>
            <a:off x="457997" y="3545673"/>
            <a:ext cx="2237509" cy="1986742"/>
            <a:chOff x="759921" y="3275215"/>
            <a:chExt cx="2237509" cy="1986742"/>
          </a:xfrm>
        </p:grpSpPr>
        <p:sp>
          <p:nvSpPr>
            <p:cNvPr id="21" name="타원 20"/>
            <p:cNvSpPr/>
            <p:nvPr/>
          </p:nvSpPr>
          <p:spPr>
            <a:xfrm>
              <a:off x="1554479" y="3909891"/>
              <a:ext cx="648392" cy="64839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>
              <a:off x="759921" y="4234087"/>
              <a:ext cx="22375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V="1">
              <a:off x="1878676" y="3275215"/>
              <a:ext cx="0" cy="19867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3234448" y="3545673"/>
            <a:ext cx="2237509" cy="1986742"/>
            <a:chOff x="3536372" y="3275215"/>
            <a:chExt cx="2237509" cy="1986742"/>
          </a:xfrm>
        </p:grpSpPr>
        <p:sp>
          <p:nvSpPr>
            <p:cNvPr id="25" name="직사각형 24"/>
            <p:cNvSpPr/>
            <p:nvPr/>
          </p:nvSpPr>
          <p:spPr>
            <a:xfrm>
              <a:off x="3536372" y="3275215"/>
              <a:ext cx="2237509" cy="19867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>
              <a:off x="3536372" y="4234087"/>
              <a:ext cx="22375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4655127" y="3275215"/>
              <a:ext cx="0" cy="19867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타원 27"/>
            <p:cNvSpPr/>
            <p:nvPr/>
          </p:nvSpPr>
          <p:spPr>
            <a:xfrm>
              <a:off x="4912663" y="421122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직사각형 28"/>
              <p:cNvSpPr/>
              <p:nvPr/>
            </p:nvSpPr>
            <p:spPr>
              <a:xfrm>
                <a:off x="5858775" y="3683547"/>
                <a:ext cx="5743752" cy="20098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Example</a:t>
                </a:r>
              </a:p>
              <a:p>
                <a:endParaRPr lang="en-US" b="1" dirty="0" smtClean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0"/>
                <a:r>
                  <a:rPr lang="en-US" altLang="ko-KR" i="1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Two Analytic function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i="1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have same value in 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i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i="1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altLang="ko-KR" i="1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coincides in the 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i="1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  <a:endParaRPr lang="en-US" altLang="ko-KR" i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0"/>
                <a:r>
                  <a:rPr lang="en-US" altLang="ko-KR" i="1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i="1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is analytic continuation of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i="1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  <a:endParaRPr lang="en-US" altLang="ko-KR" i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775" y="3683547"/>
                <a:ext cx="5743752" cy="2009887"/>
              </a:xfrm>
              <a:prstGeom prst="rect">
                <a:avLst/>
              </a:prstGeom>
              <a:blipFill>
                <a:blip r:embed="rId5"/>
                <a:stretch>
                  <a:fillRect l="-634" t="-896" r="-116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ko-KR" dirty="0" smtClean="0"/>
              <a:t>Analytic Continuation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직사각형 26"/>
              <p:cNvSpPr/>
              <p:nvPr/>
            </p:nvSpPr>
            <p:spPr>
              <a:xfrm>
                <a:off x="1390290" y="1449158"/>
                <a:ext cx="9125309" cy="158734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Theorem (</a:t>
                </a:r>
                <a:r>
                  <a:rPr lang="en-US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uniqueness property</a:t>
                </a:r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endParaRPr lang="en-US" b="1" dirty="0" smtClean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Consider analytic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on the domain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and it’s analytic continuation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on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coincides </a:t>
                </a:r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altLang="ko-KR" i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on all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90" y="1449158"/>
                <a:ext cx="9125309" cy="1587349"/>
              </a:xfrm>
              <a:prstGeom prst="rect">
                <a:avLst/>
              </a:prstGeom>
              <a:blipFill>
                <a:blip r:embed="rId2"/>
                <a:stretch>
                  <a:fillRect l="-399" t="-150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39861" y="3190160"/>
                <a:ext cx="2252283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61" y="3190160"/>
                <a:ext cx="2252283" cy="786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06093" y="3345431"/>
                <a:ext cx="250139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93" y="3345431"/>
                <a:ext cx="2501390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3261582" y="4632602"/>
            <a:ext cx="2237509" cy="1986742"/>
            <a:chOff x="759921" y="3275215"/>
            <a:chExt cx="2237509" cy="1986742"/>
          </a:xfrm>
        </p:grpSpPr>
        <p:sp>
          <p:nvSpPr>
            <p:cNvPr id="7" name="타원 6"/>
            <p:cNvSpPr/>
            <p:nvPr/>
          </p:nvSpPr>
          <p:spPr>
            <a:xfrm>
              <a:off x="1554479" y="3909891"/>
              <a:ext cx="648392" cy="64839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759921" y="4234087"/>
              <a:ext cx="22375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flipV="1">
              <a:off x="1878676" y="3275215"/>
              <a:ext cx="0" cy="19867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6038033" y="4632602"/>
            <a:ext cx="2237509" cy="1986742"/>
            <a:chOff x="3536372" y="3275215"/>
            <a:chExt cx="2237509" cy="1986742"/>
          </a:xfrm>
        </p:grpSpPr>
        <p:sp>
          <p:nvSpPr>
            <p:cNvPr id="11" name="직사각형 10"/>
            <p:cNvSpPr/>
            <p:nvPr/>
          </p:nvSpPr>
          <p:spPr>
            <a:xfrm>
              <a:off x="3536372" y="3275215"/>
              <a:ext cx="2237509" cy="19867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>
              <a:off x="3536372" y="4234087"/>
              <a:ext cx="22375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flipV="1">
              <a:off x="4655127" y="3275215"/>
              <a:ext cx="0" cy="19867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/>
            <p:cNvSpPr/>
            <p:nvPr/>
          </p:nvSpPr>
          <p:spPr>
            <a:xfrm>
              <a:off x="4912663" y="421122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86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Power series 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1123140" y="1589752"/>
                <a:ext cx="9143807" cy="170299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Power series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is an infinite series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Radius of convergence </a:t>
                </a:r>
                <a:r>
                  <a:rPr lang="en-US" i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 is the radius of the disk that the series converges</a:t>
                </a:r>
                <a:endParaRPr lang="en-US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40" y="1589752"/>
                <a:ext cx="9143807" cy="1702998"/>
              </a:xfrm>
              <a:prstGeom prst="rect">
                <a:avLst/>
              </a:prstGeom>
              <a:blipFill>
                <a:blip r:embed="rId3"/>
                <a:stretch>
                  <a:fillRect l="-399" t="-140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23140" y="3563317"/>
                <a:ext cx="8261492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Hardamard’s</a:t>
                </a: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formula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Power series is </a:t>
                </a:r>
                <a:r>
                  <a:rPr lang="en-US" altLang="ko-KR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analytic</a:t>
                </a:r>
                <a:r>
                  <a:rPr lang="en-US" altLang="ko-KR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in the 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disk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ko-KR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and diverges outside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altLang="ko-KR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40" y="3563317"/>
                <a:ext cx="8261492" cy="784895"/>
              </a:xfrm>
              <a:prstGeom prst="rect">
                <a:avLst/>
              </a:prstGeom>
              <a:blipFill>
                <a:blip r:embed="rId4"/>
                <a:stretch>
                  <a:fillRect l="-443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53885" y="4718038"/>
                <a:ext cx="2252283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85" y="4718038"/>
                <a:ext cx="2252283" cy="786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3016377" y="4618779"/>
            <a:ext cx="2237509" cy="1986742"/>
            <a:chOff x="4279499" y="4348212"/>
            <a:chExt cx="2237509" cy="1986742"/>
          </a:xfrm>
        </p:grpSpPr>
        <p:sp>
          <p:nvSpPr>
            <p:cNvPr id="8" name="타원 7"/>
            <p:cNvSpPr/>
            <p:nvPr/>
          </p:nvSpPr>
          <p:spPr>
            <a:xfrm>
              <a:off x="4757603" y="4666434"/>
              <a:ext cx="1281300" cy="12813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4279499" y="5307084"/>
              <a:ext cx="22375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 flipV="1">
              <a:off x="5398254" y="4348212"/>
              <a:ext cx="0" cy="19867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Power series arithmetic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1123140" y="1589752"/>
                <a:ext cx="9143807" cy="283560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Given two Power series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addition, 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      subtraction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multiplication is defined as follows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b="0" i="1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40" y="1589752"/>
                <a:ext cx="9143807" cy="2835600"/>
              </a:xfrm>
              <a:prstGeom prst="rect">
                <a:avLst/>
              </a:prstGeom>
              <a:blipFill>
                <a:blip r:embed="rId2"/>
                <a:stretch>
                  <a:fillRect l="-399" t="-851" b="-1361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33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Power series differentiation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993744" y="1607004"/>
                <a:ext cx="9815154" cy="314615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Lemma</a:t>
                </a:r>
                <a:endParaRPr lang="en-US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sz="12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Given Power series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differentiation becomes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+1) 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:r>
                  <a:rPr lang="en-US" altLang="ko-KR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ko-KR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altLang="ko-KR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derivative of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becomes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+1)⋯(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44" y="1607004"/>
                <a:ext cx="9815154" cy="3146152"/>
              </a:xfrm>
              <a:prstGeom prst="rect">
                <a:avLst/>
              </a:prstGeom>
              <a:blipFill>
                <a:blip r:embed="rId2"/>
                <a:stretch>
                  <a:fillRect l="-372" t="-76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5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Analytic Continuation via Power Series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7409691" y="2949347"/>
            <a:ext cx="2171297" cy="2392061"/>
            <a:chOff x="2165222" y="4188358"/>
            <a:chExt cx="2171297" cy="2392061"/>
          </a:xfrm>
        </p:grpSpPr>
        <p:sp>
          <p:nvSpPr>
            <p:cNvPr id="15" name="타원 14"/>
            <p:cNvSpPr/>
            <p:nvPr/>
          </p:nvSpPr>
          <p:spPr>
            <a:xfrm>
              <a:off x="2165222" y="4409122"/>
              <a:ext cx="2171297" cy="217129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119071" y="4188358"/>
              <a:ext cx="969228" cy="96922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3570347" y="4640847"/>
              <a:ext cx="66675" cy="666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직사각형 28"/>
              <p:cNvSpPr/>
              <p:nvPr/>
            </p:nvSpPr>
            <p:spPr>
              <a:xfrm>
                <a:off x="8848153" y="2013585"/>
                <a:ext cx="3202543" cy="878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53" y="2013585"/>
                <a:ext cx="3202543" cy="8789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881491" y="3390666"/>
                <a:ext cx="278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91" y="3390666"/>
                <a:ext cx="278025" cy="276999"/>
              </a:xfrm>
              <a:prstGeom prst="rect">
                <a:avLst/>
              </a:prstGeom>
              <a:blipFill>
                <a:blip r:embed="rId3"/>
                <a:stretch>
                  <a:fillRect l="-10870" r="-2174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/>
              <p:cNvSpPr/>
              <p:nvPr/>
            </p:nvSpPr>
            <p:spPr>
              <a:xfrm>
                <a:off x="1018034" y="1675017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Given a analytic function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defined in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</a:p>
              <a:p>
                <a:pPr marL="400050" indent="-400050">
                  <a:lnSpc>
                    <a:spcPct val="250000"/>
                  </a:lnSpc>
                  <a:buFont typeface="+mj-lt"/>
                  <a:buAutoNum type="romanUcPeriod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Derive a </a:t>
                </a:r>
                <a:r>
                  <a:rPr lang="en-US" altLang="ko-KR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Taylor series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b="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00050" indent="-400050">
                  <a:lnSpc>
                    <a:spcPct val="250000"/>
                  </a:lnSpc>
                  <a:buFont typeface="+mj-lt"/>
                  <a:buAutoNum type="romanUcPeriod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Get the </a:t>
                </a:r>
                <a:r>
                  <a:rPr lang="en-US" altLang="ko-KR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radius of convergence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00050" indent="-400050">
                  <a:lnSpc>
                    <a:spcPct val="250000"/>
                  </a:lnSpc>
                  <a:buFont typeface="+mj-lt"/>
                  <a:buAutoNum type="romanUcPeriod"/>
                </a:pP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Note that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may defined outside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00050" indent="-400050">
                  <a:lnSpc>
                    <a:spcPct val="250000"/>
                  </a:lnSpc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is the </a:t>
                </a:r>
                <a:r>
                  <a:rPr lang="en-US" altLang="ko-KR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analytic continuation </a:t>
                </a:r>
                <a:r>
                  <a:rPr lang="en-US" altLang="ko-KR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ko-KR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34" y="1675017"/>
                <a:ext cx="6096000" cy="3416320"/>
              </a:xfrm>
              <a:prstGeom prst="rect">
                <a:avLst/>
              </a:prstGeom>
              <a:blipFill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392</Words>
  <Application>Microsoft Office PowerPoint</Application>
  <PresentationFormat>와이드스크린</PresentationFormat>
  <Paragraphs>151</Paragraphs>
  <Slides>21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Cambria Math</vt:lpstr>
      <vt:lpstr>helvetica</vt:lpstr>
      <vt:lpstr>Wingdings</vt:lpstr>
      <vt:lpstr>Office 테마</vt:lpstr>
      <vt:lpstr>Analytic Continuation in Exact Real Computation</vt:lpstr>
      <vt:lpstr>I. Introduction</vt:lpstr>
      <vt:lpstr>Analytic function</vt:lpstr>
      <vt:lpstr>Analytic Continuation</vt:lpstr>
      <vt:lpstr>Analytic Continuation</vt:lpstr>
      <vt:lpstr>Power series </vt:lpstr>
      <vt:lpstr>Power series arithmetic</vt:lpstr>
      <vt:lpstr>Power series differentiation</vt:lpstr>
      <vt:lpstr>Analytic Continuation via Power Series</vt:lpstr>
      <vt:lpstr>Limit operator in ERC</vt:lpstr>
      <vt:lpstr>II. Implementation</vt:lpstr>
      <vt:lpstr>Overview</vt:lpstr>
      <vt:lpstr>About Implementation</vt:lpstr>
      <vt:lpstr>Arithmetic operations</vt:lpstr>
      <vt:lpstr>Arithmetic operations</vt:lpstr>
      <vt:lpstr>Evaluation at a point</vt:lpstr>
      <vt:lpstr>Evaluation of Derivative</vt:lpstr>
      <vt:lpstr>Continuation</vt:lpstr>
      <vt:lpstr>III. Future Work</vt:lpstr>
      <vt:lpstr>Continuation on Multivalued function</vt:lpstr>
      <vt:lpstr>Continuation on Multivalued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 Continuation</dc:title>
  <dc:creator>민 영조</dc:creator>
  <cp:lastModifiedBy>민 영조</cp:lastModifiedBy>
  <cp:revision>114</cp:revision>
  <dcterms:created xsi:type="dcterms:W3CDTF">2019-05-11T05:14:03Z</dcterms:created>
  <dcterms:modified xsi:type="dcterms:W3CDTF">2019-05-16T04:55:11Z</dcterms:modified>
</cp:coreProperties>
</file>