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Sniglet"/>
      <p:regular r:id="rId28"/>
    </p:embeddedFont>
    <p:embeddedFont>
      <p:font typeface="Dosis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Sniglet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osi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Dosi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5b642e267f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5b642e267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5b642e267f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5b642e267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5b642e267f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5b642e267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5b642e267f_0_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5b642e267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5b642e267f_0_1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5b642e267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5b642e267f_0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5b642e267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5b642e267f_0_1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5b642e267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5b642e267f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5b642e267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5b642e267f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15b642e267f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5b642e267f_0_1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15b642e267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5b642e267f_0_1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15b642e267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5b642e267f_0_1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5b642e267f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5b642e267f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5b642e267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5b642e267f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5b642e26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5b642e267f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5b642e267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5b642e267f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5b642e26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oi.org/10.1007/BF02574009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://www.slidescarnival.com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/>
          <p:nvPr>
            <p:ph type="ctrTitle"/>
          </p:nvPr>
        </p:nvSpPr>
        <p:spPr>
          <a:xfrm>
            <a:off x="1218200" y="1161050"/>
            <a:ext cx="7239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Computability</a:t>
            </a:r>
            <a:r>
              <a:rPr lang="en"/>
              <a:t> and Complexity of Ray Tracing</a:t>
            </a:r>
            <a:endParaRPr/>
          </a:p>
        </p:txBody>
      </p:sp>
      <p:sp>
        <p:nvSpPr>
          <p:cNvPr id="526" name="Google Shape;526;p12"/>
          <p:cNvSpPr txBox="1"/>
          <p:nvPr/>
        </p:nvSpPr>
        <p:spPr>
          <a:xfrm>
            <a:off x="5606660" y="2491952"/>
            <a:ext cx="5301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By Aknur &amp; Halleluyah</a:t>
            </a:r>
            <a:endParaRPr sz="26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5.2 Basic Boxes: Multiply  2 (</a:t>
            </a:r>
            <a:r>
              <a:rPr lang="en"/>
              <a:t>divide 2</a:t>
            </a:r>
            <a:r>
              <a:rPr lang="en"/>
              <a:t>) box</a:t>
            </a:r>
            <a:endParaRPr/>
          </a:p>
        </p:txBody>
      </p:sp>
      <p:sp>
        <p:nvSpPr>
          <p:cNvPr id="597" name="Google Shape;597;p2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8" name="Google Shape;5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25" y="1155325"/>
            <a:ext cx="7747751" cy="32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7329" y="4392154"/>
            <a:ext cx="3885950" cy="7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2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5.2 Basic Boxes: Beam turner box</a:t>
            </a:r>
            <a:endParaRPr/>
          </a:p>
        </p:txBody>
      </p:sp>
      <p:sp>
        <p:nvSpPr>
          <p:cNvPr id="605" name="Google Shape;605;p2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6" name="Google Shape;606;p22"/>
          <p:cNvSpPr txBox="1"/>
          <p:nvPr>
            <p:ph idx="1" type="body"/>
          </p:nvPr>
        </p:nvSpPr>
        <p:spPr>
          <a:xfrm>
            <a:off x="747925" y="938350"/>
            <a:ext cx="438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Necessity: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-to change the ray’s direction by pi/2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Assumption: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-</a:t>
            </a:r>
            <a:r>
              <a:rPr lang="en"/>
              <a:t>μ &gt;=  √2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Reason: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-causing total internal reflection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3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5.2 Theorem</a:t>
            </a:r>
            <a:endParaRPr/>
          </a:p>
        </p:txBody>
      </p:sp>
      <p:sp>
        <p:nvSpPr>
          <p:cNvPr id="612" name="Google Shape;612;p23"/>
          <p:cNvSpPr txBox="1"/>
          <p:nvPr>
            <p:ph idx="1" type="body"/>
          </p:nvPr>
        </p:nvSpPr>
        <p:spPr>
          <a:xfrm>
            <a:off x="747925" y="1033100"/>
            <a:ext cx="62415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Theorem 5.2: </a:t>
            </a:r>
            <a:r>
              <a:rPr lang="en"/>
              <a:t>The ray tracing of three-dimensional optical systems consisting of linear refractive (and reflective) objects is undecidable, even if all the objects are represented by a system of rational linear inequalities.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2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4"/>
          <p:cNvSpPr txBox="1"/>
          <p:nvPr>
            <p:ph idx="4294967295" type="ctrTitle"/>
          </p:nvPr>
        </p:nvSpPr>
        <p:spPr>
          <a:xfrm>
            <a:off x="685800" y="2286499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619" name="Google Shape;619;p24"/>
          <p:cNvSpPr txBox="1"/>
          <p:nvPr>
            <p:ph idx="4294967295" type="subTitle"/>
          </p:nvPr>
        </p:nvSpPr>
        <p:spPr>
          <a:xfrm>
            <a:off x="1245275" y="3411550"/>
            <a:ext cx="7451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5.3 Ray Tracing in Three-Dimensional Rational Linear Optical Systems with</a:t>
            </a:r>
            <a:endParaRPr sz="2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Rectangular Reflective and Refractive Objects</a:t>
            </a:r>
            <a:endParaRPr sz="2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20" name="Google Shape;620;p24"/>
          <p:cNvSpPr/>
          <p:nvPr/>
        </p:nvSpPr>
        <p:spPr>
          <a:xfrm>
            <a:off x="4572753" y="647124"/>
            <a:ext cx="1323528" cy="134114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21" name="Google Shape;621;p24"/>
          <p:cNvSpPr/>
          <p:nvPr/>
        </p:nvSpPr>
        <p:spPr>
          <a:xfrm rot="1473079">
            <a:off x="3369357" y="1316756"/>
            <a:ext cx="773816" cy="75376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22" name="Google Shape;622;p24"/>
          <p:cNvSpPr/>
          <p:nvPr/>
        </p:nvSpPr>
        <p:spPr>
          <a:xfrm>
            <a:off x="4316768" y="5189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23" name="Google Shape;623;p24"/>
          <p:cNvSpPr/>
          <p:nvPr/>
        </p:nvSpPr>
        <p:spPr>
          <a:xfrm rot="2487273">
            <a:off x="4098884" y="2012731"/>
            <a:ext cx="241052" cy="234241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24" name="Google Shape;624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5.3 Optical System:</a:t>
            </a:r>
            <a:endParaRPr/>
          </a:p>
        </p:txBody>
      </p:sp>
      <p:sp>
        <p:nvSpPr>
          <p:cNvPr id="630" name="Google Shape;630;p25"/>
          <p:cNvSpPr txBox="1"/>
          <p:nvPr>
            <p:ph idx="1" type="body"/>
          </p:nvPr>
        </p:nvSpPr>
        <p:spPr>
          <a:xfrm>
            <a:off x="747925" y="1082425"/>
            <a:ext cx="58341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600"/>
              </a:spcBef>
              <a:spcAft>
                <a:spcPts val="0"/>
              </a:spcAft>
              <a:buSzPts val="2500"/>
              <a:buChar char="-"/>
            </a:pPr>
            <a:r>
              <a:rPr lang="en"/>
              <a:t>R</a:t>
            </a:r>
            <a:r>
              <a:rPr lang="en"/>
              <a:t>ectangular reflective and refractive objects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"/>
              <a:t>Surfaces oriented either parallel or perpendicular to one another.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5.3 Two Counter machine</a:t>
            </a:r>
            <a:endParaRPr/>
          </a:p>
        </p:txBody>
      </p:sp>
      <p:sp>
        <p:nvSpPr>
          <p:cNvPr id="637" name="Google Shape;637;p26"/>
          <p:cNvSpPr txBox="1"/>
          <p:nvPr>
            <p:ph idx="1" type="body"/>
          </p:nvPr>
        </p:nvSpPr>
        <p:spPr>
          <a:xfrm>
            <a:off x="747925" y="1053425"/>
            <a:ext cx="58341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600"/>
              </a:spcBef>
              <a:spcAft>
                <a:spcPts val="0"/>
              </a:spcAft>
              <a:buSzPts val="2500"/>
              <a:buChar char="-"/>
            </a:pPr>
            <a:r>
              <a:rPr lang="en"/>
              <a:t>Simulation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"/>
              <a:t>Representation of operations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2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9" name="Google Shape;6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25" y="2297350"/>
            <a:ext cx="2947365" cy="22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501" y="450375"/>
            <a:ext cx="3929174" cy="2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4725" y="3234499"/>
            <a:ext cx="2837450" cy="17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5.3 Basic Boxes:</a:t>
            </a:r>
            <a:endParaRPr/>
          </a:p>
        </p:txBody>
      </p:sp>
      <p:sp>
        <p:nvSpPr>
          <p:cNvPr id="647" name="Google Shape;647;p27"/>
          <p:cNvSpPr txBox="1"/>
          <p:nvPr>
            <p:ph idx="1" type="body"/>
          </p:nvPr>
        </p:nvSpPr>
        <p:spPr>
          <a:xfrm>
            <a:off x="747925" y="1012800"/>
            <a:ext cx="438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will be using 3 basic boxes: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-Shift box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-Modulo 1 box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-Beam combiner box</a:t>
            </a:r>
            <a:endParaRPr/>
          </a:p>
        </p:txBody>
      </p:sp>
      <p:sp>
        <p:nvSpPr>
          <p:cNvPr id="648" name="Google Shape;648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9" name="Google Shape;6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525" y="2705925"/>
            <a:ext cx="3702275" cy="2262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835" y="3274383"/>
            <a:ext cx="2200262" cy="1694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2950" y="327425"/>
            <a:ext cx="3996076" cy="245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5.3 Theorem</a:t>
            </a:r>
            <a:endParaRPr/>
          </a:p>
        </p:txBody>
      </p:sp>
      <p:sp>
        <p:nvSpPr>
          <p:cNvPr id="657" name="Google Shape;657;p28"/>
          <p:cNvSpPr txBox="1"/>
          <p:nvPr>
            <p:ph idx="1" type="body"/>
          </p:nvPr>
        </p:nvSpPr>
        <p:spPr>
          <a:xfrm>
            <a:off x="747925" y="1297050"/>
            <a:ext cx="62415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Theorem 5.3: </a:t>
            </a:r>
            <a:r>
              <a:rPr lang="en"/>
              <a:t>The ray tracing of three-dimensional optical systems consisting of linear rectangular reflective and refractive objects is undecidable, even if all the rectangular objects are represented by a system of rational linear inequalities.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9"/>
          <p:cNvSpPr txBox="1"/>
          <p:nvPr>
            <p:ph idx="4294967295" type="ctrTitle"/>
          </p:nvPr>
        </p:nvSpPr>
        <p:spPr>
          <a:xfrm>
            <a:off x="685800" y="2286499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664" name="Google Shape;664;p29"/>
          <p:cNvSpPr txBox="1"/>
          <p:nvPr>
            <p:ph idx="4294967295" type="subTitle"/>
          </p:nvPr>
        </p:nvSpPr>
        <p:spPr>
          <a:xfrm>
            <a:off x="2525175" y="3411550"/>
            <a:ext cx="4243500" cy="12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5.4 </a:t>
            </a:r>
            <a:r>
              <a:rPr lang="en" sz="2000"/>
              <a:t>Ray Tracing in Three-Dimensional Linear Optical Systems with Reflective and Partially Reflective Surfaces</a:t>
            </a:r>
            <a:endParaRPr sz="2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65" name="Google Shape;665;p29"/>
          <p:cNvSpPr/>
          <p:nvPr/>
        </p:nvSpPr>
        <p:spPr>
          <a:xfrm>
            <a:off x="4572753" y="647124"/>
            <a:ext cx="1323528" cy="134114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66" name="Google Shape;666;p29"/>
          <p:cNvSpPr/>
          <p:nvPr/>
        </p:nvSpPr>
        <p:spPr>
          <a:xfrm rot="1473079">
            <a:off x="3369357" y="1316756"/>
            <a:ext cx="773817" cy="75376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67" name="Google Shape;667;p29"/>
          <p:cNvSpPr/>
          <p:nvPr/>
        </p:nvSpPr>
        <p:spPr>
          <a:xfrm>
            <a:off x="4316768" y="5189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68" name="Google Shape;668;p29"/>
          <p:cNvSpPr/>
          <p:nvPr/>
        </p:nvSpPr>
        <p:spPr>
          <a:xfrm rot="2487273">
            <a:off x="4098884" y="2012731"/>
            <a:ext cx="241052" cy="234241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69" name="Google Shape;669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5.4 Optical System:</a:t>
            </a:r>
            <a:endParaRPr/>
          </a:p>
        </p:txBody>
      </p:sp>
      <p:sp>
        <p:nvSpPr>
          <p:cNvPr id="675" name="Google Shape;675;p30"/>
          <p:cNvSpPr txBox="1"/>
          <p:nvPr>
            <p:ph idx="1" type="body"/>
          </p:nvPr>
        </p:nvSpPr>
        <p:spPr>
          <a:xfrm>
            <a:off x="747925" y="1046625"/>
            <a:ext cx="58341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600"/>
              </a:spcBef>
              <a:spcAft>
                <a:spcPts val="0"/>
              </a:spcAft>
              <a:buSzPts val="2500"/>
              <a:buChar char="-"/>
            </a:pPr>
            <a:r>
              <a:rPr lang="en"/>
              <a:t>consist purely of reflective and partially reflective surface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"/>
              <a:t>irrationally represented reflective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surfaces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"/>
          <p:cNvSpPr txBox="1"/>
          <p:nvPr>
            <p:ph idx="4294967295" type="ctrTitle"/>
          </p:nvPr>
        </p:nvSpPr>
        <p:spPr>
          <a:xfrm>
            <a:off x="3019275" y="1073093"/>
            <a:ext cx="464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532" name="Google Shape;532;p13"/>
          <p:cNvSpPr txBox="1"/>
          <p:nvPr>
            <p:ph idx="4294967295" type="body"/>
          </p:nvPr>
        </p:nvSpPr>
        <p:spPr>
          <a:xfrm>
            <a:off x="3019275" y="2119100"/>
            <a:ext cx="46413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Halleluyah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This is the </a:t>
            </a:r>
            <a:r>
              <a:rPr lang="en" sz="2000"/>
              <a:t>2nd part </a:t>
            </a:r>
            <a:r>
              <a:rPr lang="en" sz="2000"/>
              <a:t>of the computability and complexity of ray tracing presentation. </a:t>
            </a:r>
            <a:endParaRPr sz="2000"/>
          </a:p>
        </p:txBody>
      </p:sp>
      <p:sp>
        <p:nvSpPr>
          <p:cNvPr id="533" name="Google Shape;533;p1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4" name="Google Shape;5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700" y="1204651"/>
            <a:ext cx="1551325" cy="15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1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5.4 Basic Boxes:</a:t>
            </a:r>
            <a:endParaRPr/>
          </a:p>
        </p:txBody>
      </p:sp>
      <p:sp>
        <p:nvSpPr>
          <p:cNvPr id="682" name="Google Shape;682;p31"/>
          <p:cNvSpPr txBox="1"/>
          <p:nvPr>
            <p:ph idx="1" type="body"/>
          </p:nvPr>
        </p:nvSpPr>
        <p:spPr>
          <a:xfrm>
            <a:off x="747925" y="1053425"/>
            <a:ext cx="438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will be using 2 basic boxes: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-</a:t>
            </a:r>
            <a:r>
              <a:rPr lang="en"/>
              <a:t>Shift in modulo 1 box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-Beam combiner box</a:t>
            </a:r>
            <a:endParaRPr/>
          </a:p>
        </p:txBody>
      </p:sp>
      <p:sp>
        <p:nvSpPr>
          <p:cNvPr id="683" name="Google Shape;683;p3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4" name="Google Shape;6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725" y="2508350"/>
            <a:ext cx="4532704" cy="22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2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5.4 Theorem</a:t>
            </a:r>
            <a:endParaRPr/>
          </a:p>
        </p:txBody>
      </p:sp>
      <p:sp>
        <p:nvSpPr>
          <p:cNvPr id="690" name="Google Shape;690;p32"/>
          <p:cNvSpPr txBox="1"/>
          <p:nvPr>
            <p:ph idx="1" type="body"/>
          </p:nvPr>
        </p:nvSpPr>
        <p:spPr>
          <a:xfrm>
            <a:off x="747925" y="1082425"/>
            <a:ext cx="62415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Theorem 5.4: </a:t>
            </a:r>
            <a:r>
              <a:rPr lang="en"/>
              <a:t>The ray tracing of three-dimensional optical systems consisting of linear reflective and partially reflective surfaces is undecidable, if some surfaces are allowed to be represented by irrational linear inequalities.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3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697" name="Google Shape;697;p33"/>
          <p:cNvSpPr txBox="1"/>
          <p:nvPr>
            <p:ph idx="1" type="body"/>
          </p:nvPr>
        </p:nvSpPr>
        <p:spPr>
          <a:xfrm>
            <a:off x="747925" y="10524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helped: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Preparation help &amp; support: Professor Martin Ziegler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content: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http://doi.org/10.1007/BF02574009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Photographs: </a:t>
            </a:r>
            <a:r>
              <a:rPr lang="en" sz="2400" u="sng">
                <a:hlinkClick r:id="rId4"/>
              </a:rPr>
              <a:t>Unsplash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template: </a:t>
            </a:r>
            <a:r>
              <a:rPr lang="en" sz="2400" u="sng">
                <a:hlinkClick r:id="rId5"/>
              </a:rPr>
              <a:t>SlidesCarnival</a:t>
            </a:r>
            <a:endParaRPr sz="2400"/>
          </a:p>
        </p:txBody>
      </p:sp>
      <p:sp>
        <p:nvSpPr>
          <p:cNvPr id="698" name="Google Shape;698;p3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4"/>
          <p:cNvSpPr txBox="1"/>
          <p:nvPr>
            <p:ph idx="4294967295" type="ctrTitle"/>
          </p:nvPr>
        </p:nvSpPr>
        <p:spPr>
          <a:xfrm>
            <a:off x="3657038" y="1073100"/>
            <a:ext cx="3229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704" name="Google Shape;704;p34"/>
          <p:cNvSpPr txBox="1"/>
          <p:nvPr>
            <p:ph idx="4294967295" type="body"/>
          </p:nvPr>
        </p:nvSpPr>
        <p:spPr>
          <a:xfrm>
            <a:off x="3657038" y="2119105"/>
            <a:ext cx="32292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705" name="Google Shape;705;p34"/>
          <p:cNvSpPr/>
          <p:nvPr/>
        </p:nvSpPr>
        <p:spPr>
          <a:xfrm>
            <a:off x="2257757" y="1402659"/>
            <a:ext cx="1180108" cy="1089975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706" name="Google Shape;706;p3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/>
          <p:nvPr>
            <p:ph type="title"/>
          </p:nvPr>
        </p:nvSpPr>
        <p:spPr>
          <a:xfrm>
            <a:off x="781775" y="626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</a:t>
            </a:r>
            <a:endParaRPr/>
          </a:p>
        </p:txBody>
      </p:sp>
      <p:sp>
        <p:nvSpPr>
          <p:cNvPr id="540" name="Google Shape;540;p14"/>
          <p:cNvSpPr txBox="1"/>
          <p:nvPr>
            <p:ph idx="1" type="body"/>
          </p:nvPr>
        </p:nvSpPr>
        <p:spPr>
          <a:xfrm>
            <a:off x="460200" y="967375"/>
            <a:ext cx="6909900" cy="3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"/>
              <a:t>Key Points Recap of Tuesday’s presentation 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/>
              <a:t>Three-Dimensional Rational Linear Optical Systems with Refractive Objects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/>
              <a:t>Three-Dimensional Rational Linear Optical Systems with Rectangular Reflective and Refractive Objects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/>
              <a:t>Three-Dimensional Linear Optical Systems with Reflective and Partially Reflective Surfaces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541" name="Google Shape;541;p1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5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 Recap</a:t>
            </a:r>
            <a:endParaRPr/>
          </a:p>
        </p:txBody>
      </p:sp>
      <p:sp>
        <p:nvSpPr>
          <p:cNvPr id="547" name="Google Shape;547;p15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….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53" name="Google Shape;553;p16"/>
          <p:cNvSpPr txBox="1"/>
          <p:nvPr>
            <p:ph idx="1" type="body"/>
          </p:nvPr>
        </p:nvSpPr>
        <p:spPr>
          <a:xfrm>
            <a:off x="538125" y="1803475"/>
            <a:ext cx="212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What is ray tracing?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54" name="Google Shape;554;p16"/>
          <p:cNvSpPr txBox="1"/>
          <p:nvPr>
            <p:ph idx="2" type="body"/>
          </p:nvPr>
        </p:nvSpPr>
        <p:spPr>
          <a:xfrm>
            <a:off x="2982278" y="1424475"/>
            <a:ext cx="212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What are some a</a:t>
            </a:r>
            <a:r>
              <a:rPr b="1" lang="en"/>
              <a:t>pplications of Ray Tracing? </a:t>
            </a:r>
            <a:endParaRPr sz="1200"/>
          </a:p>
        </p:txBody>
      </p:sp>
      <p:sp>
        <p:nvSpPr>
          <p:cNvPr id="555" name="Google Shape;555;p16"/>
          <p:cNvSpPr txBox="1"/>
          <p:nvPr>
            <p:ph idx="3" type="body"/>
          </p:nvPr>
        </p:nvSpPr>
        <p:spPr>
          <a:xfrm>
            <a:off x="5155731" y="1803475"/>
            <a:ext cx="212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What are the laws of Reflection?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56" name="Google Shape;556;p16"/>
          <p:cNvSpPr txBox="1"/>
          <p:nvPr>
            <p:ph idx="1" type="body"/>
          </p:nvPr>
        </p:nvSpPr>
        <p:spPr>
          <a:xfrm>
            <a:off x="314775" y="3060025"/>
            <a:ext cx="212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What are the Laws of Refraction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.</a:t>
            </a:r>
            <a:endParaRPr sz="1200"/>
          </a:p>
        </p:txBody>
      </p:sp>
      <p:sp>
        <p:nvSpPr>
          <p:cNvPr id="557" name="Google Shape;557;p16"/>
          <p:cNvSpPr txBox="1"/>
          <p:nvPr>
            <p:ph idx="2" type="body"/>
          </p:nvPr>
        </p:nvSpPr>
        <p:spPr>
          <a:xfrm>
            <a:off x="2663624" y="2945000"/>
            <a:ext cx="2396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b="1" lang="en"/>
            </a:br>
            <a:r>
              <a:rPr b="1" lang="en"/>
              <a:t>What is the ray tracing problem?rational vs irrational </a:t>
            </a:r>
            <a:endParaRPr sz="1200"/>
          </a:p>
        </p:txBody>
      </p:sp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9" name="Google Shape;5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3672" y="3060021"/>
            <a:ext cx="3708000" cy="14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/>
          <p:nvPr>
            <p:ph idx="4294967295" type="ctrTitle"/>
          </p:nvPr>
        </p:nvSpPr>
        <p:spPr>
          <a:xfrm>
            <a:off x="685800" y="2286499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565" name="Google Shape;565;p17"/>
          <p:cNvSpPr txBox="1"/>
          <p:nvPr>
            <p:ph idx="4294967295" type="subTitle"/>
          </p:nvPr>
        </p:nvSpPr>
        <p:spPr>
          <a:xfrm>
            <a:off x="2260425" y="3411550"/>
            <a:ext cx="4690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5.2 </a:t>
            </a:r>
            <a:r>
              <a:rPr lang="en" sz="2000"/>
              <a:t>Ray Tracing in Three-Dimensional Rational Linear Optical Systems with Rectangular Reflective and Refractive Objects</a:t>
            </a:r>
            <a:endParaRPr sz="2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66" name="Google Shape;566;p17"/>
          <p:cNvSpPr/>
          <p:nvPr/>
        </p:nvSpPr>
        <p:spPr>
          <a:xfrm>
            <a:off x="4572753" y="647124"/>
            <a:ext cx="1323528" cy="134114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67" name="Google Shape;567;p17"/>
          <p:cNvSpPr/>
          <p:nvPr/>
        </p:nvSpPr>
        <p:spPr>
          <a:xfrm rot="1473079">
            <a:off x="3369357" y="1316756"/>
            <a:ext cx="773817" cy="75376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68" name="Google Shape;568;p17"/>
          <p:cNvSpPr/>
          <p:nvPr/>
        </p:nvSpPr>
        <p:spPr>
          <a:xfrm>
            <a:off x="4316768" y="5189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69" name="Google Shape;569;p17"/>
          <p:cNvSpPr/>
          <p:nvPr/>
        </p:nvSpPr>
        <p:spPr>
          <a:xfrm rot="2487273">
            <a:off x="4098884" y="2012731"/>
            <a:ext cx="241052" cy="234241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70" name="Google Shape;570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5.2 Optical System:</a:t>
            </a:r>
            <a:endParaRPr/>
          </a:p>
        </p:txBody>
      </p:sp>
      <p:sp>
        <p:nvSpPr>
          <p:cNvPr id="576" name="Google Shape;576;p18"/>
          <p:cNvSpPr txBox="1"/>
          <p:nvPr>
            <p:ph idx="1" type="body"/>
          </p:nvPr>
        </p:nvSpPr>
        <p:spPr>
          <a:xfrm>
            <a:off x="747925" y="1026350"/>
            <a:ext cx="3215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Restriction: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Linear surfaces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Assumption: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 Index of refraction</a:t>
            </a:r>
            <a:endParaRPr/>
          </a:p>
          <a:p>
            <a:pPr indent="45720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μ</a:t>
            </a:r>
            <a:r>
              <a:rPr lang="en"/>
              <a:t> = 2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577" name="Google Shape;577;p1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9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5.2 Basic Boxes:</a:t>
            </a:r>
            <a:endParaRPr/>
          </a:p>
        </p:txBody>
      </p:sp>
      <p:sp>
        <p:nvSpPr>
          <p:cNvPr id="583" name="Google Shape;583;p19"/>
          <p:cNvSpPr txBox="1"/>
          <p:nvPr>
            <p:ph idx="1" type="body"/>
          </p:nvPr>
        </p:nvSpPr>
        <p:spPr>
          <a:xfrm>
            <a:off x="747925" y="1039875"/>
            <a:ext cx="438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will be using 3 basic boxes: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-Readout box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-Multiply2 (Divide2) box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-Beam turner box</a:t>
            </a:r>
            <a:endParaRPr/>
          </a:p>
        </p:txBody>
      </p:sp>
      <p:sp>
        <p:nvSpPr>
          <p:cNvPr id="584" name="Google Shape;584;p1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5.2 Basic Boxes: Readout box</a:t>
            </a:r>
            <a:endParaRPr/>
          </a:p>
        </p:txBody>
      </p:sp>
      <p:sp>
        <p:nvSpPr>
          <p:cNvPr id="590" name="Google Shape;590;p2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1" name="Google Shape;5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8274" y="1082427"/>
            <a:ext cx="6374276" cy="35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