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1" r:id="rId2"/>
    <p:sldId id="272" r:id="rId3"/>
    <p:sldId id="273" r:id="rId4"/>
    <p:sldId id="277" r:id="rId5"/>
    <p:sldId id="310" r:id="rId6"/>
    <p:sldId id="308" r:id="rId7"/>
    <p:sldId id="302" r:id="rId8"/>
    <p:sldId id="303" r:id="rId9"/>
    <p:sldId id="304" r:id="rId10"/>
    <p:sldId id="309" r:id="rId11"/>
    <p:sldId id="307" r:id="rId12"/>
    <p:sldId id="305" r:id="rId13"/>
    <p:sldId id="279" r:id="rId14"/>
    <p:sldId id="284" r:id="rId15"/>
    <p:sldId id="276" r:id="rId16"/>
    <p:sldId id="296" r:id="rId17"/>
    <p:sldId id="311" r:id="rId18"/>
    <p:sldId id="297" r:id="rId19"/>
    <p:sldId id="312" r:id="rId20"/>
    <p:sldId id="314" r:id="rId21"/>
    <p:sldId id="315" r:id="rId22"/>
    <p:sldId id="283" r:id="rId23"/>
    <p:sldId id="316" r:id="rId24"/>
    <p:sldId id="300" r:id="rId25"/>
    <p:sldId id="317" r:id="rId26"/>
    <p:sldId id="318" r:id="rId27"/>
    <p:sldId id="319" r:id="rId28"/>
    <p:sldId id="320" r:id="rId29"/>
    <p:sldId id="301" r:id="rId30"/>
    <p:sldId id="292" r:id="rId31"/>
    <p:sldId id="265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조 유진" initials="조유" lastIdx="7" clrIdx="0">
    <p:extLst>
      <p:ext uri="{19B8F6BF-5375-455C-9EA6-DF929625EA0E}">
        <p15:presenceInfo xmlns:p15="http://schemas.microsoft.com/office/powerpoint/2012/main" userId="9511374faa6cc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EA0"/>
    <a:srgbClr val="6C899B"/>
    <a:srgbClr val="F3F9FB"/>
    <a:srgbClr val="F9FCFD"/>
    <a:srgbClr val="23B0C3"/>
    <a:srgbClr val="146772"/>
    <a:srgbClr val="95E2EC"/>
    <a:srgbClr val="D0C6E9"/>
    <a:srgbClr val="FAD6DD"/>
    <a:srgbClr val="FFF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32" autoAdjust="0"/>
  </p:normalViewPr>
  <p:slideViewPr>
    <p:cSldViewPr snapToGrid="0" showGuides="1">
      <p:cViewPr varScale="1">
        <p:scale>
          <a:sx n="74" d="100"/>
          <a:sy n="74" d="100"/>
        </p:scale>
        <p:origin x="1042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F459-B99A-45A7-A3FA-D93926AADBE3}" type="datetimeFigureOut">
              <a:rPr lang="ko-KR" altLang="en-US" smtClean="0"/>
              <a:t>2022-12-02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EB375-0ED2-49EB-BE94-E797C89A87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71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ssively_multiplayer_online_role-playing_gam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ssivelyop.com/2021/08/07/the-game-archaeologist-defining-the-eras-of-mmorpg-history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massively_multiplayer_online_games#Current-generation_MMORPG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amereactor.eu/a-quick-history-of-the-mmorpg/" TargetMode="External"/><Relationship Id="rId4" Type="http://schemas.openxmlformats.org/officeDocument/2006/relationships/hyperlink" Target="https://massivelyop.com/2021/08/07/the-game-archaeologist-defining-the-eras-of-mmorpg-history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ssivelyop.com/2021/08/07/the-game-archaeologist-defining-the-eras-of-mmorpg-history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ssivelyop.com/2021/08/07/the-game-archaeologist-defining-the-eras-of-mmorpg-history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Zciqdlcb0Y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historyproject.org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urugamer.com/mobile-games/mabinogi-mobile-great-first-impression-from-the-demo-54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gm.com/world-of-warcraft-wow-us-server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newworldgame/comments/svl2aj/the_era_of_mmos_is_gone_isnt_it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capistmagazine.com/the-theme-park-mmo-is-dead-enter-the-sandbox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YnL6yJL7dSo&amp;feature=emb_log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qpv__NiD0&amp;feature=emb_imp_woyt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ssively_multiplayer_online_role-playing_game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mobile.g-enews.com/article/ICT/2022/06/202206071510508883c5fa75ef86_1?md=20220607152452_V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papershotgun.com/best-vr-game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ssively_multiplayer_online_role-playing_game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ssively_multiplayer_online_role-playing_game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.finalfantasyxiv.com/game_manual/star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xcache.nexon.net/mabinogi/microsite/BeginnerGuid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.finalfantasyxiv.com/game_manual/star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gazer.wixsite.com/alst/tips-trick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adget.com/2013-01-07-how-to-find-a-world-of-warcraft-guild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NpHKyPoTc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adget.com/2013-01-07-how-to-find-a-world-of-warcraft-guild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https://en.wikipedia.org/wiki/Massively_multiplayer_online_role-playing_game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702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https://massivelyop.com/2021/08/07/the-game-archaeologist-defining-the-eras-of-mmorpg-history/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82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https://en.wikipedia.org/wiki/History_of_massively_multiplayer_online_games#Current-generation_MMORPGs</a:t>
            </a:r>
            <a:endParaRPr lang="en-US" altLang="ko-KR" dirty="0">
              <a:hlinkClick r:id="rId4"/>
            </a:endParaRPr>
          </a:p>
          <a:p>
            <a:r>
              <a:rPr lang="en-US" altLang="ko-KR" dirty="0">
                <a:hlinkClick r:id="rId4"/>
              </a:rPr>
              <a:t>https://massivelyop.com/2021/08/07/the-game-archaeologist-defining-the-eras-of-mmorpg-history/</a:t>
            </a:r>
            <a:endParaRPr lang="en-US" altLang="ko-KR" dirty="0"/>
          </a:p>
          <a:p>
            <a:r>
              <a:rPr lang="en-US" altLang="ko-KR" dirty="0">
                <a:hlinkClick r:id="rId5"/>
              </a:rPr>
              <a:t>https://www.gamereactor.eu/a-quick-history-of-the-mmorpg/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6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https://massivelyop.com/2021/08/07/the-game-archaeologist-defining-the-eras-of-mmorpg-history/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13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https://massivelyop.com/2021/08/07/the-game-archaeologist-defining-the-eras-of-mmorpg-history/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742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https://www.youtube.com/watch?v=7Zciqdlcb0Y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346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u="sng" dirty="0">
                <a:solidFill>
                  <a:srgbClr val="005FC1"/>
                </a:solidFill>
                <a:effectLst/>
                <a:latin typeface="Arial" panose="020B0604020202020204" pitchFamily="34" charset="0"/>
                <a:hlinkClick r:id="rId3"/>
              </a:rPr>
              <a:t>worldhistoryproject.org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71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https://gurugamer.com/mobile-games/mabinogi-mobile-great-first-impression-from-the-demo-545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718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https://www.seagm.com/world-of-warcraft-wow-us-server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166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https://www.reddit.com/r/newworldgame/comments/svl2aj/the_era_of_mmos_is_gone_isnt_it/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509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https://www.escapistmagazine.com/the-theme-park-mmo-is-dead-enter-the-sandbox/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04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https://www.youtube.com/watch?time_continue=1&amp;v=YnL6yJL7dSo&amp;feature=emb_logo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749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https://www.youtube.com/watch?v=fPqpv__NiD0&amp;feature=emb_imp_woyt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475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https://en.wikipedia.org/wiki/Massively_multiplayer_online_role-playing_game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008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hlinkClick r:id="rId3"/>
              </a:rPr>
              <a:t>출시 </a:t>
            </a:r>
            <a:r>
              <a:rPr lang="en-US" altLang="ko-KR" dirty="0">
                <a:hlinkClick r:id="rId3"/>
              </a:rPr>
              <a:t>6</a:t>
            </a:r>
            <a:r>
              <a:rPr lang="ko-KR" altLang="en-US" dirty="0" err="1">
                <a:hlinkClick r:id="rId3"/>
              </a:rPr>
              <a:t>년차</a:t>
            </a:r>
            <a:r>
              <a:rPr lang="ko-KR" altLang="en-US" dirty="0">
                <a:hlinkClick r:id="rId3"/>
              </a:rPr>
              <a:t> </a:t>
            </a:r>
            <a:r>
              <a:rPr lang="en-US" altLang="ko-KR" dirty="0">
                <a:hlinkClick r:id="rId3"/>
              </a:rPr>
              <a:t>'</a:t>
            </a:r>
            <a:r>
              <a:rPr lang="ko-KR" altLang="en-US" dirty="0">
                <a:hlinkClick r:id="rId3"/>
              </a:rPr>
              <a:t>포켓몬 고</a:t>
            </a:r>
            <a:r>
              <a:rPr lang="en-US" altLang="ko-KR" dirty="0">
                <a:hlinkClick r:id="rId3"/>
              </a:rPr>
              <a:t>', </a:t>
            </a:r>
            <a:r>
              <a:rPr lang="ko-KR" altLang="en-US" dirty="0">
                <a:hlinkClick r:id="rId3"/>
              </a:rPr>
              <a:t>글로벌 누적 매출 </a:t>
            </a:r>
            <a:r>
              <a:rPr lang="en-US" altLang="ko-KR" dirty="0">
                <a:hlinkClick r:id="rId3"/>
              </a:rPr>
              <a:t>60</a:t>
            </a:r>
            <a:r>
              <a:rPr lang="ko-KR" altLang="en-US" dirty="0">
                <a:hlinkClick r:id="rId3"/>
              </a:rPr>
              <a:t>억달러 돌파 </a:t>
            </a:r>
            <a:r>
              <a:rPr lang="en-US" altLang="ko-KR" dirty="0">
                <a:hlinkClick r:id="rId3"/>
              </a:rPr>
              <a:t>(g-enews.com)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655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The 20 best VR games for Oculus, Index and </a:t>
            </a:r>
            <a:r>
              <a:rPr lang="en-US" altLang="ko-KR" dirty="0" err="1">
                <a:hlinkClick r:id="rId3"/>
              </a:rPr>
              <a:t>Vive</a:t>
            </a:r>
            <a:r>
              <a:rPr lang="en-US" altLang="ko-KR" dirty="0">
                <a:hlinkClick r:id="rId3"/>
              </a:rPr>
              <a:t> | Rock Paper Shotgun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348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https://en.wikipedia.org/wiki/Massively_multiplayer_online_role-playing_game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481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https://en.wikipedia.org/wiki/Massively_multiplayer_online_role-playing_game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90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Image from:</a:t>
            </a:r>
          </a:p>
          <a:p>
            <a:r>
              <a:rPr lang="en-US" altLang="ko-KR" dirty="0">
                <a:hlinkClick r:id="rId3"/>
              </a:rPr>
              <a:t>Getting Started</a:t>
            </a:r>
            <a:r>
              <a:rPr lang="ko-KR" altLang="en-US" dirty="0">
                <a:hlinkClick r:id="rId3"/>
              </a:rPr>
              <a:t>｜</a:t>
            </a:r>
            <a:r>
              <a:rPr lang="en-US" altLang="ko-KR" dirty="0">
                <a:hlinkClick r:id="rId3"/>
              </a:rPr>
              <a:t>Game Manual | FINAL FANTASY XIV, The Lodestone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66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Image from:</a:t>
            </a:r>
          </a:p>
          <a:p>
            <a:r>
              <a:rPr lang="en-US" altLang="ko-KR" dirty="0" err="1">
                <a:hlinkClick r:id="rId3"/>
              </a:rPr>
              <a:t>Mabinogi</a:t>
            </a:r>
            <a:r>
              <a:rPr lang="en-US" altLang="ko-KR" dirty="0">
                <a:hlinkClick r:id="rId3"/>
              </a:rPr>
              <a:t> - Beginner Guide (nexon.net)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54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Image from:</a:t>
            </a:r>
          </a:p>
          <a:p>
            <a:r>
              <a:rPr lang="en-US" altLang="ko-KR" dirty="0">
                <a:hlinkClick r:id="rId3"/>
              </a:rPr>
              <a:t>Getting Started</a:t>
            </a:r>
            <a:r>
              <a:rPr lang="ko-KR" altLang="en-US" dirty="0">
                <a:hlinkClick r:id="rId3"/>
              </a:rPr>
              <a:t>｜</a:t>
            </a:r>
            <a:r>
              <a:rPr lang="en-US" altLang="ko-KR" dirty="0">
                <a:hlinkClick r:id="rId3"/>
              </a:rPr>
              <a:t>Game Manual | FINAL FANTASY XIV, The Lodestone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82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Image from:</a:t>
            </a:r>
          </a:p>
          <a:p>
            <a:r>
              <a:rPr lang="en-US" altLang="ko-KR" dirty="0">
                <a:hlinkClick r:id="rId3"/>
              </a:rPr>
              <a:t>Alstroemeria Guild - Essential </a:t>
            </a:r>
            <a:r>
              <a:rPr lang="en-US" altLang="ko-KR" dirty="0" err="1">
                <a:hlinkClick r:id="rId3"/>
              </a:rPr>
              <a:t>Mabinogi</a:t>
            </a:r>
            <a:r>
              <a:rPr lang="en-US" altLang="ko-KR" dirty="0">
                <a:hlinkClick r:id="rId3"/>
              </a:rPr>
              <a:t> Tips &amp; Tricks (windgazer.wixsite.com)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91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Image from:</a:t>
            </a:r>
          </a:p>
          <a:p>
            <a:endParaRPr lang="en-US" altLang="ko-KR" dirty="0"/>
          </a:p>
          <a:p>
            <a:r>
              <a:rPr lang="en-US" altLang="ko-KR" dirty="0">
                <a:hlinkClick r:id="rId3"/>
              </a:rPr>
              <a:t>Drama Mamas: How to find a World of Warcraft guild | </a:t>
            </a:r>
            <a:r>
              <a:rPr lang="en-US" altLang="ko-KR" dirty="0" err="1">
                <a:hlinkClick r:id="rId3"/>
              </a:rPr>
              <a:t>Engadget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21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Image from: </a:t>
            </a:r>
            <a:r>
              <a:rPr lang="en-US" altLang="ko-KR" dirty="0">
                <a:hlinkClick r:id="rId3"/>
              </a:rPr>
              <a:t>Doing PVP in </a:t>
            </a:r>
            <a:r>
              <a:rPr lang="en-US" altLang="ko-KR" dirty="0" err="1">
                <a:hlinkClick r:id="rId3"/>
              </a:rPr>
              <a:t>Mabinogi</a:t>
            </a:r>
            <a:r>
              <a:rPr lang="en-US" altLang="ko-KR" dirty="0">
                <a:hlinkClick r:id="rId3"/>
              </a:rPr>
              <a:t>: Fantasy Life - YouTube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99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Image from:</a:t>
            </a:r>
          </a:p>
          <a:p>
            <a:endParaRPr lang="en-US" altLang="ko-KR" dirty="0"/>
          </a:p>
          <a:p>
            <a:r>
              <a:rPr lang="en-US" altLang="ko-KR" dirty="0">
                <a:hlinkClick r:id="rId3"/>
              </a:rPr>
              <a:t>Drama Mamas: How to find a World of Warcraft guild | </a:t>
            </a:r>
            <a:r>
              <a:rPr lang="en-US" altLang="ko-KR" dirty="0" err="1">
                <a:hlinkClick r:id="rId3"/>
              </a:rPr>
              <a:t>Engadget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EB375-0ED2-49EB-BE94-E797C89A87E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08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D90640-7EB0-BE1D-FA8A-7A3A60D87864}"/>
              </a:ext>
            </a:extLst>
          </p:cNvPr>
          <p:cNvSpPr txBox="1"/>
          <p:nvPr userDrawn="1"/>
        </p:nvSpPr>
        <p:spPr>
          <a:xfrm>
            <a:off x="9998245" y="6501660"/>
            <a:ext cx="21948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C0A8D6C-2166-C593-56DA-F8BC31AF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5193-41CD-4063-B0C7-05E32D5C3CCF}" type="datetimeFigureOut">
              <a:rPr lang="ko-KR" altLang="en-US" smtClean="0"/>
              <a:t>2022-12-02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C3355A0-B053-055C-A48D-03DCA49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A9E0C0-C208-C880-12BC-22614B9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778-E908-4432-BB93-29EAA93A6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5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D90640-7EB0-BE1D-FA8A-7A3A60D87864}"/>
              </a:ext>
            </a:extLst>
          </p:cNvPr>
          <p:cNvSpPr txBox="1"/>
          <p:nvPr userDrawn="1"/>
        </p:nvSpPr>
        <p:spPr>
          <a:xfrm>
            <a:off x="9982200" y="6501660"/>
            <a:ext cx="21948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C0A8D6C-2166-C593-56DA-F8BC31AF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5193-41CD-4063-B0C7-05E32D5C3CCF}" type="datetimeFigureOut">
              <a:rPr lang="ko-KR" altLang="en-US" smtClean="0"/>
              <a:t>2022-12-02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C3355A0-B053-055C-A48D-03DCA49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A9E0C0-C208-C880-12BC-22614B9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A778-E908-4432-BB93-29EAA93A6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57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2A1902-5E0F-4C85-6B9B-CFB8C95C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6124FC5-232C-D503-51B2-2388BA704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D67C67-55AD-BA6E-8404-A37284FE8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5193-41CD-4063-B0C7-05E32D5C3CCF}" type="datetimeFigureOut">
              <a:rPr lang="ko-KR" altLang="en-US" smtClean="0"/>
              <a:t>2022-12-02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847630-7AE5-2706-2404-F94D6A4CF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DA98C0-863E-3233-E6CC-C61C5150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A778-E908-4432-BB93-29EAA93A6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6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Pqpv__NiD0?feature=oembed" TargetMode="Externa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m.blog.naver.com/sebangfiber/221051831062" TargetMode="External"/><Relationship Id="rId3" Type="http://schemas.openxmlformats.org/officeDocument/2006/relationships/hyperlink" Target="https://en.wikipedia.org/wiki/Massively_multiplayer_online_role-playing_game" TargetMode="External"/><Relationship Id="rId7" Type="http://schemas.openxmlformats.org/officeDocument/2006/relationships/hyperlink" Target="https://en.wikipedia.org/wiki/MU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scapistmagazine.com/the-theme-park-mmo-is-dead-enter-the-sandbox/" TargetMode="External"/><Relationship Id="rId5" Type="http://schemas.openxmlformats.org/officeDocument/2006/relationships/hyperlink" Target="https://massivelyop.com/2021/08/07/the-game-archaeologist-defining-the-eras-of-mmorpg-history/" TargetMode="External"/><Relationship Id="rId4" Type="http://schemas.openxmlformats.org/officeDocument/2006/relationships/hyperlink" Target="https://en.wikipedia.org/wiki/History_of_massively_multiplayer_online_games#Current-generation_MMORPG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nL6yJL7dSo?feature=oembed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956878-ABEC-AF9A-D2CE-3CA826B6E387}"/>
              </a:ext>
            </a:extLst>
          </p:cNvPr>
          <p:cNvSpPr txBox="1"/>
          <p:nvPr/>
        </p:nvSpPr>
        <p:spPr>
          <a:xfrm>
            <a:off x="465221" y="320841"/>
            <a:ext cx="461857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spc="-150" dirty="0">
                <a:solidFill>
                  <a:schemeClr val="bg1"/>
                </a:solidFill>
                <a:latin typeface="+mj-ea"/>
                <a:ea typeface="+mj-ea"/>
              </a:rPr>
              <a:t>History of</a:t>
            </a:r>
          </a:p>
          <a:p>
            <a:r>
              <a:rPr lang="en-US" altLang="ko-KR" sz="6600" b="1" spc="-150" dirty="0">
                <a:solidFill>
                  <a:schemeClr val="bg1"/>
                </a:solidFill>
                <a:latin typeface="+mj-ea"/>
                <a:ea typeface="+mj-ea"/>
              </a:rPr>
              <a:t>M/M/O/RPG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EB93D-E860-DD72-63D2-BA2ACD126D65}"/>
              </a:ext>
            </a:extLst>
          </p:cNvPr>
          <p:cNvSpPr txBox="1"/>
          <p:nvPr/>
        </p:nvSpPr>
        <p:spPr>
          <a:xfrm>
            <a:off x="513347" y="2903620"/>
            <a:ext cx="1724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20180645 Cho </a:t>
            </a:r>
            <a:r>
              <a:rPr lang="en-US" altLang="ko-KR" sz="1400" dirty="0" err="1">
                <a:solidFill>
                  <a:schemeClr val="bg1"/>
                </a:solidFill>
              </a:rPr>
              <a:t>Yoojin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A083F78-7EAC-088E-92A6-2CCA7C19FAAA}"/>
              </a:ext>
            </a:extLst>
          </p:cNvPr>
          <p:cNvCxnSpPr>
            <a:cxnSpLocks/>
          </p:cNvCxnSpPr>
          <p:nvPr/>
        </p:nvCxnSpPr>
        <p:spPr>
          <a:xfrm>
            <a:off x="513347" y="2542674"/>
            <a:ext cx="1170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2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1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7DAE390-1C0F-2AB1-1072-5ABCAFC8A4E1}"/>
              </a:ext>
            </a:extLst>
          </p:cNvPr>
          <p:cNvSpPr txBox="1"/>
          <p:nvPr/>
        </p:nvSpPr>
        <p:spPr>
          <a:xfrm>
            <a:off x="1163052" y="272716"/>
            <a:ext cx="412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What is MMORPG?   -   Multiplayer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5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1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7DAE390-1C0F-2AB1-1072-5ABCAFC8A4E1}"/>
              </a:ext>
            </a:extLst>
          </p:cNvPr>
          <p:cNvSpPr txBox="1"/>
          <p:nvPr/>
        </p:nvSpPr>
        <p:spPr>
          <a:xfrm>
            <a:off x="1163052" y="272716"/>
            <a:ext cx="412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What is MMORPG?   -   Multiplayer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5C007-8DD5-8778-1E27-E698F1D06490}"/>
              </a:ext>
            </a:extLst>
          </p:cNvPr>
          <p:cNvSpPr txBox="1"/>
          <p:nvPr/>
        </p:nvSpPr>
        <p:spPr>
          <a:xfrm>
            <a:off x="5429839" y="2804637"/>
            <a:ext cx="46756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Interact with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Chatting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Cooperating (Raid)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Fighting (PVP)</a:t>
            </a:r>
            <a:endParaRPr lang="ko-KR" altLang="en-US" dirty="0"/>
          </a:p>
        </p:txBody>
      </p:sp>
      <p:pic>
        <p:nvPicPr>
          <p:cNvPr id="1028" name="Picture 4" descr="Mabinogi Girgashy Raid Easy Mode - YouTube">
            <a:extLst>
              <a:ext uri="{FF2B5EF4-FFF2-40B4-BE49-F238E27FC236}">
                <a16:creationId xmlns:a16="http://schemas.microsoft.com/office/drawing/2014/main" id="{FC3B8065-77A6-3BAB-DB98-E626848F7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1754" r="1083" b="-2543"/>
          <a:stretch/>
        </p:blipFill>
        <p:spPr bwMode="auto">
          <a:xfrm>
            <a:off x="628196" y="1255589"/>
            <a:ext cx="4350251" cy="25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ing PVP in Mabinogi: Fantasy Life - YouTube">
            <a:extLst>
              <a:ext uri="{FF2B5EF4-FFF2-40B4-BE49-F238E27FC236}">
                <a16:creationId xmlns:a16="http://schemas.microsoft.com/office/drawing/2014/main" id="{8ADB0698-E2AE-BC9F-7C96-77715A42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6" y="3695479"/>
            <a:ext cx="4350251" cy="24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9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1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7DAE390-1C0F-2AB1-1072-5ABCAFC8A4E1}"/>
              </a:ext>
            </a:extLst>
          </p:cNvPr>
          <p:cNvSpPr txBox="1"/>
          <p:nvPr/>
        </p:nvSpPr>
        <p:spPr>
          <a:xfrm>
            <a:off x="1163052" y="272716"/>
            <a:ext cx="412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What is MMORPG?   -   Multiplayer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5C007-8DD5-8778-1E27-E698F1D06490}"/>
              </a:ext>
            </a:extLst>
          </p:cNvPr>
          <p:cNvSpPr txBox="1"/>
          <p:nvPr/>
        </p:nvSpPr>
        <p:spPr>
          <a:xfrm>
            <a:off x="5429839" y="2804637"/>
            <a:ext cx="4675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Social relationship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Guild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Family / Marriage system</a:t>
            </a:r>
            <a:endParaRPr lang="ko-KR" altLang="en-US" dirty="0"/>
          </a:p>
        </p:txBody>
      </p:sp>
      <p:pic>
        <p:nvPicPr>
          <p:cNvPr id="2050" name="Picture 2" descr="GDC: Mabinogi - A+E Interactive">
            <a:extLst>
              <a:ext uri="{FF2B5EF4-FFF2-40B4-BE49-F238E27FC236}">
                <a16:creationId xmlns:a16="http://schemas.microsoft.com/office/drawing/2014/main" id="{9B34940B-C9AF-85B9-BB8E-CA3D7D527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19965" r="1823" b="9458"/>
          <a:stretch/>
        </p:blipFill>
        <p:spPr bwMode="auto">
          <a:xfrm>
            <a:off x="495596" y="1258677"/>
            <a:ext cx="4030481" cy="24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사진 설명이 없습니다.">
            <a:extLst>
              <a:ext uri="{FF2B5EF4-FFF2-40B4-BE49-F238E27FC236}">
                <a16:creationId xmlns:a16="http://schemas.microsoft.com/office/drawing/2014/main" id="{0694AA87-8DAD-ECB4-EDAB-97057243A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/>
          <a:stretch/>
        </p:blipFill>
        <p:spPr bwMode="auto">
          <a:xfrm>
            <a:off x="495595" y="3528655"/>
            <a:ext cx="4030481" cy="25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7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ADC16E78-8819-8219-C770-75C3BD1E4D45}"/>
              </a:ext>
            </a:extLst>
          </p:cNvPr>
          <p:cNvGrpSpPr/>
          <p:nvPr/>
        </p:nvGrpSpPr>
        <p:grpSpPr>
          <a:xfrm>
            <a:off x="6817895" y="872277"/>
            <a:ext cx="5374105" cy="4483771"/>
            <a:chOff x="6817895" y="310803"/>
            <a:chExt cx="5374105" cy="448377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4D379F-0D7A-E10A-C2FD-B3F877B38412}"/>
                </a:ext>
              </a:extLst>
            </p:cNvPr>
            <p:cNvSpPr txBox="1"/>
            <p:nvPr/>
          </p:nvSpPr>
          <p:spPr>
            <a:xfrm>
              <a:off x="6817895" y="310803"/>
              <a:ext cx="1782860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9900" b="1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ko-KR" altLang="en-US" sz="199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3F2969-8E1F-0403-B6B6-037C4B0D5DB2}"/>
                </a:ext>
              </a:extLst>
            </p:cNvPr>
            <p:cNvSpPr txBox="1"/>
            <p:nvPr/>
          </p:nvSpPr>
          <p:spPr>
            <a:xfrm>
              <a:off x="6817895" y="3350782"/>
              <a:ext cx="472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spc="-300" dirty="0">
                  <a:solidFill>
                    <a:schemeClr val="bg1"/>
                  </a:solidFill>
                  <a:latin typeface="+mn-ea"/>
                </a:rPr>
                <a:t>History of MMORPG</a:t>
              </a:r>
              <a:endParaRPr lang="ko-KR" altLang="en-US" sz="4800" b="1" spc="-3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F9894119-F233-DC33-68F5-7374CF0E569E}"/>
                </a:ext>
              </a:extLst>
            </p:cNvPr>
            <p:cNvCxnSpPr>
              <a:cxnSpLocks/>
            </p:cNvCxnSpPr>
            <p:nvPr/>
          </p:nvCxnSpPr>
          <p:spPr>
            <a:xfrm>
              <a:off x="6817895" y="4545921"/>
              <a:ext cx="537410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01021128-BA25-D6FF-656C-87D086ADE451}"/>
                </a:ext>
              </a:extLst>
            </p:cNvPr>
            <p:cNvCxnSpPr>
              <a:cxnSpLocks/>
            </p:cNvCxnSpPr>
            <p:nvPr/>
          </p:nvCxnSpPr>
          <p:spPr>
            <a:xfrm>
              <a:off x="6817895" y="4794574"/>
              <a:ext cx="537410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416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112C0AA0-E39E-C775-D534-63FAF80A8183}"/>
              </a:ext>
            </a:extLst>
          </p:cNvPr>
          <p:cNvCxnSpPr/>
          <p:nvPr/>
        </p:nvCxnSpPr>
        <p:spPr>
          <a:xfrm>
            <a:off x="144378" y="3242667"/>
            <a:ext cx="12060000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타원 69">
            <a:extLst>
              <a:ext uri="{FF2B5EF4-FFF2-40B4-BE49-F238E27FC236}">
                <a16:creationId xmlns:a16="http://schemas.microsoft.com/office/drawing/2014/main" id="{30657BD3-9517-B513-DB8C-81907840B118}"/>
              </a:ext>
            </a:extLst>
          </p:cNvPr>
          <p:cNvSpPr/>
          <p:nvPr/>
        </p:nvSpPr>
        <p:spPr>
          <a:xfrm>
            <a:off x="877271" y="3031597"/>
            <a:ext cx="422140" cy="422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C4382689-6EFB-FCC8-1407-0515916A420C}"/>
              </a:ext>
            </a:extLst>
          </p:cNvPr>
          <p:cNvSpPr/>
          <p:nvPr/>
        </p:nvSpPr>
        <p:spPr>
          <a:xfrm>
            <a:off x="2553734" y="3031597"/>
            <a:ext cx="422140" cy="422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6324622-60CB-20AD-FBF4-4FAE359FB029}"/>
              </a:ext>
            </a:extLst>
          </p:cNvPr>
          <p:cNvSpPr/>
          <p:nvPr/>
        </p:nvSpPr>
        <p:spPr>
          <a:xfrm>
            <a:off x="4230197" y="3031597"/>
            <a:ext cx="422140" cy="422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776E812C-C2D0-A183-41A6-189DB6A97DFB}"/>
              </a:ext>
            </a:extLst>
          </p:cNvPr>
          <p:cNvSpPr/>
          <p:nvPr/>
        </p:nvSpPr>
        <p:spPr>
          <a:xfrm>
            <a:off x="5906660" y="3031597"/>
            <a:ext cx="422140" cy="422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E23949D3-9516-B8B8-5665-856EDC25FC7F}"/>
              </a:ext>
            </a:extLst>
          </p:cNvPr>
          <p:cNvSpPr/>
          <p:nvPr/>
        </p:nvSpPr>
        <p:spPr>
          <a:xfrm>
            <a:off x="7583123" y="3031597"/>
            <a:ext cx="422140" cy="422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3EDF1627-60BA-7769-CB37-2504E92BFF37}"/>
              </a:ext>
            </a:extLst>
          </p:cNvPr>
          <p:cNvSpPr/>
          <p:nvPr/>
        </p:nvSpPr>
        <p:spPr>
          <a:xfrm>
            <a:off x="9259586" y="3031597"/>
            <a:ext cx="422140" cy="422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A385CCFF-D287-2321-20F5-C758A36A0550}"/>
              </a:ext>
            </a:extLst>
          </p:cNvPr>
          <p:cNvSpPr/>
          <p:nvPr/>
        </p:nvSpPr>
        <p:spPr>
          <a:xfrm>
            <a:off x="10936048" y="3031597"/>
            <a:ext cx="422140" cy="422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E1DE103-EC1D-C3C2-F1C4-425391DA453B}"/>
              </a:ext>
            </a:extLst>
          </p:cNvPr>
          <p:cNvSpPr txBox="1"/>
          <p:nvPr/>
        </p:nvSpPr>
        <p:spPr>
          <a:xfrm>
            <a:off x="10741077" y="3665627"/>
            <a:ext cx="81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Future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9C49DF-4760-2A33-8D51-3B1293ECF355}"/>
              </a:ext>
            </a:extLst>
          </p:cNvPr>
          <p:cNvSpPr txBox="1"/>
          <p:nvPr/>
        </p:nvSpPr>
        <p:spPr>
          <a:xfrm>
            <a:off x="9147068" y="3664807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2004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FE3C272-CD8A-9106-D244-DC4A6D72F560}"/>
              </a:ext>
            </a:extLst>
          </p:cNvPr>
          <p:cNvSpPr txBox="1"/>
          <p:nvPr/>
        </p:nvSpPr>
        <p:spPr>
          <a:xfrm>
            <a:off x="7473388" y="3663987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1999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3C68272-3D14-2B82-8675-51FB731C84C0}"/>
              </a:ext>
            </a:extLst>
          </p:cNvPr>
          <p:cNvSpPr txBox="1"/>
          <p:nvPr/>
        </p:nvSpPr>
        <p:spPr>
          <a:xfrm>
            <a:off x="5799708" y="3663167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1997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9EEBEB2-36E8-9E83-F058-F824661BBE59}"/>
              </a:ext>
            </a:extLst>
          </p:cNvPr>
          <p:cNvSpPr txBox="1"/>
          <p:nvPr/>
        </p:nvSpPr>
        <p:spPr>
          <a:xfrm>
            <a:off x="4126028" y="3662347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1991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7B36451-58DE-E428-E1DA-D2309FB2D62B}"/>
              </a:ext>
            </a:extLst>
          </p:cNvPr>
          <p:cNvSpPr txBox="1"/>
          <p:nvPr/>
        </p:nvSpPr>
        <p:spPr>
          <a:xfrm>
            <a:off x="2452348" y="3661527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1975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ABB2A67-39E4-A36F-513B-6E2D14CDFCD7}"/>
              </a:ext>
            </a:extLst>
          </p:cNvPr>
          <p:cNvSpPr txBox="1"/>
          <p:nvPr/>
        </p:nvSpPr>
        <p:spPr>
          <a:xfrm>
            <a:off x="778669" y="3660707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1962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D984287E-B775-E5E3-DCCB-6D27C35EC406}"/>
              </a:ext>
            </a:extLst>
          </p:cNvPr>
          <p:cNvGrpSpPr/>
          <p:nvPr/>
        </p:nvGrpSpPr>
        <p:grpSpPr>
          <a:xfrm>
            <a:off x="390712" y="4390190"/>
            <a:ext cx="1572806" cy="668634"/>
            <a:chOff x="390712" y="4305966"/>
            <a:chExt cx="1572806" cy="66863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820F11-5CC8-6534-0A54-FBD425C8B4D6}"/>
                </a:ext>
              </a:extLst>
            </p:cNvPr>
            <p:cNvSpPr txBox="1"/>
            <p:nvPr/>
          </p:nvSpPr>
          <p:spPr>
            <a:xfrm>
              <a:off x="413827" y="4697601"/>
              <a:ext cx="154969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  <a:latin typeface="+mn-ea"/>
                </a:rPr>
                <a:t>The first online game</a:t>
              </a:r>
              <a:endPara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AB3FE5C-59CA-4E56-C858-1162C4B3BB10}"/>
                </a:ext>
              </a:extLst>
            </p:cNvPr>
            <p:cNvSpPr txBox="1"/>
            <p:nvPr/>
          </p:nvSpPr>
          <p:spPr>
            <a:xfrm>
              <a:off x="390712" y="4305966"/>
              <a:ext cx="14984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spc="-150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Space  war</a:t>
              </a:r>
              <a:endParaRPr lang="ko-KR" altLang="en-US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F329D2E2-01FA-F308-CCA2-7F531FD1ECEF}"/>
              </a:ext>
            </a:extLst>
          </p:cNvPr>
          <p:cNvGrpSpPr/>
          <p:nvPr/>
        </p:nvGrpSpPr>
        <p:grpSpPr>
          <a:xfrm>
            <a:off x="2007334" y="4390190"/>
            <a:ext cx="1801441" cy="668634"/>
            <a:chOff x="339470" y="4305966"/>
            <a:chExt cx="1801441" cy="66863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1FB3DD9-AEED-8198-7C0F-AF0A29049AC1}"/>
                </a:ext>
              </a:extLst>
            </p:cNvPr>
            <p:cNvSpPr txBox="1"/>
            <p:nvPr/>
          </p:nvSpPr>
          <p:spPr>
            <a:xfrm>
              <a:off x="339470" y="4697601"/>
              <a:ext cx="180144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  <a:latin typeface="+mn-ea"/>
                </a:rPr>
                <a:t>Establish basic concepts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241005E-2225-D804-984D-FB96F4157067}"/>
                </a:ext>
              </a:extLst>
            </p:cNvPr>
            <p:cNvSpPr txBox="1"/>
            <p:nvPr/>
          </p:nvSpPr>
          <p:spPr>
            <a:xfrm>
              <a:off x="339471" y="4305966"/>
              <a:ext cx="15496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i="0" dirty="0">
                  <a:solidFill>
                    <a:srgbClr val="000000"/>
                  </a:solidFill>
                  <a:effectLst/>
                  <a:latin typeface="noto"/>
                </a:rPr>
                <a:t>Mud Game</a:t>
              </a:r>
              <a:endParaRPr lang="ko-KR" altLang="en-US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F8887DE4-83C3-804E-DF0A-B1D1CB378092}"/>
              </a:ext>
            </a:extLst>
          </p:cNvPr>
          <p:cNvGrpSpPr/>
          <p:nvPr/>
        </p:nvGrpSpPr>
        <p:grpSpPr>
          <a:xfrm>
            <a:off x="3726440" y="4390190"/>
            <a:ext cx="1498450" cy="853300"/>
            <a:chOff x="390712" y="4305966"/>
            <a:chExt cx="1498450" cy="85330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2AF41D9-2194-0CF2-4085-7C179B366A3F}"/>
                </a:ext>
              </a:extLst>
            </p:cNvPr>
            <p:cNvSpPr txBox="1"/>
            <p:nvPr/>
          </p:nvSpPr>
          <p:spPr>
            <a:xfrm>
              <a:off x="413827" y="4697601"/>
              <a:ext cx="14753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  <a:latin typeface="+mn-ea"/>
                </a:rPr>
                <a:t>Use graphics</a:t>
              </a:r>
            </a:p>
            <a:p>
              <a:pPr algn="ctr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  <a:latin typeface="+mn-ea"/>
                </a:rPr>
                <a:t>Introduce PVP, Guild</a:t>
              </a:r>
              <a:endPara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9F27188-03F0-0164-529E-C3A7003CF884}"/>
                </a:ext>
              </a:extLst>
            </p:cNvPr>
            <p:cNvSpPr txBox="1"/>
            <p:nvPr/>
          </p:nvSpPr>
          <p:spPr>
            <a:xfrm>
              <a:off x="390712" y="4305966"/>
              <a:ext cx="14984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spc="-150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Neverwinter Nights</a:t>
              </a:r>
              <a:endParaRPr lang="ko-KR" altLang="en-US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8E3D58E8-CC3D-5862-0221-6FA746CD44E8}"/>
              </a:ext>
            </a:extLst>
          </p:cNvPr>
          <p:cNvGrpSpPr/>
          <p:nvPr/>
        </p:nvGrpSpPr>
        <p:grpSpPr>
          <a:xfrm>
            <a:off x="5316718" y="4390190"/>
            <a:ext cx="1745450" cy="853300"/>
            <a:chOff x="313126" y="4305966"/>
            <a:chExt cx="1745450" cy="85330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3144F2E-39BC-42FF-9C37-86AD1C9D43B0}"/>
                </a:ext>
              </a:extLst>
            </p:cNvPr>
            <p:cNvSpPr txBox="1"/>
            <p:nvPr/>
          </p:nvSpPr>
          <p:spPr>
            <a:xfrm>
              <a:off x="313126" y="4697601"/>
              <a:ext cx="17454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  <a:latin typeface="+mn-ea"/>
                </a:rPr>
                <a:t>Use word MMORPG</a:t>
              </a:r>
            </a:p>
            <a:p>
              <a:pPr algn="ctr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  <a:latin typeface="+mn-ea"/>
                </a:rPr>
                <a:t>Great degree of freedom</a:t>
              </a:r>
              <a:endPara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38A48B4-8B68-B614-9426-26F2260D76CD}"/>
                </a:ext>
              </a:extLst>
            </p:cNvPr>
            <p:cNvSpPr txBox="1"/>
            <p:nvPr/>
          </p:nvSpPr>
          <p:spPr>
            <a:xfrm>
              <a:off x="390712" y="4305966"/>
              <a:ext cx="14984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spc="-150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Ultima  Online</a:t>
              </a:r>
              <a:endParaRPr lang="ko-KR" altLang="en-US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FDC251A3-32F2-3DF0-E18E-61F7F0708D87}"/>
              </a:ext>
            </a:extLst>
          </p:cNvPr>
          <p:cNvGrpSpPr/>
          <p:nvPr/>
        </p:nvGrpSpPr>
        <p:grpSpPr>
          <a:xfrm>
            <a:off x="7062168" y="4390190"/>
            <a:ext cx="1498450" cy="853300"/>
            <a:chOff x="390712" y="4305966"/>
            <a:chExt cx="1498450" cy="85330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D4D7ECB-34E4-7AFE-E4C0-B60078EF33D6}"/>
                </a:ext>
              </a:extLst>
            </p:cNvPr>
            <p:cNvSpPr txBox="1"/>
            <p:nvPr/>
          </p:nvSpPr>
          <p:spPr>
            <a:xfrm>
              <a:off x="413827" y="4697601"/>
              <a:ext cx="14753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  <a:latin typeface="+mn-ea"/>
                </a:rPr>
                <a:t>3D Graphics</a:t>
              </a:r>
            </a:p>
            <a:p>
              <a:pPr algn="ctr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  <a:latin typeface="+mn-ea"/>
                </a:rPr>
                <a:t>Raid &amp; PVE</a:t>
              </a:r>
              <a:endPara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22BB73C-D9E7-3B6E-7BFC-B459CC3CD364}"/>
                </a:ext>
              </a:extLst>
            </p:cNvPr>
            <p:cNvSpPr txBox="1"/>
            <p:nvPr/>
          </p:nvSpPr>
          <p:spPr>
            <a:xfrm>
              <a:off x="390712" y="4305966"/>
              <a:ext cx="14984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spc="-150" dirty="0" err="1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Everquest</a:t>
              </a:r>
              <a:endParaRPr lang="ko-KR" altLang="en-US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F81616BB-67E7-B4A0-70FB-D926B2FC8F82}"/>
              </a:ext>
            </a:extLst>
          </p:cNvPr>
          <p:cNvGrpSpPr/>
          <p:nvPr/>
        </p:nvGrpSpPr>
        <p:grpSpPr>
          <a:xfrm>
            <a:off x="8730032" y="4390190"/>
            <a:ext cx="1498450" cy="668634"/>
            <a:chOff x="390712" y="4305966"/>
            <a:chExt cx="1498450" cy="66863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62DA157-282D-2CA9-B7C5-9563839A32D3}"/>
                </a:ext>
              </a:extLst>
            </p:cNvPr>
            <p:cNvSpPr txBox="1"/>
            <p:nvPr/>
          </p:nvSpPr>
          <p:spPr>
            <a:xfrm>
              <a:off x="413827" y="4697601"/>
              <a:ext cx="14753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>
                      <a:lumMod val="50000"/>
                    </a:schemeClr>
                  </a:solidFill>
                  <a:latin typeface="+mn-ea"/>
                </a:rPr>
                <a:t>The most famous</a:t>
              </a:r>
              <a:endPara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59487D3-05E9-4A89-EE81-4C06554E09A4}"/>
                </a:ext>
              </a:extLst>
            </p:cNvPr>
            <p:cNvSpPr txBox="1"/>
            <p:nvPr/>
          </p:nvSpPr>
          <p:spPr>
            <a:xfrm>
              <a:off x="390712" y="4305966"/>
              <a:ext cx="14984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spc="-150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World of Warcraft</a:t>
              </a:r>
              <a:endParaRPr lang="ko-KR" altLang="en-US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E5454F16-C14D-96B9-9D90-7E9163D243D4}"/>
              </a:ext>
            </a:extLst>
          </p:cNvPr>
          <p:cNvGrpSpPr/>
          <p:nvPr/>
        </p:nvGrpSpPr>
        <p:grpSpPr>
          <a:xfrm>
            <a:off x="10397893" y="4390190"/>
            <a:ext cx="1498450" cy="668634"/>
            <a:chOff x="390712" y="4305966"/>
            <a:chExt cx="1498450" cy="66863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9A31D0F-DFCF-2553-3C19-A4B22FEE5F20}"/>
                </a:ext>
              </a:extLst>
            </p:cNvPr>
            <p:cNvSpPr txBox="1"/>
            <p:nvPr/>
          </p:nvSpPr>
          <p:spPr>
            <a:xfrm>
              <a:off x="413827" y="4697601"/>
              <a:ext cx="14753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C288B95-3858-0BA4-BC25-C9CB3AF28A8B}"/>
                </a:ext>
              </a:extLst>
            </p:cNvPr>
            <p:cNvSpPr txBox="1"/>
            <p:nvPr/>
          </p:nvSpPr>
          <p:spPr>
            <a:xfrm>
              <a:off x="390712" y="4305966"/>
              <a:ext cx="14984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spc="-150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What will it be like?</a:t>
              </a:r>
              <a:endParaRPr lang="ko-KR" altLang="en-US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3BC98794-3612-8C17-C92C-9F604F9CF32A}"/>
              </a:ext>
            </a:extLst>
          </p:cNvPr>
          <p:cNvSpPr/>
          <p:nvPr/>
        </p:nvSpPr>
        <p:spPr>
          <a:xfrm>
            <a:off x="488781" y="1164941"/>
            <a:ext cx="1221520" cy="157107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071E1B53-FB9F-27D7-DECA-CC44546C8BF0}"/>
              </a:ext>
            </a:extLst>
          </p:cNvPr>
          <p:cNvSpPr/>
          <p:nvPr/>
        </p:nvSpPr>
        <p:spPr>
          <a:xfrm>
            <a:off x="2165303" y="1164941"/>
            <a:ext cx="1221520" cy="157107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A7428FEE-9B29-945F-DB6C-64B891D53928}"/>
              </a:ext>
            </a:extLst>
          </p:cNvPr>
          <p:cNvSpPr/>
          <p:nvPr/>
        </p:nvSpPr>
        <p:spPr>
          <a:xfrm>
            <a:off x="3841825" y="1164941"/>
            <a:ext cx="1221520" cy="157107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FF582277-4259-EBA1-677D-279BB76E7B31}"/>
              </a:ext>
            </a:extLst>
          </p:cNvPr>
          <p:cNvSpPr/>
          <p:nvPr/>
        </p:nvSpPr>
        <p:spPr>
          <a:xfrm>
            <a:off x="5518347" y="1164941"/>
            <a:ext cx="1221520" cy="157107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E9949EE3-D2E6-1DD5-517E-978FD5942F74}"/>
              </a:ext>
            </a:extLst>
          </p:cNvPr>
          <p:cNvSpPr/>
          <p:nvPr/>
        </p:nvSpPr>
        <p:spPr>
          <a:xfrm>
            <a:off x="7194869" y="1164941"/>
            <a:ext cx="1221520" cy="157107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3D808901-DCC1-3901-D168-9ED9DD4D0DD2}"/>
              </a:ext>
            </a:extLst>
          </p:cNvPr>
          <p:cNvSpPr/>
          <p:nvPr/>
        </p:nvSpPr>
        <p:spPr>
          <a:xfrm>
            <a:off x="8871391" y="1164941"/>
            <a:ext cx="1221520" cy="157107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3ADEC564-611A-3D63-7EF3-4BCE3B216053}"/>
              </a:ext>
            </a:extLst>
          </p:cNvPr>
          <p:cNvSpPr/>
          <p:nvPr/>
        </p:nvSpPr>
        <p:spPr>
          <a:xfrm>
            <a:off x="10547915" y="1164941"/>
            <a:ext cx="1221520" cy="1571070"/>
          </a:xfrm>
          <a:prstGeom prst="rect">
            <a:avLst/>
          </a:prstGeom>
          <a:solidFill>
            <a:srgbClr val="F3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6493F-8A1C-02AB-0B35-509582DC8083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2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FDC2A-E96C-ADA4-14D9-F37B10EA0203}"/>
              </a:ext>
            </a:extLst>
          </p:cNvPr>
          <p:cNvSpPr txBox="1"/>
          <p:nvPr/>
        </p:nvSpPr>
        <p:spPr>
          <a:xfrm>
            <a:off x="1163052" y="272716"/>
            <a:ext cx="264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History of MMORPG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8551D8-0160-1510-21FD-2518A23F6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t="5698"/>
          <a:stretch/>
        </p:blipFill>
        <p:spPr bwMode="auto">
          <a:xfrm>
            <a:off x="555194" y="1290439"/>
            <a:ext cx="1088693" cy="11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2336F-824F-9BFB-C367-88FD01D67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2"/>
          <a:stretch/>
        </p:blipFill>
        <p:spPr bwMode="auto">
          <a:xfrm>
            <a:off x="2211723" y="1346858"/>
            <a:ext cx="1106161" cy="10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everwinter Nights Offline (DOS) remake - YouTube">
            <a:extLst>
              <a:ext uri="{FF2B5EF4-FFF2-40B4-BE49-F238E27FC236}">
                <a16:creationId xmlns:a16="http://schemas.microsoft.com/office/drawing/2014/main" id="{81BC3E66-D95F-A3F0-B303-A595989CB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19" b="9490"/>
          <a:stretch/>
        </p:blipFill>
        <p:spPr bwMode="auto">
          <a:xfrm>
            <a:off x="3845157" y="1253135"/>
            <a:ext cx="1192219" cy="14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06DED40-98C3-F72E-7990-F067F06EC5B7}"/>
              </a:ext>
            </a:extLst>
          </p:cNvPr>
          <p:cNvSpPr/>
          <p:nvPr/>
        </p:nvSpPr>
        <p:spPr>
          <a:xfrm>
            <a:off x="10894484" y="1479907"/>
            <a:ext cx="505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C44A697-5D6D-C545-9CCB-156A83B81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8603"/>
          <a:stretch/>
        </p:blipFill>
        <p:spPr bwMode="auto">
          <a:xfrm>
            <a:off x="5510480" y="1346858"/>
            <a:ext cx="1171040" cy="11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orld of Warcraft - Wikipedia">
            <a:extLst>
              <a:ext uri="{FF2B5EF4-FFF2-40B4-BE49-F238E27FC236}">
                <a16:creationId xmlns:a16="http://schemas.microsoft.com/office/drawing/2014/main" id="{F599C88C-A482-3EC2-E58C-9DF3F21AC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81" y="1217304"/>
            <a:ext cx="1014396" cy="14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verQuest - Wikipedia">
            <a:extLst>
              <a:ext uri="{FF2B5EF4-FFF2-40B4-BE49-F238E27FC236}">
                <a16:creationId xmlns:a16="http://schemas.microsoft.com/office/drawing/2014/main" id="{054F3110-5A05-0F1E-84AB-83B6BD7B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91" y="1219976"/>
            <a:ext cx="1221521" cy="14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8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2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264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History of MMORPG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B3BB2C81-2C36-BFAF-F8BF-91BC4B766C18}"/>
              </a:ext>
            </a:extLst>
          </p:cNvPr>
          <p:cNvSpPr/>
          <p:nvPr/>
        </p:nvSpPr>
        <p:spPr>
          <a:xfrm>
            <a:off x="1163052" y="1324978"/>
            <a:ext cx="2994024" cy="469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CC9E76E-8EE8-7CCC-512E-560C10F30FD6}"/>
              </a:ext>
            </a:extLst>
          </p:cNvPr>
          <p:cNvSpPr/>
          <p:nvPr/>
        </p:nvSpPr>
        <p:spPr>
          <a:xfrm>
            <a:off x="4860673" y="1324978"/>
            <a:ext cx="2994024" cy="469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440672B-A8EF-ECCB-0200-D3BA1AFF1A40}"/>
              </a:ext>
            </a:extLst>
          </p:cNvPr>
          <p:cNvSpPr/>
          <p:nvPr/>
        </p:nvSpPr>
        <p:spPr>
          <a:xfrm>
            <a:off x="8558294" y="1324978"/>
            <a:ext cx="2994024" cy="469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C14DF-3209-6D48-AE52-BD33B68FF16F}"/>
              </a:ext>
            </a:extLst>
          </p:cNvPr>
          <p:cNvSpPr txBox="1"/>
          <p:nvPr/>
        </p:nvSpPr>
        <p:spPr>
          <a:xfrm>
            <a:off x="4344817" y="3439012"/>
            <a:ext cx="32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02CB6D-D812-5ABF-9060-B2F109FB9D3D}"/>
              </a:ext>
            </a:extLst>
          </p:cNvPr>
          <p:cNvSpPr txBox="1"/>
          <p:nvPr/>
        </p:nvSpPr>
        <p:spPr>
          <a:xfrm>
            <a:off x="8042439" y="3439012"/>
            <a:ext cx="32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&gt;</a:t>
            </a:r>
            <a:endParaRPr lang="ko-KR" altLang="en-US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454894-0171-1E1A-CBB1-970768B52DC7}"/>
              </a:ext>
            </a:extLst>
          </p:cNvPr>
          <p:cNvSpPr txBox="1"/>
          <p:nvPr/>
        </p:nvSpPr>
        <p:spPr>
          <a:xfrm>
            <a:off x="2235909" y="3106123"/>
            <a:ext cx="84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이미지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A4542A-93EF-F6D8-0FCA-0E92CE1BCF23}"/>
              </a:ext>
            </a:extLst>
          </p:cNvPr>
          <p:cNvSpPr txBox="1"/>
          <p:nvPr/>
        </p:nvSpPr>
        <p:spPr>
          <a:xfrm>
            <a:off x="5946562" y="3106123"/>
            <a:ext cx="84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이미지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9B1A0F-2409-C589-9525-947EA3C1F374}"/>
              </a:ext>
            </a:extLst>
          </p:cNvPr>
          <p:cNvSpPr txBox="1"/>
          <p:nvPr/>
        </p:nvSpPr>
        <p:spPr>
          <a:xfrm>
            <a:off x="9657215" y="3106123"/>
            <a:ext cx="84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이미지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3C824-937A-E110-963F-5F8649640E2E}"/>
              </a:ext>
            </a:extLst>
          </p:cNvPr>
          <p:cNvSpPr txBox="1"/>
          <p:nvPr/>
        </p:nvSpPr>
        <p:spPr>
          <a:xfrm>
            <a:off x="1932602" y="5325478"/>
            <a:ext cx="148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/>
              <a:t>Earlier Stage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88B951-445B-EE1A-916B-A8BF6CFE58AC}"/>
              </a:ext>
            </a:extLst>
          </p:cNvPr>
          <p:cNvSpPr txBox="1"/>
          <p:nvPr/>
        </p:nvSpPr>
        <p:spPr>
          <a:xfrm>
            <a:off x="5561596" y="5325478"/>
            <a:ext cx="1669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/>
              <a:t>1</a:t>
            </a:r>
            <a:r>
              <a:rPr lang="en-US" altLang="ko-KR" sz="2000" baseline="30000" dirty="0"/>
              <a:t>st</a:t>
            </a:r>
            <a:r>
              <a:rPr lang="en-US" altLang="ko-KR" sz="2000" dirty="0"/>
              <a:t> Generation</a:t>
            </a:r>
            <a:endParaRPr lang="ko-KR" alt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CA7F28-1BA9-633D-4F8E-6D730B3B3494}"/>
              </a:ext>
            </a:extLst>
          </p:cNvPr>
          <p:cNvSpPr txBox="1"/>
          <p:nvPr/>
        </p:nvSpPr>
        <p:spPr>
          <a:xfrm>
            <a:off x="9254519" y="5325478"/>
            <a:ext cx="1725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/>
              <a:t>2</a:t>
            </a:r>
            <a:r>
              <a:rPr lang="en-US" altLang="ko-KR" sz="2000" baseline="30000" dirty="0"/>
              <a:t>nd</a:t>
            </a:r>
            <a:r>
              <a:rPr lang="en-US" altLang="ko-KR" sz="2000" dirty="0"/>
              <a:t> Generation</a:t>
            </a:r>
            <a:endParaRPr lang="ko-KR" altLang="en-US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0CA6BE7-9D6C-D1B3-DAB6-23F9D41EA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792" r="36025" b="1406"/>
          <a:stretch/>
        </p:blipFill>
        <p:spPr bwMode="auto">
          <a:xfrm>
            <a:off x="1272349" y="1708406"/>
            <a:ext cx="2775429" cy="323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2CC6A8-1DA4-BDD8-706E-BEFD162DA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8603"/>
          <a:stretch/>
        </p:blipFill>
        <p:spPr bwMode="auto">
          <a:xfrm>
            <a:off x="4967466" y="1979668"/>
            <a:ext cx="2787339" cy="28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orld of Warcraft - Wikipedia">
            <a:extLst>
              <a:ext uri="{FF2B5EF4-FFF2-40B4-BE49-F238E27FC236}">
                <a16:creationId xmlns:a16="http://schemas.microsoft.com/office/drawing/2014/main" id="{37A865B7-1E28-80BF-C31F-FE429412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70" y="1592429"/>
            <a:ext cx="2514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6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2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406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History of MMORPG:  Earlier Stage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454894-0171-1E1A-CBB1-970768B52DC7}"/>
              </a:ext>
            </a:extLst>
          </p:cNvPr>
          <p:cNvSpPr txBox="1"/>
          <p:nvPr/>
        </p:nvSpPr>
        <p:spPr>
          <a:xfrm>
            <a:off x="2235909" y="3106123"/>
            <a:ext cx="84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이미지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9A2A1-8479-C164-F43C-78B398964E51}"/>
              </a:ext>
            </a:extLst>
          </p:cNvPr>
          <p:cNvSpPr txBox="1"/>
          <p:nvPr/>
        </p:nvSpPr>
        <p:spPr>
          <a:xfrm>
            <a:off x="5806911" y="2696066"/>
            <a:ext cx="3806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Using PLATO machine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/>
              <a:t>Spacewar</a:t>
            </a:r>
            <a:r>
              <a:rPr lang="en-US" altLang="ko-KR" dirty="0"/>
              <a:t>, </a:t>
            </a:r>
            <a:r>
              <a:rPr lang="en-US" altLang="ko-KR" dirty="0" err="1"/>
              <a:t>Moria</a:t>
            </a:r>
            <a:r>
              <a:rPr lang="en-US" altLang="ko-KR" dirty="0"/>
              <a:t>, Avatar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first online game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Support only two~ few players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No storylines &amp; characters</a:t>
            </a:r>
            <a:endParaRPr lang="ko-KR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2666E5-4F73-84E4-E811-1E2BA0AF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52" y="1518909"/>
            <a:ext cx="3806569" cy="38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11F6E4-6DCC-B385-6DE6-0FAE69D0573D}"/>
              </a:ext>
            </a:extLst>
          </p:cNvPr>
          <p:cNvSpPr txBox="1"/>
          <p:nvPr/>
        </p:nvSpPr>
        <p:spPr>
          <a:xfrm>
            <a:off x="1932602" y="5325478"/>
            <a:ext cx="148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/>
              <a:t>Earlier Stage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64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2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406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History of MMORPG:  Earlier Stage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454894-0171-1E1A-CBB1-970768B52DC7}"/>
              </a:ext>
            </a:extLst>
          </p:cNvPr>
          <p:cNvSpPr txBox="1"/>
          <p:nvPr/>
        </p:nvSpPr>
        <p:spPr>
          <a:xfrm>
            <a:off x="2235909" y="3106123"/>
            <a:ext cx="84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이미지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3C824-937A-E110-963F-5F8649640E2E}"/>
              </a:ext>
            </a:extLst>
          </p:cNvPr>
          <p:cNvSpPr txBox="1"/>
          <p:nvPr/>
        </p:nvSpPr>
        <p:spPr>
          <a:xfrm>
            <a:off x="1932602" y="5325478"/>
            <a:ext cx="148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/>
              <a:t>Earlier Stage</a:t>
            </a:r>
            <a:endParaRPr lang="ko-KR" altLang="en-US" sz="20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F8708B7-DD35-2EB3-ECE9-04B72A9DE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2"/>
          <a:stretch/>
        </p:blipFill>
        <p:spPr bwMode="auto">
          <a:xfrm>
            <a:off x="1151578" y="1515983"/>
            <a:ext cx="3865281" cy="358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9EE59-FFDF-CC60-07D6-99F03C0619FC}"/>
              </a:ext>
            </a:extLst>
          </p:cNvPr>
          <p:cNvSpPr txBox="1"/>
          <p:nvPr/>
        </p:nvSpPr>
        <p:spPr>
          <a:xfrm>
            <a:off x="5806910" y="2696066"/>
            <a:ext cx="4345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MUD: Multi User Dungeon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Island of </a:t>
            </a:r>
            <a:r>
              <a:rPr lang="en-US" altLang="ko-KR" dirty="0" err="1"/>
              <a:t>Kesmai</a:t>
            </a:r>
            <a:r>
              <a:rPr lang="en-US" altLang="ko-KR" dirty="0"/>
              <a:t>, </a:t>
            </a:r>
            <a:r>
              <a:rPr lang="en-US" altLang="ko-KR" dirty="0" err="1"/>
              <a:t>Arsdath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Text 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Have adventure with other players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Establish basic concept of MMORPG</a:t>
            </a:r>
            <a:endParaRPr lang="ko-KR" altLang="en-US" dirty="0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E4BF9943-94E8-44BA-286D-736D31E5C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9"/>
          <a:stretch/>
        </p:blipFill>
        <p:spPr bwMode="auto">
          <a:xfrm>
            <a:off x="1139499" y="2273942"/>
            <a:ext cx="3877360" cy="30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2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4355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History of MMORPG:  1</a:t>
            </a:r>
            <a:r>
              <a:rPr lang="en-US" altLang="ko-KR" sz="2800" b="1" spc="-300" baseline="30000" dirty="0">
                <a:solidFill>
                  <a:schemeClr val="accent1"/>
                </a:solidFill>
              </a:rPr>
              <a:t>st</a:t>
            </a:r>
            <a:r>
              <a:rPr lang="en-US" altLang="ko-KR" sz="2800" b="1" spc="-300" dirty="0">
                <a:solidFill>
                  <a:schemeClr val="accent1"/>
                </a:solidFill>
              </a:rPr>
              <a:t>  Generation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Neverwinter Nights Offline (DOS) remake - YouTube">
            <a:extLst>
              <a:ext uri="{FF2B5EF4-FFF2-40B4-BE49-F238E27FC236}">
                <a16:creationId xmlns:a16="http://schemas.microsoft.com/office/drawing/2014/main" id="{2E28E985-29E7-0694-8849-E7757A4E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8" y="195997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F8F6AD-1FCA-BB64-311B-3143960AE3C8}"/>
              </a:ext>
            </a:extLst>
          </p:cNvPr>
          <p:cNvSpPr txBox="1"/>
          <p:nvPr/>
        </p:nvSpPr>
        <p:spPr>
          <a:xfrm>
            <a:off x="5806910" y="2782669"/>
            <a:ext cx="43457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1</a:t>
            </a:r>
            <a:r>
              <a:rPr lang="en-US" altLang="ko-KR" sz="2400" baseline="30000" dirty="0"/>
              <a:t>st</a:t>
            </a:r>
            <a:r>
              <a:rPr lang="en-US" altLang="ko-KR" sz="2400" dirty="0"/>
              <a:t> Generation -1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Neverwinter nights, Meridian 59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Provide graphics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Introduce PVP &amp; Guild system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401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2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4355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History of MMORPG:  1</a:t>
            </a:r>
            <a:r>
              <a:rPr lang="en-US" altLang="ko-KR" sz="2800" b="1" spc="-300" baseline="30000" dirty="0">
                <a:solidFill>
                  <a:schemeClr val="accent1"/>
                </a:solidFill>
              </a:rPr>
              <a:t>st</a:t>
            </a:r>
            <a:r>
              <a:rPr lang="en-US" altLang="ko-KR" sz="2800" b="1" spc="-300" dirty="0">
                <a:solidFill>
                  <a:schemeClr val="accent1"/>
                </a:solidFill>
              </a:rPr>
              <a:t>  Generation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7344023-DCFA-76F9-8EB0-7A572605FBA8}"/>
              </a:ext>
            </a:extLst>
          </p:cNvPr>
          <p:cNvSpPr txBox="1"/>
          <p:nvPr/>
        </p:nvSpPr>
        <p:spPr>
          <a:xfrm>
            <a:off x="5806910" y="2782669"/>
            <a:ext cx="4345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1</a:t>
            </a:r>
            <a:r>
              <a:rPr lang="en-US" altLang="ko-KR" sz="2400" baseline="30000" dirty="0"/>
              <a:t>st</a:t>
            </a:r>
            <a:r>
              <a:rPr lang="en-US" altLang="ko-KR" sz="2400" dirty="0"/>
              <a:t> Generation -2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Ultima Online, Lineage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Advanced graphics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High degree of Freedom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Popularize word MMORPG</a:t>
            </a:r>
            <a:endParaRPr lang="ko-KR" alt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69FEEA7-09B5-C6B0-9868-251E02889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8" y="1798043"/>
            <a:ext cx="4631935" cy="34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02CED0DE-6F71-71B8-7E6B-E4BBFE001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1"/>
          <a:stretch/>
        </p:blipFill>
        <p:spPr>
          <a:xfrm>
            <a:off x="6096000" y="0"/>
            <a:ext cx="6108378" cy="6858000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95F5617-8CB3-2C90-D484-7E78AF629F77}"/>
              </a:ext>
            </a:extLst>
          </p:cNvPr>
          <p:cNvCxnSpPr/>
          <p:nvPr/>
        </p:nvCxnSpPr>
        <p:spPr>
          <a:xfrm>
            <a:off x="144378" y="176464"/>
            <a:ext cx="12060000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B4A3B93-1F0C-9A0F-F5F7-F4FD3957F3AF}"/>
              </a:ext>
            </a:extLst>
          </p:cNvPr>
          <p:cNvCxnSpPr/>
          <p:nvPr/>
        </p:nvCxnSpPr>
        <p:spPr>
          <a:xfrm>
            <a:off x="144378" y="6705601"/>
            <a:ext cx="12060000" cy="0"/>
          </a:xfrm>
          <a:prstGeom prst="line">
            <a:avLst/>
          </a:prstGeom>
          <a:ln w="31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748DE9C-B5AD-BAA4-4EBD-53FA1916E9A2}"/>
              </a:ext>
            </a:extLst>
          </p:cNvPr>
          <p:cNvSpPr txBox="1"/>
          <p:nvPr/>
        </p:nvSpPr>
        <p:spPr>
          <a:xfrm>
            <a:off x="1229707" y="721892"/>
            <a:ext cx="351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ea"/>
                <a:ea typeface="+mj-ea"/>
              </a:rPr>
              <a:t>Table of Contents</a:t>
            </a:r>
            <a:endParaRPr lang="ko-KR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08183-DB54-F711-9B69-C8C5752AF7AF}"/>
              </a:ext>
            </a:extLst>
          </p:cNvPr>
          <p:cNvSpPr txBox="1"/>
          <p:nvPr/>
        </p:nvSpPr>
        <p:spPr>
          <a:xfrm>
            <a:off x="1229707" y="222253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1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F8E78-68AC-B048-5336-EE835D4169E6}"/>
              </a:ext>
            </a:extLst>
          </p:cNvPr>
          <p:cNvSpPr txBox="1"/>
          <p:nvPr/>
        </p:nvSpPr>
        <p:spPr>
          <a:xfrm>
            <a:off x="1958467" y="2160975"/>
            <a:ext cx="250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300" dirty="0">
                <a:solidFill>
                  <a:schemeClr val="accent1"/>
                </a:solidFill>
              </a:rPr>
              <a:t>What  is  MMORPG?</a:t>
            </a:r>
            <a:endParaRPr lang="ko-KR" altLang="en-US" sz="2800" spc="-3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F5BEB-A29E-EC98-4681-67E53CB0B3C2}"/>
              </a:ext>
            </a:extLst>
          </p:cNvPr>
          <p:cNvSpPr txBox="1"/>
          <p:nvPr/>
        </p:nvSpPr>
        <p:spPr>
          <a:xfrm>
            <a:off x="1229707" y="329874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2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F1453-BC33-8329-E803-35808F5E93AA}"/>
              </a:ext>
            </a:extLst>
          </p:cNvPr>
          <p:cNvSpPr txBox="1"/>
          <p:nvPr/>
        </p:nvSpPr>
        <p:spPr>
          <a:xfrm>
            <a:off x="1958467" y="3237193"/>
            <a:ext cx="2576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300" dirty="0">
                <a:solidFill>
                  <a:schemeClr val="accent1"/>
                </a:solidFill>
              </a:rPr>
              <a:t>History  of  MMORPG</a:t>
            </a:r>
            <a:endParaRPr lang="ko-KR" altLang="en-US" sz="2800" spc="-3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C5CD14-4594-1730-18CF-710701846C6F}"/>
              </a:ext>
            </a:extLst>
          </p:cNvPr>
          <p:cNvSpPr txBox="1"/>
          <p:nvPr/>
        </p:nvSpPr>
        <p:spPr>
          <a:xfrm>
            <a:off x="1229707" y="545118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3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B9965-4F0D-8E0C-4C5A-019C795529F3}"/>
              </a:ext>
            </a:extLst>
          </p:cNvPr>
          <p:cNvSpPr txBox="1"/>
          <p:nvPr/>
        </p:nvSpPr>
        <p:spPr>
          <a:xfrm>
            <a:off x="1958467" y="5389629"/>
            <a:ext cx="192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300" dirty="0">
                <a:solidFill>
                  <a:schemeClr val="accent1"/>
                </a:solidFill>
              </a:rPr>
              <a:t>State  of  the  Art</a:t>
            </a:r>
            <a:endParaRPr lang="ko-KR" altLang="en-US" sz="2800" spc="-3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258E78-E0A3-AE12-64E5-C4481F9EEFE4}"/>
              </a:ext>
            </a:extLst>
          </p:cNvPr>
          <p:cNvSpPr txBox="1"/>
          <p:nvPr/>
        </p:nvSpPr>
        <p:spPr>
          <a:xfrm>
            <a:off x="9987228" y="6437787"/>
            <a:ext cx="21948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4AFFF-2A71-E07B-2A83-2FD007F55E4C}"/>
              </a:ext>
            </a:extLst>
          </p:cNvPr>
          <p:cNvSpPr txBox="1"/>
          <p:nvPr/>
        </p:nvSpPr>
        <p:spPr>
          <a:xfrm>
            <a:off x="1958466" y="3895179"/>
            <a:ext cx="3942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ko-KR" sz="2000" spc="-300" dirty="0">
                <a:solidFill>
                  <a:schemeClr val="accent1"/>
                </a:solidFill>
                <a:ea typeface="Microsoft YaHei" panose="020B0503020204020204" pitchFamily="34" charset="-122"/>
                <a:cs typeface="Cascadia Mono SemiBold" panose="020B0609020000020004" pitchFamily="49" charset="0"/>
              </a:rPr>
              <a:t>Earlier  Stage:   PLATO  &amp;  MUD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000" spc="-300" dirty="0">
                <a:solidFill>
                  <a:schemeClr val="accent1"/>
                </a:solidFill>
                <a:ea typeface="Microsoft YaHei" panose="020B0503020204020204" pitchFamily="34" charset="-122"/>
                <a:cs typeface="Cascadia Mono SemiBold" panose="020B0609020000020004" pitchFamily="49" charset="0"/>
              </a:rPr>
              <a:t>1</a:t>
            </a:r>
            <a:r>
              <a:rPr lang="en-US" altLang="ko-KR" sz="2000" spc="-300" baseline="30000" dirty="0">
                <a:solidFill>
                  <a:schemeClr val="accent1"/>
                </a:solidFill>
                <a:ea typeface="Microsoft YaHei" panose="020B0503020204020204" pitchFamily="34" charset="-122"/>
                <a:cs typeface="Cascadia Mono SemiBold" panose="020B0609020000020004" pitchFamily="49" charset="0"/>
              </a:rPr>
              <a:t>st</a:t>
            </a:r>
            <a:r>
              <a:rPr lang="en-US" altLang="ko-KR" sz="2000" spc="-300" dirty="0">
                <a:solidFill>
                  <a:schemeClr val="accent1"/>
                </a:solidFill>
                <a:ea typeface="Microsoft YaHei" panose="020B0503020204020204" pitchFamily="34" charset="-122"/>
                <a:cs typeface="Cascadia Mono SemiBold" panose="020B0609020000020004" pitchFamily="49" charset="0"/>
              </a:rPr>
              <a:t>    Generation:   Ultima 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000" spc="-300" dirty="0">
                <a:solidFill>
                  <a:schemeClr val="accent1"/>
                </a:solidFill>
                <a:ea typeface="Microsoft YaHei" panose="020B0503020204020204" pitchFamily="34" charset="-122"/>
                <a:cs typeface="Cascadia Mono SemiBold" panose="020B0609020000020004" pitchFamily="49" charset="0"/>
              </a:rPr>
              <a:t>2</a:t>
            </a:r>
            <a:r>
              <a:rPr lang="en-US" altLang="ko-KR" sz="2000" spc="-300" baseline="30000" dirty="0">
                <a:solidFill>
                  <a:schemeClr val="accent1"/>
                </a:solidFill>
                <a:ea typeface="Microsoft YaHei" panose="020B0503020204020204" pitchFamily="34" charset="-122"/>
                <a:cs typeface="Cascadia Mono SemiBold" panose="020B0609020000020004" pitchFamily="49" charset="0"/>
              </a:rPr>
              <a:t>nd</a:t>
            </a:r>
            <a:r>
              <a:rPr lang="en-US" altLang="ko-KR" sz="2000" spc="-300" dirty="0">
                <a:solidFill>
                  <a:schemeClr val="accent1"/>
                </a:solidFill>
                <a:ea typeface="Microsoft YaHei" panose="020B0503020204020204" pitchFamily="34" charset="-122"/>
                <a:cs typeface="Cascadia Mono SemiBold" panose="020B0609020000020004" pitchFamily="49" charset="0"/>
              </a:rPr>
              <a:t>  Generation:  World   of   Warcraft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2000" spc="-300" dirty="0">
              <a:solidFill>
                <a:schemeClr val="accent1"/>
              </a:solidFill>
              <a:ea typeface="+mj-ea"/>
              <a:cs typeface="Cascadia Mono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1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2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453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History of MMORPG:  2</a:t>
            </a:r>
            <a:r>
              <a:rPr lang="en-US" altLang="ko-KR" sz="2800" b="1" spc="-300" baseline="30000" dirty="0">
                <a:solidFill>
                  <a:schemeClr val="accent1"/>
                </a:solidFill>
              </a:rPr>
              <a:t>nd</a:t>
            </a:r>
            <a:r>
              <a:rPr lang="en-US" altLang="ko-KR" sz="2800" b="1" spc="-300" dirty="0">
                <a:solidFill>
                  <a:schemeClr val="accent1"/>
                </a:solidFill>
              </a:rPr>
              <a:t>  Generation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B22128-EC50-E64C-F2C9-483E8FCF808D}"/>
              </a:ext>
            </a:extLst>
          </p:cNvPr>
          <p:cNvSpPr txBox="1"/>
          <p:nvPr/>
        </p:nvSpPr>
        <p:spPr>
          <a:xfrm>
            <a:off x="5769203" y="2782669"/>
            <a:ext cx="4345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2</a:t>
            </a:r>
            <a:r>
              <a:rPr lang="en-US" altLang="ko-KR" sz="2400" baseline="30000" dirty="0"/>
              <a:t>nd</a:t>
            </a:r>
            <a:r>
              <a:rPr lang="en-US" altLang="ko-KR" sz="2400" dirty="0"/>
              <a:t> Generation -1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/>
              <a:t>Everquest</a:t>
            </a:r>
            <a:r>
              <a:rPr lang="en-US" altLang="ko-KR" dirty="0"/>
              <a:t>, </a:t>
            </a:r>
            <a:r>
              <a:rPr lang="en-US" altLang="ko-KR" dirty="0" err="1"/>
              <a:t>Maplestory</a:t>
            </a:r>
            <a:r>
              <a:rPr lang="en-US" altLang="ko-KR" dirty="0"/>
              <a:t>, </a:t>
            </a:r>
            <a:r>
              <a:rPr lang="en-US" altLang="ko-KR" dirty="0" err="1"/>
              <a:t>Mabinogi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Extend contents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Introduce cooperation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/>
              <a:t>PvE</a:t>
            </a:r>
            <a:r>
              <a:rPr lang="en-US" altLang="ko-KR" dirty="0"/>
              <a:t>, Raid, PvP</a:t>
            </a:r>
            <a:endParaRPr lang="ko-KR" altLang="en-US" dirty="0"/>
          </a:p>
        </p:txBody>
      </p:sp>
      <p:pic>
        <p:nvPicPr>
          <p:cNvPr id="10242" name="Picture 2" descr="Everquest Raid - Overlord Mata Muram - YouTube">
            <a:extLst>
              <a:ext uri="{FF2B5EF4-FFF2-40B4-BE49-F238E27FC236}">
                <a16:creationId xmlns:a16="http://schemas.microsoft.com/office/drawing/2014/main" id="{0AA485F2-F1BC-57F1-0EAC-98DAA5CD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2" y="1242344"/>
            <a:ext cx="4345758" cy="244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binogi Mobile, Great First Impression From The Demo">
            <a:extLst>
              <a:ext uri="{FF2B5EF4-FFF2-40B4-BE49-F238E27FC236}">
                <a16:creationId xmlns:a16="http://schemas.microsoft.com/office/drawing/2014/main" id="{597E0160-26FC-8AE3-A190-D284C946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2" y="3686833"/>
            <a:ext cx="4345758" cy="24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97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2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453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History of MMORPG:  2</a:t>
            </a:r>
            <a:r>
              <a:rPr lang="en-US" altLang="ko-KR" sz="2800" b="1" spc="-300" baseline="30000" dirty="0">
                <a:solidFill>
                  <a:schemeClr val="accent1"/>
                </a:solidFill>
              </a:rPr>
              <a:t>nd</a:t>
            </a:r>
            <a:r>
              <a:rPr lang="en-US" altLang="ko-KR" sz="2800" b="1" spc="-300" dirty="0">
                <a:solidFill>
                  <a:schemeClr val="accent1"/>
                </a:solidFill>
              </a:rPr>
              <a:t>  Generation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B22128-EC50-E64C-F2C9-483E8FCF808D}"/>
              </a:ext>
            </a:extLst>
          </p:cNvPr>
          <p:cNvSpPr txBox="1"/>
          <p:nvPr/>
        </p:nvSpPr>
        <p:spPr>
          <a:xfrm>
            <a:off x="5769203" y="2782669"/>
            <a:ext cx="4345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2</a:t>
            </a:r>
            <a:r>
              <a:rPr lang="en-US" altLang="ko-KR" sz="2400" baseline="30000" dirty="0"/>
              <a:t>nd</a:t>
            </a:r>
            <a:r>
              <a:rPr lang="en-US" altLang="ko-KR" sz="2400" dirty="0"/>
              <a:t> Generation -2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Word of Warcraft (WoW)</a:t>
            </a:r>
            <a:endParaRPr lang="ko-KR" altLang="en-US" dirty="0"/>
          </a:p>
        </p:txBody>
      </p:sp>
      <p:pic>
        <p:nvPicPr>
          <p:cNvPr id="12290" name="Picture 2" descr="World of Warcraft (US) Online Game Store - SEAGM">
            <a:extLst>
              <a:ext uri="{FF2B5EF4-FFF2-40B4-BE49-F238E27FC236}">
                <a16:creationId xmlns:a16="http://schemas.microsoft.com/office/drawing/2014/main" id="{B3254F45-5959-BA98-D6D0-DD875B3A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93" y="1217543"/>
            <a:ext cx="3663472" cy="48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53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ADC16E78-8819-8219-C770-75C3BD1E4D45}"/>
              </a:ext>
            </a:extLst>
          </p:cNvPr>
          <p:cNvGrpSpPr/>
          <p:nvPr/>
        </p:nvGrpSpPr>
        <p:grpSpPr>
          <a:xfrm>
            <a:off x="6817895" y="872277"/>
            <a:ext cx="5374105" cy="4483771"/>
            <a:chOff x="6817895" y="310803"/>
            <a:chExt cx="5374105" cy="448377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4D379F-0D7A-E10A-C2FD-B3F877B38412}"/>
                </a:ext>
              </a:extLst>
            </p:cNvPr>
            <p:cNvSpPr txBox="1"/>
            <p:nvPr/>
          </p:nvSpPr>
          <p:spPr>
            <a:xfrm>
              <a:off x="6817895" y="310803"/>
              <a:ext cx="1854995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9900" b="1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ko-KR" altLang="en-US" sz="199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3F2969-8E1F-0403-B6B6-037C4B0D5DB2}"/>
                </a:ext>
              </a:extLst>
            </p:cNvPr>
            <p:cNvSpPr txBox="1"/>
            <p:nvPr/>
          </p:nvSpPr>
          <p:spPr>
            <a:xfrm>
              <a:off x="6817895" y="3350782"/>
              <a:ext cx="34852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spc="-300" dirty="0">
                  <a:solidFill>
                    <a:schemeClr val="bg1"/>
                  </a:solidFill>
                  <a:latin typeface="+mn-ea"/>
                </a:rPr>
                <a:t>State</a:t>
              </a:r>
              <a:r>
                <a:rPr lang="ko-KR" altLang="en-US" sz="4800" b="1" spc="-3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ko-KR" sz="4800" b="1" spc="-300" dirty="0">
                  <a:solidFill>
                    <a:schemeClr val="bg1"/>
                  </a:solidFill>
                  <a:latin typeface="+mn-ea"/>
                </a:rPr>
                <a:t>of</a:t>
              </a:r>
              <a:r>
                <a:rPr lang="ko-KR" altLang="en-US" sz="4800" b="1" spc="-3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ko-KR" sz="4800" b="1" spc="-300" dirty="0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ko-KR" altLang="en-US" sz="4800" b="1" spc="-3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ko-KR" sz="4800" b="1" spc="-300" dirty="0">
                  <a:solidFill>
                    <a:schemeClr val="bg1"/>
                  </a:solidFill>
                  <a:latin typeface="+mn-ea"/>
                </a:rPr>
                <a:t>Art</a:t>
              </a:r>
              <a:endParaRPr lang="ko-KR" altLang="en-US" sz="4800" b="1" spc="-3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F9894119-F233-DC33-68F5-7374CF0E569E}"/>
                </a:ext>
              </a:extLst>
            </p:cNvPr>
            <p:cNvCxnSpPr>
              <a:cxnSpLocks/>
            </p:cNvCxnSpPr>
            <p:nvPr/>
          </p:nvCxnSpPr>
          <p:spPr>
            <a:xfrm>
              <a:off x="6817895" y="4545921"/>
              <a:ext cx="537410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01021128-BA25-D6FF-656C-87D086ADE451}"/>
                </a:ext>
              </a:extLst>
            </p:cNvPr>
            <p:cNvCxnSpPr>
              <a:cxnSpLocks/>
            </p:cNvCxnSpPr>
            <p:nvPr/>
          </p:nvCxnSpPr>
          <p:spPr>
            <a:xfrm>
              <a:off x="6817895" y="4794574"/>
              <a:ext cx="537410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4252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3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3135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State of the Art:  Limitation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EA533A45-D068-C359-7B2B-57C8AEF9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48" y="2348992"/>
            <a:ext cx="5800725" cy="1952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7F56F4-D628-CEF0-CFA3-904EEA1B15DD}"/>
              </a:ext>
            </a:extLst>
          </p:cNvPr>
          <p:cNvSpPr txBox="1"/>
          <p:nvPr/>
        </p:nvSpPr>
        <p:spPr>
          <a:xfrm>
            <a:off x="6960037" y="2690336"/>
            <a:ext cx="4345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High development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Limited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Too much time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No </a:t>
            </a:r>
            <a:r>
              <a:rPr lang="en-US" altLang="ko-KR" sz="2400" dirty="0" err="1"/>
              <a:t>inovation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8437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54DFCD-6BFA-802A-68C5-CE8AE1818DA3}"/>
              </a:ext>
            </a:extLst>
          </p:cNvPr>
          <p:cNvSpPr txBox="1"/>
          <p:nvPr/>
        </p:nvSpPr>
        <p:spPr>
          <a:xfrm>
            <a:off x="2384087" y="2672718"/>
            <a:ext cx="7009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i="0" dirty="0">
                <a:effectLst/>
                <a:latin typeface="Rubik"/>
              </a:rPr>
              <a:t>“The Theme Park MMO Is Dead,</a:t>
            </a:r>
          </a:p>
          <a:p>
            <a:pPr algn="ctr"/>
            <a:r>
              <a:rPr lang="en-US" altLang="ko-KR" sz="4000" b="1" i="0" dirty="0">
                <a:effectLst/>
                <a:latin typeface="Rubik"/>
              </a:rPr>
              <a:t>Enter the Sandbox”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01EAC-39D2-CA09-720C-EDF7F167A7D4}"/>
              </a:ext>
            </a:extLst>
          </p:cNvPr>
          <p:cNvSpPr txBox="1"/>
          <p:nvPr/>
        </p:nvSpPr>
        <p:spPr>
          <a:xfrm>
            <a:off x="5083414" y="4096357"/>
            <a:ext cx="2025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Ryan </a:t>
            </a:r>
            <a:r>
              <a:rPr lang="en-US" altLang="ko-KR" sz="2400" b="0" i="0" dirty="0" err="1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Dancey</a:t>
            </a:r>
            <a:endParaRPr lang="ko-KR" altLang="en-US" sz="2400" dirty="0"/>
          </a:p>
        </p:txBody>
      </p:sp>
      <p:sp>
        <p:nvSpPr>
          <p:cNvPr id="11" name="양쪽 대괄호 10">
            <a:extLst>
              <a:ext uri="{FF2B5EF4-FFF2-40B4-BE49-F238E27FC236}">
                <a16:creationId xmlns:a16="http://schemas.microsoft.com/office/drawing/2014/main" id="{BB84A156-89D3-24C7-611D-EAAE09E85E87}"/>
              </a:ext>
            </a:extLst>
          </p:cNvPr>
          <p:cNvSpPr/>
          <p:nvPr/>
        </p:nvSpPr>
        <p:spPr>
          <a:xfrm>
            <a:off x="1163052" y="2129883"/>
            <a:ext cx="9881937" cy="3077737"/>
          </a:xfrm>
          <a:prstGeom prst="bracketPair">
            <a:avLst>
              <a:gd name="adj" fmla="val 123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13ACB-8771-63CE-6467-26C644D13BE5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3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1F1EC-8115-0F15-5CD6-6643E8EB6B2F}"/>
              </a:ext>
            </a:extLst>
          </p:cNvPr>
          <p:cNvSpPr txBox="1"/>
          <p:nvPr/>
        </p:nvSpPr>
        <p:spPr>
          <a:xfrm>
            <a:off x="1163052" y="272716"/>
            <a:ext cx="64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State of the Art:  Toward  New  Generation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13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3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64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State of the Art:  Toward  New  Generation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온라인 미디어 6" title="eXistenZ part 5 of 10">
            <a:hlinkClick r:id="" action="ppaction://media"/>
            <a:extLst>
              <a:ext uri="{FF2B5EF4-FFF2-40B4-BE49-F238E27FC236}">
                <a16:creationId xmlns:a16="http://schemas.microsoft.com/office/drawing/2014/main" id="{AFA4BF3F-CB7F-EAD3-974D-1977BC9387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3052" y="1144738"/>
            <a:ext cx="9101062" cy="51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3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64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State of the Art:  Toward  New  Generation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96B006-F1F7-6C7C-60D6-F7F405E28332}"/>
              </a:ext>
            </a:extLst>
          </p:cNvPr>
          <p:cNvSpPr txBox="1"/>
          <p:nvPr/>
        </p:nvSpPr>
        <p:spPr>
          <a:xfrm>
            <a:off x="7242841" y="3198167"/>
            <a:ext cx="43457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Eve Online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High</a:t>
            </a:r>
            <a:r>
              <a:rPr lang="ko-KR" altLang="en-US" dirty="0"/>
              <a:t> </a:t>
            </a:r>
            <a:r>
              <a:rPr lang="en-US" altLang="ko-KR" dirty="0"/>
              <a:t>degree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freedom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Leave players to play as they want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Payers can influence the world</a:t>
            </a:r>
            <a:endParaRPr lang="ko-KR" altLang="en-US" dirty="0"/>
          </a:p>
        </p:txBody>
      </p:sp>
      <p:pic>
        <p:nvPicPr>
          <p:cNvPr id="13314" name="Picture 2" descr="EVE Online | Download and Play for Free - Epic Games Store">
            <a:extLst>
              <a:ext uri="{FF2B5EF4-FFF2-40B4-BE49-F238E27FC236}">
                <a16:creationId xmlns:a16="http://schemas.microsoft.com/office/drawing/2014/main" id="{7E8DCC5F-DCC8-FD34-68DA-C0EDE6F3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0" y="1544839"/>
            <a:ext cx="6770540" cy="38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1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3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556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State of the Art:  Combined  with  AI   /  AR &amp; VR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'포켓몬 고' 이미지. 사진=나이언틱">
            <a:extLst>
              <a:ext uri="{FF2B5EF4-FFF2-40B4-BE49-F238E27FC236}">
                <a16:creationId xmlns:a16="http://schemas.microsoft.com/office/drawing/2014/main" id="{95E3B7EE-A052-691F-6453-FDB160C57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8" y="1721852"/>
            <a:ext cx="5715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7A85A8-69C8-F12D-B488-CD82A39ABE2D}"/>
              </a:ext>
            </a:extLst>
          </p:cNvPr>
          <p:cNvSpPr txBox="1"/>
          <p:nvPr/>
        </p:nvSpPr>
        <p:spPr>
          <a:xfrm>
            <a:off x="7242841" y="3198167"/>
            <a:ext cx="4345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Combination with 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/>
              <a:t>Pokemon</a:t>
            </a:r>
            <a:r>
              <a:rPr lang="en-US" altLang="ko-KR" dirty="0"/>
              <a:t> 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532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3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556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State of the Art:  Combined  with  AI   /  AR &amp; VR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7A85A8-69C8-F12D-B488-CD82A39ABE2D}"/>
              </a:ext>
            </a:extLst>
          </p:cNvPr>
          <p:cNvSpPr txBox="1"/>
          <p:nvPr/>
        </p:nvSpPr>
        <p:spPr>
          <a:xfrm>
            <a:off x="7242841" y="3198167"/>
            <a:ext cx="43457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Combination with VR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Last Hope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pic>
        <p:nvPicPr>
          <p:cNvPr id="3074" name="Picture 2" descr="The 20 best VR games for Oculus, Index and Vive | Rock Paper Shotgun">
            <a:extLst>
              <a:ext uri="{FF2B5EF4-FFF2-40B4-BE49-F238E27FC236}">
                <a16:creationId xmlns:a16="http://schemas.microsoft.com/office/drawing/2014/main" id="{C3CC4957-F758-B856-B243-EDB0019E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/>
          <a:stretch/>
        </p:blipFill>
        <p:spPr bwMode="auto">
          <a:xfrm>
            <a:off x="1163052" y="1601204"/>
            <a:ext cx="564652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4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3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556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State of the Art:  Combined  with  AI   /  AR &amp; VR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413;p67">
            <a:extLst>
              <a:ext uri="{FF2B5EF4-FFF2-40B4-BE49-F238E27FC236}">
                <a16:creationId xmlns:a16="http://schemas.microsoft.com/office/drawing/2014/main" id="{D6BE14A5-33F2-E96A-07EE-0D43EF72AB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25680" b="25680"/>
          <a:stretch/>
        </p:blipFill>
        <p:spPr>
          <a:xfrm>
            <a:off x="819947" y="1833294"/>
            <a:ext cx="5567685" cy="3840142"/>
          </a:xfrm>
          <a:prstGeom prst="roundRect">
            <a:avLst>
              <a:gd name="adj" fmla="val 1000"/>
            </a:avLst>
          </a:prstGeom>
          <a:solidFill>
            <a:srgbClr val="F2F2F2"/>
          </a:solidFill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B2FEC-2C03-3358-8D42-29D3DF75CC2B}"/>
              </a:ext>
            </a:extLst>
          </p:cNvPr>
          <p:cNvSpPr txBox="1"/>
          <p:nvPr/>
        </p:nvSpPr>
        <p:spPr>
          <a:xfrm>
            <a:off x="7242841" y="3198167"/>
            <a:ext cx="4345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Combination with AI &amp; VR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Completely new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84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ADC16E78-8819-8219-C770-75C3BD1E4D45}"/>
              </a:ext>
            </a:extLst>
          </p:cNvPr>
          <p:cNvGrpSpPr/>
          <p:nvPr/>
        </p:nvGrpSpPr>
        <p:grpSpPr>
          <a:xfrm>
            <a:off x="6817895" y="872277"/>
            <a:ext cx="5374105" cy="4483771"/>
            <a:chOff x="6817895" y="310803"/>
            <a:chExt cx="5374105" cy="448377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E4D379F-0D7A-E10A-C2FD-B3F877B38412}"/>
                </a:ext>
              </a:extLst>
            </p:cNvPr>
            <p:cNvSpPr txBox="1"/>
            <p:nvPr/>
          </p:nvSpPr>
          <p:spPr>
            <a:xfrm>
              <a:off x="6817895" y="310803"/>
              <a:ext cx="1430200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9900" b="1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ko-KR" altLang="en-US" sz="199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3F2969-8E1F-0403-B6B6-037C4B0D5DB2}"/>
                </a:ext>
              </a:extLst>
            </p:cNvPr>
            <p:cNvSpPr txBox="1"/>
            <p:nvPr/>
          </p:nvSpPr>
          <p:spPr>
            <a:xfrm>
              <a:off x="6817895" y="3350782"/>
              <a:ext cx="45279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spc="-300" dirty="0">
                  <a:solidFill>
                    <a:schemeClr val="bg1"/>
                  </a:solidFill>
                  <a:latin typeface="+mn-ea"/>
                </a:rPr>
                <a:t>What is MMORPG?</a:t>
              </a:r>
              <a:endParaRPr lang="ko-KR" altLang="en-US" sz="4800" b="1" spc="-3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F9894119-F233-DC33-68F5-7374CF0E569E}"/>
                </a:ext>
              </a:extLst>
            </p:cNvPr>
            <p:cNvCxnSpPr>
              <a:cxnSpLocks/>
            </p:cNvCxnSpPr>
            <p:nvPr/>
          </p:nvCxnSpPr>
          <p:spPr>
            <a:xfrm>
              <a:off x="6817895" y="4545921"/>
              <a:ext cx="537410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01021128-BA25-D6FF-656C-87D086ADE451}"/>
                </a:ext>
              </a:extLst>
            </p:cNvPr>
            <p:cNvCxnSpPr>
              <a:cxnSpLocks/>
            </p:cNvCxnSpPr>
            <p:nvPr/>
          </p:nvCxnSpPr>
          <p:spPr>
            <a:xfrm>
              <a:off x="6817895" y="4794574"/>
              <a:ext cx="537410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445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399481" y="338208"/>
            <a:ext cx="1436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References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5428303-322D-BE53-27E4-C5ECA2072945}"/>
              </a:ext>
            </a:extLst>
          </p:cNvPr>
          <p:cNvSpPr txBox="1"/>
          <p:nvPr/>
        </p:nvSpPr>
        <p:spPr>
          <a:xfrm>
            <a:off x="399481" y="1131216"/>
            <a:ext cx="10045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Template: Yu. </a:t>
            </a:r>
            <a:r>
              <a:rPr lang="en-US" altLang="ko-KR" dirty="0" err="1"/>
              <a:t>Saebyeol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Linux Libertine"/>
              </a:rPr>
              <a:t>Massively multiplayer online role-playing game</a:t>
            </a:r>
            <a:r>
              <a:rPr lang="en-US" altLang="ko-KR" dirty="0"/>
              <a:t>”, Wikipedia, last modified Oct 26.2022, accessed Nov</a:t>
            </a:r>
            <a:r>
              <a:rPr lang="ko-KR" altLang="en-US" dirty="0"/>
              <a:t> </a:t>
            </a:r>
            <a:r>
              <a:rPr lang="en-US" altLang="ko-KR" dirty="0"/>
              <a:t>14.2021, </a:t>
            </a:r>
            <a:r>
              <a:rPr lang="en-US" altLang="ko-KR" dirty="0">
                <a:hlinkClick r:id="rId3"/>
              </a:rPr>
              <a:t>https://en.wikipedia.org/wiki/Massively_multiplayer_online_role-playing_game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Linux Libertine"/>
              </a:rPr>
              <a:t>History of massively multiplayer online games</a:t>
            </a:r>
            <a:r>
              <a:rPr lang="en-US" altLang="ko-KR" dirty="0"/>
              <a:t>”, Wikipedia, last modified Oct 26.2022 , accessed Nov</a:t>
            </a:r>
            <a:r>
              <a:rPr lang="ko-KR" altLang="en-US" dirty="0"/>
              <a:t> </a:t>
            </a:r>
            <a:r>
              <a:rPr lang="en-US" altLang="ko-KR" dirty="0"/>
              <a:t>14.2021, </a:t>
            </a:r>
            <a:r>
              <a:rPr lang="en-US" altLang="ko-KR" dirty="0">
                <a:hlinkClick r:id="rId4"/>
              </a:rPr>
              <a:t>https://en.wikipedia.org/wiki/History_of_massively_multiplayer_online_games#Current-generation_MMORPGs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“The Game Archaeologist: Defining the eras of MMORPG history”, Massively </a:t>
            </a:r>
            <a:r>
              <a:rPr lang="en-US" altLang="ko-KR" dirty="0" err="1"/>
              <a:t>Ouerpowered</a:t>
            </a:r>
            <a:r>
              <a:rPr lang="en-US" altLang="ko-KR" dirty="0"/>
              <a:t>, Justin Olivetti, Aug 7.2021, </a:t>
            </a:r>
            <a:r>
              <a:rPr lang="en-US" altLang="ko-KR" dirty="0">
                <a:hlinkClick r:id="rId5"/>
              </a:rPr>
              <a:t>https://massivelyop.com/2021/08/07/the-game-archaeologist-defining-the-eras-of-mmorpg-history/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“The Theme Park MMO is dead, Enter the sandbox”, the Escapist, Greg Tito Legacy, Dec 14.2012, </a:t>
            </a:r>
            <a:r>
              <a:rPr lang="en-US" altLang="ko-KR" dirty="0">
                <a:hlinkClick r:id="rId6"/>
              </a:rPr>
              <a:t>https://www.escapistmagazine.com/the-theme-park-mmo-is-dead-enter-the-sandbox/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“MUD ”, Wikipedia, last modified Oct 26.2022, accessed Sep</a:t>
            </a:r>
            <a:r>
              <a:rPr lang="ko-KR" altLang="en-US" dirty="0"/>
              <a:t> </a:t>
            </a:r>
            <a:r>
              <a:rPr lang="en-US" altLang="ko-KR" dirty="0"/>
              <a:t>28.2021, </a:t>
            </a:r>
            <a:r>
              <a:rPr lang="en-US" altLang="ko-KR" dirty="0">
                <a:hlinkClick r:id="rId7"/>
              </a:rPr>
              <a:t>https://en.wikipedia.org/wiki/MUD</a:t>
            </a: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“MMORPG”, Naver blog, last modified July 26.2022, accessed Sep</a:t>
            </a:r>
            <a:r>
              <a:rPr lang="ko-KR" altLang="en-US" dirty="0"/>
              <a:t> </a:t>
            </a:r>
            <a:r>
              <a:rPr lang="en-US" altLang="ko-KR" dirty="0"/>
              <a:t>28.2021, </a:t>
            </a:r>
            <a:r>
              <a:rPr lang="en-US" altLang="ko-KR" dirty="0">
                <a:hlinkClick r:id="rId8"/>
              </a:rPr>
              <a:t>https://m.blog.naver.com/sebangfiber/221051831062</a:t>
            </a: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319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8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id="{82E972E3-5A9F-5EC8-8519-037C335D1561}"/>
              </a:ext>
            </a:extLst>
          </p:cNvPr>
          <p:cNvSpPr txBox="1"/>
          <p:nvPr/>
        </p:nvSpPr>
        <p:spPr>
          <a:xfrm flipH="1">
            <a:off x="566418" y="2388295"/>
            <a:ext cx="4996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</a:rPr>
              <a:t>Thank you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4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1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247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What is MMORPG?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54DFCD-6BFA-802A-68C5-CE8AE1818DA3}"/>
              </a:ext>
            </a:extLst>
          </p:cNvPr>
          <p:cNvSpPr txBox="1"/>
          <p:nvPr/>
        </p:nvSpPr>
        <p:spPr>
          <a:xfrm>
            <a:off x="2496297" y="2672718"/>
            <a:ext cx="71994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02122"/>
                </a:solidFill>
                <a:latin typeface="Arial" panose="020B0604020202020204" pitchFamily="34" charset="0"/>
              </a:rPr>
              <a:t>M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assively </a:t>
            </a:r>
            <a:r>
              <a:rPr lang="en-US" altLang="ko-KR" sz="4000" b="1" dirty="0">
                <a:solidFill>
                  <a:srgbClr val="202122"/>
                </a:solidFill>
                <a:latin typeface="Arial" panose="020B0604020202020204" pitchFamily="34" charset="0"/>
              </a:rPr>
              <a:t>M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ultiplayer </a:t>
            </a:r>
            <a:r>
              <a:rPr lang="en-US" altLang="ko-KR" sz="4000" b="1" dirty="0">
                <a:solidFill>
                  <a:srgbClr val="202122"/>
                </a:solidFill>
                <a:latin typeface="Arial" panose="020B0604020202020204" pitchFamily="34" charset="0"/>
              </a:rPr>
              <a:t>O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nline</a:t>
            </a:r>
          </a:p>
          <a:p>
            <a:pPr algn="ctr"/>
            <a:r>
              <a:rPr lang="en-US" altLang="ko-KR" sz="4000" b="1" dirty="0">
                <a:solidFill>
                  <a:srgbClr val="202122"/>
                </a:solidFill>
                <a:latin typeface="Arial" panose="020B0604020202020204" pitchFamily="34" charset="0"/>
              </a:rPr>
              <a:t>R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ole-Playing </a:t>
            </a:r>
            <a:r>
              <a:rPr lang="en-US" altLang="ko-KR" sz="4000" b="1" dirty="0">
                <a:solidFill>
                  <a:srgbClr val="202122"/>
                </a:solidFill>
                <a:latin typeface="Arial" panose="020B0604020202020204" pitchFamily="34" charset="0"/>
              </a:rPr>
              <a:t>G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</a:t>
            </a:r>
            <a:endParaRPr lang="ko-KR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01EAC-39D2-CA09-720C-EDF7F167A7D4}"/>
              </a:ext>
            </a:extLst>
          </p:cNvPr>
          <p:cNvSpPr txBox="1"/>
          <p:nvPr/>
        </p:nvSpPr>
        <p:spPr>
          <a:xfrm>
            <a:off x="5105183" y="4096357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“MMO + RPG”</a:t>
            </a:r>
            <a:endParaRPr lang="ko-KR" altLang="en-US" sz="2400" dirty="0"/>
          </a:p>
        </p:txBody>
      </p:sp>
      <p:sp>
        <p:nvSpPr>
          <p:cNvPr id="11" name="양쪽 대괄호 10">
            <a:extLst>
              <a:ext uri="{FF2B5EF4-FFF2-40B4-BE49-F238E27FC236}">
                <a16:creationId xmlns:a16="http://schemas.microsoft.com/office/drawing/2014/main" id="{BB84A156-89D3-24C7-611D-EAAE09E85E87}"/>
              </a:ext>
            </a:extLst>
          </p:cNvPr>
          <p:cNvSpPr/>
          <p:nvPr/>
        </p:nvSpPr>
        <p:spPr>
          <a:xfrm>
            <a:off x="1163052" y="2129883"/>
            <a:ext cx="9881937" cy="3077737"/>
          </a:xfrm>
          <a:prstGeom prst="bracketPair">
            <a:avLst>
              <a:gd name="adj" fmla="val 123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78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1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247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What is MMORPG?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온라인 미디어 6" title="Mabinogi: This is Mabinogi">
            <a:hlinkClick r:id="" action="ppaction://media"/>
            <a:extLst>
              <a:ext uri="{FF2B5EF4-FFF2-40B4-BE49-F238E27FC236}">
                <a16:creationId xmlns:a16="http://schemas.microsoft.com/office/drawing/2014/main" id="{2E8E7664-AF83-298F-EFFF-5F5FB5B82F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3052" y="1146085"/>
            <a:ext cx="8950062" cy="50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1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411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What is MMORPG?   -   Roleplaying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5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1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1639B-29EB-6E9D-733B-6F917838F571}"/>
              </a:ext>
            </a:extLst>
          </p:cNvPr>
          <p:cNvSpPr txBox="1"/>
          <p:nvPr/>
        </p:nvSpPr>
        <p:spPr>
          <a:xfrm>
            <a:off x="1163052" y="272716"/>
            <a:ext cx="411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What is MMORPG?   -   Roleplaying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FF8180-CB4C-08A1-7B40-4E01EAADC1EF}"/>
              </a:ext>
            </a:extLst>
          </p:cNvPr>
          <p:cNvSpPr txBox="1"/>
          <p:nvPr/>
        </p:nvSpPr>
        <p:spPr>
          <a:xfrm>
            <a:off x="5458118" y="2713612"/>
            <a:ext cx="46756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Support customizing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Appearance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Role / Jobs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Skills</a:t>
            </a:r>
            <a:endParaRPr lang="ko-KR" altLang="en-US" dirty="0"/>
          </a:p>
        </p:txBody>
      </p:sp>
      <p:pic>
        <p:nvPicPr>
          <p:cNvPr id="1032" name="Picture 8" descr="Mabinogi] Character Creation - YouTube">
            <a:extLst>
              <a:ext uri="{FF2B5EF4-FFF2-40B4-BE49-F238E27FC236}">
                <a16:creationId xmlns:a16="http://schemas.microsoft.com/office/drawing/2014/main" id="{5D01D461-896D-B5AD-AFBA-3F12E4DC1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6"/>
          <a:stretch/>
        </p:blipFill>
        <p:spPr bwMode="auto">
          <a:xfrm>
            <a:off x="495596" y="1039187"/>
            <a:ext cx="4283784" cy="232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binogi - Beginner Guide">
            <a:extLst>
              <a:ext uri="{FF2B5EF4-FFF2-40B4-BE49-F238E27FC236}">
                <a16:creationId xmlns:a16="http://schemas.microsoft.com/office/drawing/2014/main" id="{97B07037-8FDA-2D31-4EEA-92CC973A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6" y="3499698"/>
            <a:ext cx="4302295" cy="299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3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1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FF8180-CB4C-08A1-7B40-4E01EAADC1EF}"/>
              </a:ext>
            </a:extLst>
          </p:cNvPr>
          <p:cNvSpPr txBox="1"/>
          <p:nvPr/>
        </p:nvSpPr>
        <p:spPr>
          <a:xfrm>
            <a:off x="5429839" y="3000814"/>
            <a:ext cx="46756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Concept of possession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Inventory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House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Costume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95266-94A8-F66C-AA8A-F6E45CAEB8A5}"/>
              </a:ext>
            </a:extLst>
          </p:cNvPr>
          <p:cNvSpPr txBox="1"/>
          <p:nvPr/>
        </p:nvSpPr>
        <p:spPr>
          <a:xfrm>
            <a:off x="1163052" y="272716"/>
            <a:ext cx="411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What is MMORPG?   -   Roleplaying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pic>
        <p:nvPicPr>
          <p:cNvPr id="2054" name="Picture 6" descr="my inventory : r/Mabinogi">
            <a:extLst>
              <a:ext uri="{FF2B5EF4-FFF2-40B4-BE49-F238E27FC236}">
                <a16:creationId xmlns:a16="http://schemas.microsoft.com/office/drawing/2014/main" id="{3965E590-7F46-DA2E-29A5-AEFDBA204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2"/>
          <a:stretch/>
        </p:blipFill>
        <p:spPr bwMode="auto">
          <a:xfrm>
            <a:off x="495597" y="1326389"/>
            <a:ext cx="4283784" cy="232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 can has House? (Mabinogi Homestead!) - YouTube">
            <a:extLst>
              <a:ext uri="{FF2B5EF4-FFF2-40B4-BE49-F238E27FC236}">
                <a16:creationId xmlns:a16="http://schemas.microsoft.com/office/drawing/2014/main" id="{68CD62FB-31DA-C78B-A78B-35ABBD38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5" y="3785257"/>
            <a:ext cx="4305733" cy="24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0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3FBA607-E7FC-B7F8-2868-BC448F31F790}"/>
              </a:ext>
            </a:extLst>
          </p:cNvPr>
          <p:cNvCxnSpPr/>
          <p:nvPr/>
        </p:nvCxnSpPr>
        <p:spPr>
          <a:xfrm>
            <a:off x="144378" y="160422"/>
            <a:ext cx="120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26A7D-F71C-ED1C-CBFD-93F557654D2A}"/>
              </a:ext>
            </a:extLst>
          </p:cNvPr>
          <p:cNvSpPr txBox="1"/>
          <p:nvPr/>
        </p:nvSpPr>
        <p:spPr>
          <a:xfrm>
            <a:off x="144378" y="27271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Part 1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27D3D02-66A7-B0C0-2CF2-A0900C18861C}"/>
              </a:ext>
            </a:extLst>
          </p:cNvPr>
          <p:cNvCxnSpPr/>
          <p:nvPr/>
        </p:nvCxnSpPr>
        <p:spPr>
          <a:xfrm>
            <a:off x="144378" y="6737685"/>
            <a:ext cx="12060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7DAE390-1C0F-2AB1-1072-5ABCAFC8A4E1}"/>
              </a:ext>
            </a:extLst>
          </p:cNvPr>
          <p:cNvSpPr txBox="1"/>
          <p:nvPr/>
        </p:nvSpPr>
        <p:spPr>
          <a:xfrm>
            <a:off x="1163052" y="272716"/>
            <a:ext cx="411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1"/>
                </a:solidFill>
              </a:rPr>
              <a:t>What is MMORPG?   -   Roleplaying</a:t>
            </a:r>
            <a:endParaRPr lang="ko-KR" altLang="en-US" sz="2800" b="1" spc="-3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5C007-8DD5-8778-1E27-E698F1D06490}"/>
              </a:ext>
            </a:extLst>
          </p:cNvPr>
          <p:cNvSpPr txBox="1"/>
          <p:nvPr/>
        </p:nvSpPr>
        <p:spPr>
          <a:xfrm>
            <a:off x="5458120" y="2810158"/>
            <a:ext cx="4675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High degree of freedom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Large map / Free moving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Free interaction with objects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Support traveling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Various activities</a:t>
            </a:r>
            <a:endParaRPr lang="ko-KR" alt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6FA814F-D2FC-6C74-B5D2-849D2A054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6" b="35000"/>
          <a:stretch/>
        </p:blipFill>
        <p:spPr bwMode="auto">
          <a:xfrm>
            <a:off x="495151" y="1148930"/>
            <a:ext cx="4477733" cy="24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stroemeria Guild - Essential Mabinogi Tips &amp; Tricks">
            <a:extLst>
              <a:ext uri="{FF2B5EF4-FFF2-40B4-BE49-F238E27FC236}">
                <a16:creationId xmlns:a16="http://schemas.microsoft.com/office/drawing/2014/main" id="{C954052B-8073-C8D5-B80D-743BD05B5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15545" r="37279"/>
          <a:stretch/>
        </p:blipFill>
        <p:spPr bwMode="auto">
          <a:xfrm>
            <a:off x="495150" y="3692495"/>
            <a:ext cx="4477733" cy="27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95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_008_1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4D60"/>
      </a:accent1>
      <a:accent2>
        <a:srgbClr val="006182"/>
      </a:accent2>
      <a:accent3>
        <a:srgbClr val="4E849C"/>
      </a:accent3>
      <a:accent4>
        <a:srgbClr val="DCDBD9"/>
      </a:accent4>
      <a:accent5>
        <a:srgbClr val="3B626E"/>
      </a:accent5>
      <a:accent6>
        <a:srgbClr val="27383E"/>
      </a:accent6>
      <a:hlink>
        <a:srgbClr val="3F3F3F"/>
      </a:hlink>
      <a:folHlink>
        <a:srgbClr val="3F3F3F"/>
      </a:folHlink>
    </a:clrScheme>
    <a:fontScheme name="Pretendard_Black_standard">
      <a:majorFont>
        <a:latin typeface="Pretendard Black"/>
        <a:ea typeface="Pretendard Black"/>
        <a:cs typeface=""/>
      </a:majorFont>
      <a:minorFont>
        <a:latin typeface="Pretendard"/>
        <a:ea typeface="Pretendar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10182</TotalTime>
  <Words>1211</Words>
  <Application>Microsoft Office PowerPoint</Application>
  <PresentationFormat>와이드스크린</PresentationFormat>
  <Paragraphs>239</Paragraphs>
  <Slides>31</Slides>
  <Notes>25</Notes>
  <HiddenSlides>0</HiddenSlides>
  <MMClips>2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0" baseType="lpstr">
      <vt:lpstr>Linux Libertine</vt:lpstr>
      <vt:lpstr>noto</vt:lpstr>
      <vt:lpstr>Pretendard</vt:lpstr>
      <vt:lpstr>Pretendard Black</vt:lpstr>
      <vt:lpstr>Rubik</vt:lpstr>
      <vt:lpstr>맑은 고딕</vt:lpstr>
      <vt:lpstr>Arial</vt:lpstr>
      <vt:lpstr>Open Sans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조 유진</cp:lastModifiedBy>
  <cp:revision>63</cp:revision>
  <dcterms:created xsi:type="dcterms:W3CDTF">2022-08-03T01:14:38Z</dcterms:created>
  <dcterms:modified xsi:type="dcterms:W3CDTF">2022-12-02T04:00:39Z</dcterms:modified>
</cp:coreProperties>
</file>