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2" r:id="rId8"/>
    <p:sldId id="261" r:id="rId9"/>
    <p:sldId id="268" r:id="rId10"/>
    <p:sldId id="263" r:id="rId11"/>
    <p:sldId id="264" r:id="rId12"/>
    <p:sldId id="267" r:id="rId13"/>
    <p:sldId id="269" r:id="rId14"/>
    <p:sldId id="266" r:id="rId15"/>
    <p:sldId id="270" r:id="rId16"/>
    <p:sldId id="273" r:id="rId17"/>
    <p:sldId id="274" r:id="rId18"/>
    <p:sldId id="275" r:id="rId19"/>
    <p:sldId id="276" r:id="rId20"/>
    <p:sldId id="279" r:id="rId21"/>
    <p:sldId id="277" r:id="rId22"/>
    <p:sldId id="271" r:id="rId23"/>
    <p:sldId id="272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414" autoAdjust="0"/>
  </p:normalViewPr>
  <p:slideViewPr>
    <p:cSldViewPr snapToGrid="0">
      <p:cViewPr varScale="1">
        <p:scale>
          <a:sx n="53" d="100"/>
          <a:sy n="53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1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3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5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520D8-38B4-40AF-9997-05F03D9DB20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9C97-F4D8-45E7-ADDC-9F2AD175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classes: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Example problems: 3-COLORING, EULERIAN, HAMILTONIAN, EC, VC, CLIQUE, IS, </a:t>
                </a:r>
                <a:r>
                  <a:rPr lang="en-US" dirty="0" smtClean="0"/>
                  <a:t>ILP</a:t>
                </a:r>
              </a:p>
              <a:p>
                <a:r>
                  <a:rPr lang="en-US" dirty="0" smtClean="0"/>
                  <a:t>Nondeterministic WHILE+ program: "guess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Conjunctive normal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CNF clause</a:t>
                </a:r>
              </a:p>
              <a:p>
                <a:r>
                  <a:rPr lang="en-US" dirty="0" smtClean="0"/>
                  <a:t>CNF clause: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0, 1,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called literal</a:t>
                </a:r>
              </a:p>
              <a:p>
                <a:r>
                  <a:rPr lang="en-US" dirty="0" smtClean="0"/>
                  <a:t>Length: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's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equivalent CNF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Laws: </a:t>
                </a:r>
                <a:r>
                  <a:rPr lang="en-US" dirty="0" err="1" smtClean="0"/>
                  <a:t>distributivity</a:t>
                </a:r>
                <a:r>
                  <a:rPr lang="en-US" dirty="0" smtClean="0"/>
                  <a:t>, double negation, De Morgan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Push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:pPr lvl="1"/>
                <a:r>
                  <a:rPr lang="en-US" dirty="0" smtClean="0"/>
                  <a:t>De Morgan, double negation</a:t>
                </a:r>
              </a:p>
              <a:p>
                <a:pPr lvl="1"/>
                <a:r>
                  <a:rPr lang="en-US" dirty="0" smtClean="0"/>
                  <a:t>Negation to resolve constants</a:t>
                </a:r>
              </a:p>
              <a:p>
                <a:r>
                  <a:rPr lang="en-US" dirty="0" smtClean="0"/>
                  <a:t>Structural induction</a:t>
                </a:r>
              </a:p>
              <a:p>
                <a:pPr lvl="1"/>
                <a:r>
                  <a:rPr lang="en-US" dirty="0" smtClean="0"/>
                  <a:t>Constant, variable: leave as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: leave as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distributivity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: only happens with variable, so leave as </a:t>
                </a:r>
                <a:r>
                  <a:rPr lang="en-US" dirty="0" smtClean="0"/>
                  <a:t>is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9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Disjunctive normal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 smtClean="0"/>
                  <a:t>DNF </a:t>
                </a:r>
                <a:r>
                  <a:rPr lang="en-US" dirty="0"/>
                  <a:t>clause</a:t>
                </a:r>
              </a:p>
              <a:p>
                <a:r>
                  <a:rPr lang="en-US" dirty="0" smtClean="0"/>
                  <a:t>DNF </a:t>
                </a:r>
                <a:r>
                  <a:rPr lang="en-US" dirty="0"/>
                  <a:t>clause: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0, 1,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2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SAT, revisited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-SAT: Formula is in CNF, each clause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literals</a:t>
                </a:r>
              </a:p>
              <a:p>
                <a:r>
                  <a:rPr lang="en-US" dirty="0" smtClean="0"/>
                  <a:t>Notable cases: 2-SAT, 3-SAT</a:t>
                </a:r>
              </a:p>
              <a:p>
                <a:endParaRPr lang="en-US" dirty="0"/>
              </a:p>
              <a:p>
                <a:r>
                  <a:rPr lang="en-US" dirty="0" smtClean="0"/>
                  <a:t>If formula is in DNF, 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Only need one clause true</a:t>
                </a:r>
              </a:p>
              <a:p>
                <a:pPr lvl="1"/>
                <a:r>
                  <a:rPr lang="en-US" dirty="0" smtClean="0"/>
                  <a:t>Check if clause can be satisfied: make all literals true (only way to do it)</a:t>
                </a:r>
              </a:p>
              <a:p>
                <a:pPr lvl="1"/>
                <a:r>
                  <a:rPr lang="en-US" dirty="0" smtClean="0"/>
                  <a:t>If can't (has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), continue to next clause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don't we just convert to DNF?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</a:t>
                </a:r>
                <a:r>
                  <a:rPr lang="en-US" b="0" dirty="0" smtClean="0"/>
                  <a:t>NF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Equivalent DNF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possible ways to take one literal from each CNF clause</a:t>
                </a:r>
              </a:p>
              <a:p>
                <a:r>
                  <a:rPr lang="en-US" dirty="0" smtClean="0"/>
                  <a:t>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1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EVAL (evaluation): given formula and assignments, is it true?</a:t>
                </a:r>
              </a:p>
              <a:p>
                <a:r>
                  <a:rPr lang="en-US" dirty="0" smtClean="0"/>
                  <a:t>SAT (satisfiability): given formula, can it be true?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-SAT: formula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-CNF</a:t>
                </a:r>
              </a:p>
              <a:p>
                <a:endParaRPr lang="en-US" dirty="0"/>
              </a:p>
              <a:p>
                <a:r>
                  <a:rPr lang="en-US" dirty="0" smtClean="0"/>
                  <a:t>3-SAT is "the hardest" problem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dirty="0" smtClean="0"/>
                  <a:t>: coming soon!</a:t>
                </a:r>
              </a:p>
              <a:p>
                <a:r>
                  <a:rPr lang="en-US" dirty="0" smtClean="0"/>
                  <a:t>2-SAT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3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2-SAT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 err="1" smtClean="0"/>
                  <a:t>Krom</a:t>
                </a:r>
                <a:r>
                  <a:rPr lang="en-US" dirty="0" smtClean="0"/>
                  <a:t> (1967)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Preprocessing: remove constants and duplicate clauses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variables,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clauses</a:t>
                </a:r>
              </a:p>
              <a:p>
                <a:endParaRPr lang="en-US" dirty="0"/>
              </a:p>
              <a:p>
                <a:r>
                  <a:rPr lang="en-US" dirty="0" smtClean="0"/>
                  <a:t>If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, we can 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there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must be true</a:t>
                </a:r>
              </a:p>
              <a:p>
                <a:r>
                  <a:rPr lang="en-US" dirty="0" smtClean="0"/>
                  <a:t>Idea: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, generate extra clauses over and over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Consistent: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doesn't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consistent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4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2-SAT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</a:t>
                </a:r>
                <a:r>
                  <a:rPr lang="en-US" dirty="0"/>
                  <a:t>⇒</a:t>
                </a:r>
                <a:r>
                  <a:rPr lang="en-US" dirty="0" smtClean="0"/>
                  <a:t> Consistent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Assignment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works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Induct on number of generations</a:t>
                </a:r>
              </a:p>
              <a:p>
                <a:r>
                  <a:rPr lang="en-US" dirty="0" smtClean="0"/>
                  <a:t>0: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: only thing that matters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not </a:t>
                </a:r>
                <a:r>
                  <a:rPr lang="en-US" dirty="0" err="1" smtClean="0"/>
                  <a:t>satisfiable</a:t>
                </a:r>
                <a:endParaRPr lang="en-US" dirty="0" smtClean="0"/>
              </a:p>
              <a:p>
                <a:r>
                  <a:rPr lang="en-US" dirty="0" smtClean="0"/>
                  <a:t>Not consistent ⇒ not </a:t>
                </a:r>
                <a:r>
                  <a:rPr lang="en-US" dirty="0" err="1" smtClean="0"/>
                  <a:t>satisfiable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4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2-SAT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 smtClean="0"/>
                  <a:t> – Consistent </a:t>
                </a:r>
                <a:r>
                  <a:rPr lang="en-US" dirty="0"/>
                  <a:t>⇒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Satisfiable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/>
              <a:lstStyle/>
              <a:p>
                <a:r>
                  <a:rPr lang="en-US" dirty="0" smtClean="0"/>
                  <a:t>Free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: 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Induct on number of free variables</a:t>
                </a:r>
              </a:p>
              <a:p>
                <a:r>
                  <a:rPr lang="en-US" dirty="0" smtClean="0"/>
                  <a:t>0: all variables set;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true,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false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free, we claim adding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is consistent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3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2-SAT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 smtClean="0"/>
                  <a:t> – Consistent </a:t>
                </a:r>
                <a:r>
                  <a:rPr lang="en-US" dirty="0"/>
                  <a:t>⇒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100" b="1" dirty="0" smtClean="0"/>
                  <a:t>Claim:</a:t>
                </a:r>
                <a:r>
                  <a:rPr lang="en-US" sz="3100" dirty="0" smtClean="0"/>
                  <a:t> Suppose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100" dirty="0"/>
                  <a:t> free, we claim adding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100" dirty="0"/>
                  <a:t> is </a:t>
                </a:r>
                <a:r>
                  <a:rPr lang="en-US" sz="3100" dirty="0" smtClean="0"/>
                  <a:t>consistent</a:t>
                </a:r>
                <a:endParaRPr lang="en-US" sz="31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6912" b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/>
              <a:lstStyle/>
              <a:p>
                <a:r>
                  <a:rPr lang="en-US" dirty="0" smtClean="0"/>
                  <a:t>What clauses got added?</a:t>
                </a:r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? Already made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/>
                  <a:t>? Already made</a:t>
                </a:r>
              </a:p>
              <a:p>
                <a:r>
                  <a:rPr lang="en-US" dirty="0" smtClean="0"/>
                  <a:t>Only two kinds of new clauses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exists</a:t>
                </a:r>
              </a:p>
              <a:p>
                <a:pPr lvl="1"/>
                <a:r>
                  <a:rPr lang="en-US" dirty="0" smtClean="0"/>
                  <a:t>New clauses: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particular: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3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formula –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333625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is...</a:t>
                </a:r>
              </a:p>
              <a:p>
                <a:r>
                  <a:rPr lang="en-US" dirty="0"/>
                  <a:t>0 or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333625" cy="4351338"/>
              </a:xfrm>
              <a:blipFill>
                <a:blip r:embed="rId2"/>
                <a:stretch>
                  <a:fillRect l="-471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1825" y="1825625"/>
            <a:ext cx="81819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formula is...</a:t>
            </a:r>
            <a:endParaRPr lang="en-US" dirty="0"/>
          </a:p>
          <a:p>
            <a:r>
              <a:rPr lang="en-US" dirty="0" smtClean="0"/>
              <a:t>FALSE or TRUE</a:t>
            </a:r>
            <a:endParaRPr lang="en-US" dirty="0"/>
          </a:p>
          <a:p>
            <a:r>
              <a:rPr lang="en-US" dirty="0" smtClean="0"/>
              <a:t>a variable</a:t>
            </a:r>
            <a:endParaRPr lang="en-US" dirty="0"/>
          </a:p>
          <a:p>
            <a:r>
              <a:rPr lang="en-US" dirty="0" smtClean="0"/>
              <a:t>negation (NOT) of another formula</a:t>
            </a:r>
          </a:p>
          <a:p>
            <a:r>
              <a:rPr lang="en-US" dirty="0" smtClean="0"/>
              <a:t>conjunction (AND) of two formulas</a:t>
            </a:r>
          </a:p>
          <a:p>
            <a:r>
              <a:rPr lang="en-US" dirty="0" smtClean="0"/>
              <a:t>disjunction (OR) of two formulas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Length of formula: number of times to apply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2-SAT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 smtClean="0"/>
                  <a:t> – Consistent </a:t>
                </a:r>
                <a:r>
                  <a:rPr lang="en-US" dirty="0"/>
                  <a:t>⇒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100" b="1" dirty="0" smtClean="0"/>
                  <a:t>Claim:</a:t>
                </a:r>
                <a:r>
                  <a:rPr lang="en-US" sz="3100" dirty="0" smtClean="0"/>
                  <a:t> Suppose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100" dirty="0"/>
                  <a:t> free, we 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claim adding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is 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consistent</a:t>
                </a:r>
                <a:endParaRPr lang="en-US" sz="31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6912" b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/>
              <a:lstStyle/>
              <a:p>
                <a:r>
                  <a:rPr lang="en-US" dirty="0" smtClean="0"/>
                  <a:t>Suppose not consistent: has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wasn't free, contradicting assumption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already existed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new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existed</a:t>
                </a:r>
              </a:p>
              <a:p>
                <a:r>
                  <a:rPr lang="en-US" b="1" dirty="0" smtClean="0"/>
                  <a:t>Case 3: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new,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not new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existed</a:t>
                </a:r>
              </a:p>
              <a:p>
                <a:pPr lvl="1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0" i="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existed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3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5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2-SAT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 smtClean="0"/>
                  <a:t> – Algorithm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7404"/>
              </a:xfrm>
            </p:spPr>
            <p:txBody>
              <a:bodyPr/>
              <a:lstStyle/>
              <a:p>
                <a:r>
                  <a:rPr lang="en-US" b="0" dirty="0" smtClean="0"/>
                  <a:t>Proved: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consistent</a:t>
                </a:r>
              </a:p>
              <a:p>
                <a:r>
                  <a:rPr lang="en-US" dirty="0" smtClean="0"/>
                  <a:t>Generate over and over</a:t>
                </a:r>
              </a:p>
              <a:p>
                <a:pPr lvl="1"/>
                <a:r>
                  <a:rPr lang="en-US" dirty="0" smtClean="0"/>
                  <a:t>Find a clause to generate: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new clauses</a:t>
                </a:r>
              </a:p>
              <a:p>
                <a:pPr lvl="1"/>
                <a:r>
                  <a:rPr lang="en-US" dirty="0" smtClean="0"/>
                  <a:t>Check consistency: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Total running 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polynomial time</a:t>
                </a:r>
              </a:p>
              <a:p>
                <a:r>
                  <a:rPr lang="en-US" dirty="0" smtClean="0"/>
                  <a:t>Can be improved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Even, </a:t>
                </a:r>
                <a:r>
                  <a:rPr lang="en-US" dirty="0" err="1" smtClean="0"/>
                  <a:t>Itai</a:t>
                </a:r>
                <a:r>
                  <a:rPr lang="en-US" dirty="0" smtClean="0"/>
                  <a:t>, Shamir (1976): linear time by limited backtracking</a:t>
                </a:r>
                <a:endParaRPr lang="en-US" b="0" dirty="0" smtClean="0"/>
              </a:p>
              <a:p>
                <a:r>
                  <a:rPr lang="en-US" dirty="0" err="1" smtClean="0"/>
                  <a:t>Aspvall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Plass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Tarjan</a:t>
                </a:r>
                <a:r>
                  <a:rPr lang="en-US" dirty="0" smtClean="0"/>
                  <a:t> (1979): linear time by strongly connected components of implication graph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7404"/>
              </a:xfrm>
              <a:blipFill>
                <a:blip r:embed="rId3"/>
                <a:stretch>
                  <a:fillRect l="-1043" t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6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decision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TAUTOLOGY: given formula, is it always true?</a:t>
                </a:r>
              </a:p>
              <a:p>
                <a:pPr lvl="1"/>
                <a:r>
                  <a:rPr lang="en-US" dirty="0" smtClean="0"/>
                  <a:t>Complement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If formula in CNF,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EQUIV: given two formulas, are they equivalent?</a:t>
                </a:r>
              </a:p>
              <a:p>
                <a:pPr lvl="1"/>
                <a:r>
                  <a:rPr lang="en-US" dirty="0" smtClean="0"/>
                  <a:t>Complement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SHORTER: given formula, is there an equivalent shorter formula?</a:t>
                </a:r>
              </a:p>
              <a:p>
                <a:pPr lvl="1"/>
                <a:r>
                  <a:rPr lang="en-US" dirty="0" smtClean="0"/>
                  <a:t>Not clear! But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LONGER: given formula, is there an equivalent longer formula?</a:t>
                </a:r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satisfiability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6914"/>
                <a:ext cx="10515600" cy="474004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1-IN-3-SAT: given 3-CNF, is there assignment so </a:t>
                </a:r>
                <a:r>
                  <a:rPr lang="en-US" sz="2400" u="sng" dirty="0" smtClean="0"/>
                  <a:t>exactly one</a:t>
                </a:r>
                <a:r>
                  <a:rPr lang="en-US" sz="2400" dirty="0" smtClean="0"/>
                  <a:t> literal from each clause is true?</a:t>
                </a:r>
              </a:p>
              <a:p>
                <a:pPr lvl="1"/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sz="2000" b="1" dirty="0" smtClean="0"/>
              </a:p>
              <a:p>
                <a:r>
                  <a:rPr lang="en-US" sz="2400" dirty="0" smtClean="0"/>
                  <a:t>ODD-3-SAT: given 3-CNF, is there assignment so </a:t>
                </a:r>
                <a:r>
                  <a:rPr lang="en-US" sz="2400" u="sng" dirty="0" smtClean="0"/>
                  <a:t>an odd number</a:t>
                </a:r>
                <a:r>
                  <a:rPr lang="en-US" sz="2400" dirty="0" smtClean="0"/>
                  <a:t> of literals from each clause is true?</a:t>
                </a:r>
              </a:p>
              <a:p>
                <a:pPr lvl="1"/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sz="2000" b="1" dirty="0" smtClean="0"/>
              </a:p>
              <a:p>
                <a:r>
                  <a:rPr lang="en-US" sz="2400" dirty="0" smtClean="0"/>
                  <a:t>MAJ-SAT: given formula, is there </a:t>
                </a:r>
                <a:r>
                  <a:rPr lang="en-US" sz="2400" u="sng" dirty="0" smtClean="0"/>
                  <a:t>a majority</a:t>
                </a:r>
                <a:r>
                  <a:rPr lang="en-US" sz="2400" dirty="0" smtClean="0"/>
                  <a:t> of the assignments that make it true?</a:t>
                </a:r>
              </a:p>
              <a:p>
                <a:pPr lvl="1"/>
                <a:r>
                  <a:rPr lang="en-US" sz="2000" dirty="0" smtClean="0"/>
                  <a:t>Not clear! But in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endParaRPr lang="en-US" sz="2000" b="1" dirty="0" smtClean="0"/>
              </a:p>
              <a:p>
                <a:r>
                  <a:rPr lang="en-US" sz="2400" dirty="0" smtClean="0"/>
                  <a:t>#SAT: given formula, </a:t>
                </a:r>
                <a:r>
                  <a:rPr lang="en-US" sz="2400" u="sng" dirty="0" smtClean="0"/>
                  <a:t>how many assignments</a:t>
                </a:r>
                <a:r>
                  <a:rPr lang="en-US" sz="2400" dirty="0" smtClean="0"/>
                  <a:t> make it true?</a:t>
                </a:r>
              </a:p>
              <a:p>
                <a:r>
                  <a:rPr lang="en-US" sz="2400" dirty="0" smtClean="0"/>
                  <a:t>MAX-SAT: given CNF, </a:t>
                </a:r>
                <a:r>
                  <a:rPr lang="en-US" sz="2400" u="sng" dirty="0" smtClean="0"/>
                  <a:t>how many clauses</a:t>
                </a:r>
                <a:r>
                  <a:rPr lang="en-US" sz="2400" dirty="0" smtClean="0"/>
                  <a:t> at most can be satisfied?</a:t>
                </a:r>
              </a:p>
              <a:p>
                <a:pPr lvl="1"/>
                <a:r>
                  <a:rPr lang="en-US" sz="2000" dirty="0" smtClean="0"/>
                  <a:t>Function problems, not decision problems</a:t>
                </a:r>
              </a:p>
              <a:p>
                <a:pPr lvl="1"/>
                <a:r>
                  <a:rPr lang="en-US" sz="2000" dirty="0" smtClean="0"/>
                  <a:t>Hard, even </a:t>
                </a:r>
                <a:r>
                  <a:rPr lang="en-US" sz="2000" dirty="0" smtClean="0"/>
                  <a:t>for 2-CNF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6914"/>
                <a:ext cx="10515600" cy="4740049"/>
              </a:xfrm>
              <a:blipFill>
                <a:blip r:embed="rId2"/>
                <a:stretch>
                  <a:fillRect l="-812" t="-1802" b="-6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7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HORN-SAT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Horn clause: at most one positive literal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, ...)</a:t>
                </a:r>
              </a:p>
              <a:p>
                <a:pPr lvl="1"/>
                <a:r>
                  <a:rPr lang="en-US" dirty="0" smtClean="0"/>
                  <a:t>Implication: "if all negated variables are true, the positive is true"</a:t>
                </a:r>
              </a:p>
              <a:p>
                <a:r>
                  <a:rPr lang="en-US" dirty="0" smtClean="0"/>
                  <a:t>HORN-SAT: Given CNF where each clause is a Horn clause, is it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Clause of single literal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true, remove all clauses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,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from their clauses</a:t>
                </a:r>
              </a:p>
              <a:p>
                <a:pPr lvl="1"/>
                <a:r>
                  <a:rPr lang="en-US" dirty="0" smtClean="0"/>
                  <a:t>If nothing else to remove: clauses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 literals, so has a negated variable; set all variables false</a:t>
                </a:r>
              </a:p>
              <a:p>
                <a:pPr lvl="1"/>
                <a:r>
                  <a:rPr lang="en-US" dirty="0" err="1" smtClean="0"/>
                  <a:t>Unsatisfiable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happen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0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formula –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Formula or not?</a:t>
                </a:r>
              </a:p>
              <a:p>
                <a:r>
                  <a:rPr lang="en-US" dirty="0" smtClean="0"/>
                  <a:t>10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Things that are okay:</a:t>
                </a:r>
              </a:p>
              <a:p>
                <a:r>
                  <a:rPr lang="en-US" dirty="0" smtClean="0"/>
                  <a:t>Rename variables</a:t>
                </a:r>
              </a:p>
              <a:p>
                <a:r>
                  <a:rPr lang="en-US" dirty="0" smtClean="0"/>
                  <a:t>Remove excess parentheses</a:t>
                </a:r>
              </a:p>
              <a:p>
                <a:pPr lvl="1"/>
                <a:r>
                  <a:rPr lang="en-US" dirty="0" smtClean="0"/>
                  <a:t>Outer-most parentheses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similar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4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formula –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52488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Formula without variables is either FALSE or TRUE</a:t>
                </a:r>
              </a:p>
              <a:p>
                <a:r>
                  <a:rPr lang="en-US" dirty="0" smtClean="0"/>
                  <a:t>0 = FALSE, 1 =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: the other value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 TRUE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TRUE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 FALSE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FALSE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Formula with variables: need to replace (substitute) variables first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488" y="1825625"/>
                <a:ext cx="10515600" cy="4351338"/>
              </a:xfrm>
              <a:blipFill>
                <a:blip r:embed="rId2"/>
                <a:stretch>
                  <a:fillRect l="-1043" t="-238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5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formula –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1∧¬0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1∧¬1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1∧¬1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1∧¬1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1∨0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0∧0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5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formula – Equivalent formulas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Formulas that give the same evaluation regardless of assignments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1∧¬1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Truth table</a:t>
                </a:r>
              </a:p>
              <a:p>
                <a:r>
                  <a:rPr lang="en-US" dirty="0" smtClean="0"/>
                  <a:t>Laws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2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formula – Laws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67543"/>
                <a:ext cx="4270830" cy="460942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Associativity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Commutativity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err="1" smtClean="0"/>
                  <a:t>Distributivity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67543"/>
                <a:ext cx="4270830" cy="4609420"/>
              </a:xfrm>
              <a:blipFill>
                <a:blip r:embed="rId2"/>
                <a:stretch>
                  <a:fillRect l="-2000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25146" y="1567543"/>
                <a:ext cx="2641600" cy="460942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Idempotence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Absorption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/>
              </a:p>
              <a:p>
                <a:r>
                  <a:rPr lang="en-US" sz="2400" dirty="0" smtClean="0"/>
                  <a:t>Identity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∨0≡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∧1≡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Annihilator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∨1≡1</m:t>
                    </m:r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∧0≡0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25146" y="1567543"/>
                <a:ext cx="2641600" cy="4609420"/>
              </a:xfrm>
              <a:blipFill>
                <a:blip r:embed="rId3"/>
                <a:stretch>
                  <a:fillRect l="-300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7982862" y="1567543"/>
                <a:ext cx="3370938" cy="4609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Negation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¬0≡1</m:t>
                    </m:r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¬1≡0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Complementation</a:t>
                </a:r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US" sz="2000" dirty="0"/>
              </a:p>
              <a:p>
                <a:r>
                  <a:rPr lang="en-US" sz="2400" dirty="0" smtClean="0"/>
                  <a:t>Duality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r>
                  <a:rPr lang="en-US" sz="2400" dirty="0" smtClean="0"/>
                  <a:t>De Morgan's laws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862" y="1567543"/>
                <a:ext cx="3370938" cy="4609420"/>
              </a:xfrm>
              <a:prstGeom prst="rect">
                <a:avLst/>
              </a:prstGeom>
              <a:blipFill>
                <a:blip r:embed="rId4"/>
                <a:stretch>
                  <a:fillRect l="-253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Boolean formula and assignments to variables, is the result true?</a:t>
                </a:r>
              </a:p>
              <a:p>
                <a:r>
                  <a:rPr lang="en-US" dirty="0" smtClean="0"/>
                  <a:t>e.g. "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= TRUE,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= FALSE"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Reproduce the derivation tree</a:t>
                </a:r>
              </a:p>
              <a:p>
                <a:pPr lvl="1"/>
                <a:r>
                  <a:rPr lang="en-US" dirty="0" smtClean="0"/>
                  <a:t>Evaluate recursively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4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Boolean formula, is it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(has assignment to make it true)?</a:t>
                </a:r>
              </a:p>
              <a:p>
                <a:r>
                  <a:rPr lang="en-US" dirty="0"/>
                  <a:t>e.g. "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" and </a:t>
                </a:r>
                <a:r>
                  <a:rPr lang="en-US" dirty="0"/>
                  <a:t>"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"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Witness: assignment</a:t>
                </a:r>
              </a:p>
              <a:p>
                <a:pPr lvl="2"/>
                <a:r>
                  <a:rPr lang="en-US" dirty="0"/>
                  <a:t>F</a:t>
                </a:r>
                <a:r>
                  <a:rPr lang="en-US" dirty="0" smtClean="0"/>
                  <a:t>irst one: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=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= FALSE</a:t>
                </a:r>
              </a:p>
              <a:p>
                <a:pPr lvl="2"/>
                <a:r>
                  <a:rPr lang="en-US" dirty="0" smtClean="0"/>
                  <a:t>Second one: not </a:t>
                </a:r>
                <a:r>
                  <a:rPr lang="en-US" dirty="0" err="1" smtClean="0"/>
                  <a:t>satisfiable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Because EVAL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4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 Math"/>
        <a:ea typeface=""/>
        <a:cs typeface=""/>
      </a:majorFont>
      <a:minorFont>
        <a:latin typeface="Cambria Mat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721</Words>
  <Application>Microsoft Office PowerPoint</Application>
  <PresentationFormat>Widescreen</PresentationFormat>
  <Paragraphs>230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Cambria Math</vt:lpstr>
      <vt:lpstr>Office Theme</vt:lpstr>
      <vt:lpstr>Review</vt:lpstr>
      <vt:lpstr>Boolean formula – Syntax</vt:lpstr>
      <vt:lpstr>Boolean formula – Syntax</vt:lpstr>
      <vt:lpstr>Boolean formula – Semantics</vt:lpstr>
      <vt:lpstr>Boolean formula – Examples</vt:lpstr>
      <vt:lpstr>Boolean formula – Equivalent formulas</vt:lpstr>
      <vt:lpstr>Boolean formula – Laws</vt:lpstr>
      <vt:lpstr>EVAL</vt:lpstr>
      <vt:lpstr>SAT</vt:lpstr>
      <vt:lpstr>Conjunctive normal form</vt:lpstr>
      <vt:lpstr>Converting to equivalent CNF</vt:lpstr>
      <vt:lpstr>Disjunctive normal form</vt:lpstr>
      <vt:lpstr>SAT, revisited</vt:lpstr>
      <vt:lpstr>Why don't we just convert to DNF?</vt:lpstr>
      <vt:lpstr>Recap</vt:lpstr>
      <vt:lpstr>2-SAT is in P – Krom (1967)</vt:lpstr>
      <vt:lpstr>2-SAT is in P – Satisfiable ⇒ Consistent</vt:lpstr>
      <vt:lpstr>2-SAT is in P – Consistent ⇒ Satisfiable</vt:lpstr>
      <vt:lpstr>2-SAT is in P – Consistent ⇒ Satisfiable Claim: Suppose a free, we claim adding (a∨a) is consistent</vt:lpstr>
      <vt:lpstr>2-SAT is in P – Consistent ⇒ Satisfiable Claim: Suppose a free, we claim adding (a∨a) is consistent</vt:lpstr>
      <vt:lpstr>2-SAT is in P – Algorithm</vt:lpstr>
      <vt:lpstr>More decision problems</vt:lpstr>
      <vt:lpstr>More satisfiability problems</vt:lpstr>
      <vt:lpstr>HORN-SAT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Adrian Koswara</dc:creator>
  <cp:lastModifiedBy>Ivan Adrian Koswara</cp:lastModifiedBy>
  <cp:revision>59</cp:revision>
  <dcterms:created xsi:type="dcterms:W3CDTF">2019-04-05T08:45:04Z</dcterms:created>
  <dcterms:modified xsi:type="dcterms:W3CDTF">2019-05-07T15:56:31Z</dcterms:modified>
</cp:coreProperties>
</file>