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3"/>
  </p:notesMasterIdLst>
  <p:sldIdLst>
    <p:sldId id="256" r:id="rId2"/>
    <p:sldId id="260" r:id="rId3"/>
    <p:sldId id="257" r:id="rId4"/>
    <p:sldId id="267" r:id="rId5"/>
    <p:sldId id="269" r:id="rId6"/>
    <p:sldId id="258" r:id="rId7"/>
    <p:sldId id="266" r:id="rId8"/>
    <p:sldId id="274" r:id="rId9"/>
    <p:sldId id="275" r:id="rId10"/>
    <p:sldId id="276" r:id="rId11"/>
    <p:sldId id="277" r:id="rId12"/>
    <p:sldId id="265" r:id="rId13"/>
    <p:sldId id="259" r:id="rId14"/>
    <p:sldId id="261" r:id="rId15"/>
    <p:sldId id="262" r:id="rId16"/>
    <p:sldId id="271" r:id="rId17"/>
    <p:sldId id="263" r:id="rId18"/>
    <p:sldId id="264" r:id="rId19"/>
    <p:sldId id="272" r:id="rId20"/>
    <p:sldId id="268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07" autoAdjust="0"/>
    <p:restoredTop sz="79821" autoAdjust="0"/>
  </p:normalViewPr>
  <p:slideViewPr>
    <p:cSldViewPr snapToGrid="0">
      <p:cViewPr varScale="1">
        <p:scale>
          <a:sx n="95" d="100"/>
          <a:sy n="95" d="100"/>
        </p:scale>
        <p:origin x="74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A4040-D12B-451E-A4ED-75EA3FD88832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CDA4C-17D1-41B2-BE6B-F1C1FC8FC7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35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ko-KR" dirty="0"/>
            </a:b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CDA4C-17D1-41B2-BE6B-F1C1FC8FC7C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6319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CDA4C-17D1-41B2-BE6B-F1C1FC8FC7C0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7081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CDA4C-17D1-41B2-BE6B-F1C1FC8FC7C0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10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CDA4C-17D1-41B2-BE6B-F1C1FC8FC7C0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343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CDA4C-17D1-41B2-BE6B-F1C1FC8FC7C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143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CDA4C-17D1-41B2-BE6B-F1C1FC8FC7C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090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i="0">
                    <a:latin typeface="Cambria Math" panose="02040503050406030204" pitchFamily="18" charset="0"/>
                  </a:rPr>
                  <a:t>𝑦_𝑛 𝑤_𝑛^𝑇 𝑥_𝑛≤0</a:t>
                </a:r>
                <a:r>
                  <a:rPr lang="en-US" altLang="ko-KR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by</a:t>
                </a:r>
                <a:r>
                  <a:rPr lang="en-US" altLang="ko-KR" sz="1200" b="0" i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wrong prediction; </a:t>
                </a:r>
              </a:p>
              <a:p>
                <a:r>
                  <a:rPr lang="en-US" altLang="ko-KR" sz="1200" b="0" i="0" kern="1200" baseline="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w_n</a:t>
                </a:r>
                <a:r>
                  <a:rPr lang="en-US" altLang="ko-KR" sz="1200" b="0" i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incorrect weight</a:t>
                </a:r>
              </a:p>
              <a:p>
                <a:r>
                  <a:rPr lang="en-US" altLang="ko-KR" sz="1200" b="0" i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x, y = 1, -1 or -1, 1</a:t>
                </a:r>
                <a:endParaRPr lang="en-US" altLang="ko-KR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altLang="ko-KR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ko-KR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means that the maximum number of times the perceptron fails to predict is </a:t>
                </a:r>
                <a:r>
                  <a:rPr lang="en-US" altLang="ko-KR" b="0" i="0">
                    <a:latin typeface="Cambria Math" panose="02040503050406030204" pitchFamily="18" charset="0"/>
                  </a:rPr>
                  <a:t>𝛽/𝛼^2 </a:t>
                </a:r>
                <a:r>
                  <a:rPr lang="en-US" altLang="ko-KR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and after that, the prediction is successful for all training data.</a:t>
                </a:r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CDA4C-17D1-41B2-BE6B-F1C1FC8FC7C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4103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CDA4C-17D1-41B2-BE6B-F1C1FC8FC7C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606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CDA4C-17D1-41B2-BE6B-F1C1FC8FC7C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075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CDA4C-17D1-41B2-BE6B-F1C1FC8FC7C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4106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CDA4C-17D1-41B2-BE6B-F1C1FC8FC7C0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7440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CDA4C-17D1-41B2-BE6B-F1C1FC8FC7C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37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1D929A1-551B-4042-B7B9-F0D61E02D7E9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9787B8A-D736-4BEE-8EB1-07BE31B9C28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0569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29A1-551B-4042-B7B9-F0D61E02D7E9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7B8A-D736-4BEE-8EB1-07BE31B9C2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610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29A1-551B-4042-B7B9-F0D61E02D7E9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7B8A-D736-4BEE-8EB1-07BE31B9C2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114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29A1-551B-4042-B7B9-F0D61E02D7E9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7B8A-D736-4BEE-8EB1-07BE31B9C2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8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29A1-551B-4042-B7B9-F0D61E02D7E9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7B8A-D736-4BEE-8EB1-07BE31B9C28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931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29A1-551B-4042-B7B9-F0D61E02D7E9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7B8A-D736-4BEE-8EB1-07BE31B9C2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952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29A1-551B-4042-B7B9-F0D61E02D7E9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7B8A-D736-4BEE-8EB1-07BE31B9C2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91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29A1-551B-4042-B7B9-F0D61E02D7E9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7B8A-D736-4BEE-8EB1-07BE31B9C2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52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29A1-551B-4042-B7B9-F0D61E02D7E9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7B8A-D736-4BEE-8EB1-07BE31B9C2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893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29A1-551B-4042-B7B9-F0D61E02D7E9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7B8A-D736-4BEE-8EB1-07BE31B9C2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90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29A1-551B-4042-B7B9-F0D61E02D7E9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7B8A-D736-4BEE-8EB1-07BE31B9C2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32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1D929A1-551B-4042-B7B9-F0D61E02D7E9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9787B8A-D736-4BEE-8EB1-07BE31B9C2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56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knowable.tistory.com/42" TargetMode="External"/><Relationship Id="rId3" Type="http://schemas.openxmlformats.org/officeDocument/2006/relationships/hyperlink" Target="https://en.wikipedia.org/wiki/Neuron" TargetMode="External"/><Relationship Id="rId7" Type="http://schemas.openxmlformats.org/officeDocument/2006/relationships/hyperlink" Target="https://freshrimpsushi.github.io/posts/perceptron-convergence-theore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docs.net/24958" TargetMode="External"/><Relationship Id="rId5" Type="http://schemas.openxmlformats.org/officeDocument/2006/relationships/hyperlink" Target="https://en.wikipedia.org/wiki/Gradient_descent" TargetMode="External"/><Relationship Id="rId4" Type="http://schemas.openxmlformats.org/officeDocument/2006/relationships/hyperlink" Target="https://en.wikipedia.org/wiki/Perceptron" TargetMode="External"/><Relationship Id="rId9" Type="http://schemas.openxmlformats.org/officeDocument/2006/relationships/hyperlink" Target="https://www.cs.cornell.edu/courses/cs4780/2018fa/lectures/lecturenote03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6E0E44-7531-4B60-AC97-340AF14879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Perceptron Theory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5C55CC3-41E3-4621-B06F-FBB3693EE2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20200304 </a:t>
            </a:r>
            <a:r>
              <a:rPr lang="en-US" altLang="ko-KR" dirty="0" err="1"/>
              <a:t>Dongseok</a:t>
            </a:r>
            <a:r>
              <a:rPr lang="en-US" altLang="ko-KR" dirty="0"/>
              <a:t> Seo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691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840F67-CA71-4E23-A8A7-7577C121F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Perceptron Convergence Theorem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8BD0971-F8CA-47CE-AC19-7C9D3217B2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ko-KR" dirty="0"/>
              </a:p>
              <a:p>
                <a:r>
                  <a:rPr lang="en-US" altLang="ko-KR" dirty="0"/>
                  <a:t>Let define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altLang="ko-KR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ko-KR" dirty="0"/>
              </a:p>
              <a:p>
                <a:r>
                  <a:rPr lang="en-US" altLang="ko-KR" dirty="0"/>
                  <a:t>Then,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⋆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⋆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altLang="ko-KR" dirty="0"/>
              </a:p>
              <a:p>
                <a:r>
                  <a:rPr lang="en-US" altLang="ko-KR" dirty="0"/>
                  <a:t>Since the initial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ko-KR" dirty="0"/>
                  <a:t>,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⋆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⋆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⋆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≥⋯≥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⋆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endParaRPr lang="en-US" altLang="ko-KR" dirty="0"/>
              </a:p>
              <a:p>
                <a:r>
                  <a:rPr lang="en-US" altLang="ko-KR" dirty="0"/>
                  <a:t>By Cauchy–Schwarz inequality,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sub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b="0" dirty="0"/>
              </a:p>
              <a:p>
                <a:r>
                  <a:rPr lang="en-US" altLang="ko-KR" dirty="0"/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dirty="0"/>
              </a:p>
              <a:p>
                <a:endParaRPr lang="en-US" altLang="ko-K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8BD0971-F8CA-47CE-AC19-7C9D3217B2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51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69B75-F300-4834-B734-7F69809C2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Perceptron Convergence Theorem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DD25F19-8444-49C4-A4C1-05B027D2C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ko-KR" dirty="0"/>
              </a:p>
              <a:p>
                <a:r>
                  <a:rPr lang="en-US" altLang="ko-KR" dirty="0"/>
                  <a:t>Let define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endParaRPr lang="en-US" altLang="ko-KR" dirty="0"/>
              </a:p>
              <a:p>
                <a:r>
                  <a:rPr lang="en-US" altLang="ko-KR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r>
                  <a:rPr lang="en-US" altLang="ko-KR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ko-KR" altLang="en-US" dirty="0"/>
              </a:p>
              <a:p>
                <a:r>
                  <a:rPr lang="en-US" altLang="ko-KR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≤⋯≤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altLang="ko-KR" dirty="0"/>
              </a:p>
              <a:p>
                <a:r>
                  <a:rPr lang="en-US" altLang="ko-KR" dirty="0"/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/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altLang="ko-KR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 dirty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ko-KR" dirty="0"/>
                  <a:t>, we can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altLang="ko-KR" b="0" dirty="0"/>
              </a:p>
              <a:p>
                <a:r>
                  <a:rPr lang="en-US" altLang="ko-KR" dirty="0"/>
                  <a:t>Therefore,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DD25F19-8444-49C4-A4C1-05B027D2C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38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8FB38C-F076-4700-B6DC-4389A9E9F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Single-Layer Perceptron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05958C-C3C4-478A-B5ED-CBA0EDA5D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Single-Layer Perceptron which has two input can make a line in the plane</a:t>
            </a:r>
          </a:p>
          <a:p>
            <a:r>
              <a:rPr lang="en-US" altLang="ko-KR" dirty="0"/>
              <a:t>So, it can solve AND gate, OR gate, and NAND gate.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00E72BCA-B0A7-418E-AC5D-741B3BB61FBA}"/>
              </a:ext>
            </a:extLst>
          </p:cNvPr>
          <p:cNvGrpSpPr/>
          <p:nvPr/>
        </p:nvGrpSpPr>
        <p:grpSpPr>
          <a:xfrm>
            <a:off x="1752500" y="3760787"/>
            <a:ext cx="7092079" cy="2419350"/>
            <a:chOff x="1971575" y="3760787"/>
            <a:chExt cx="7092079" cy="2419350"/>
          </a:xfrm>
        </p:grpSpPr>
        <p:pic>
          <p:nvPicPr>
            <p:cNvPr id="5" name="Picture 4" descr="https://wikidocs.net/images/page/24958/andgraphgate.PNG">
              <a:extLst>
                <a:ext uri="{FF2B5EF4-FFF2-40B4-BE49-F238E27FC236}">
                  <a16:creationId xmlns:a16="http://schemas.microsoft.com/office/drawing/2014/main" id="{60CAC2EC-C65E-4388-A840-4F53B8D222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49" b="333"/>
            <a:stretch/>
          </p:blipFill>
          <p:spPr bwMode="auto">
            <a:xfrm>
              <a:off x="1971575" y="3760787"/>
              <a:ext cx="2405779" cy="2175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https://wikidocs.net/images/page/24958/oragateandnandgate.PNG">
              <a:extLst>
                <a:ext uri="{FF2B5EF4-FFF2-40B4-BE49-F238E27FC236}">
                  <a16:creationId xmlns:a16="http://schemas.microsoft.com/office/drawing/2014/main" id="{D9FEE73D-5D58-421A-B21A-6A2BF99025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354" y="3760787"/>
              <a:ext cx="4686300" cy="241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wikidocs.net/images/page/24958/oragateandnandgate.PNG">
              <a:extLst>
                <a:ext uri="{FF2B5EF4-FFF2-40B4-BE49-F238E27FC236}">
                  <a16:creationId xmlns:a16="http://schemas.microsoft.com/office/drawing/2014/main" id="{36E69C9B-A95B-459A-BE63-15C2CF2796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23" b="86770"/>
            <a:stretch/>
          </p:blipFill>
          <p:spPr bwMode="auto">
            <a:xfrm>
              <a:off x="3174066" y="3760788"/>
              <a:ext cx="1203288" cy="320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55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F5DFC-99D6-4DD6-A608-CFB53FDF4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XOR Problem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3DDAF5-3D2F-4520-82F5-6E234DA3E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en-US" altLang="ko-KR" dirty="0"/>
          </a:p>
          <a:p>
            <a:pPr marL="36900" indent="0">
              <a:buNone/>
            </a:pPr>
            <a:r>
              <a:rPr lang="en-US" altLang="ko-KR" dirty="0"/>
              <a:t>But the Single-Layer Perceptron can’t solve XOR gate</a:t>
            </a:r>
          </a:p>
          <a:p>
            <a:pPr marL="36900" indent="0">
              <a:buNone/>
            </a:pPr>
            <a:r>
              <a:rPr lang="en-US" altLang="ko-KR" dirty="0"/>
              <a:t>Because we can’t separate XOR gate by a line in the plane</a:t>
            </a:r>
          </a:p>
        </p:txBody>
      </p:sp>
      <p:pic>
        <p:nvPicPr>
          <p:cNvPr id="2050" name="Picture 2" descr="https://wikidocs.net/images/page/24958/xorgraphandxorgate.PNG">
            <a:extLst>
              <a:ext uri="{FF2B5EF4-FFF2-40B4-BE49-F238E27FC236}">
                <a16:creationId xmlns:a16="http://schemas.microsoft.com/office/drawing/2014/main" id="{0DD7F67D-7178-4248-A294-555BC5915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9166" b="-134"/>
          <a:stretch/>
        </p:blipFill>
        <p:spPr bwMode="auto">
          <a:xfrm>
            <a:off x="1018935" y="3429525"/>
            <a:ext cx="2988682" cy="275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A0AE64FD-1764-4406-906D-20F11AF9435B}"/>
              </a:ext>
            </a:extLst>
          </p:cNvPr>
          <p:cNvGrpSpPr/>
          <p:nvPr/>
        </p:nvGrpSpPr>
        <p:grpSpPr>
          <a:xfrm>
            <a:off x="4291184" y="4281368"/>
            <a:ext cx="5566048" cy="1898769"/>
            <a:chOff x="1971575" y="3760787"/>
            <a:chExt cx="7092079" cy="2419350"/>
          </a:xfrm>
        </p:grpSpPr>
        <p:pic>
          <p:nvPicPr>
            <p:cNvPr id="6" name="Picture 4" descr="https://wikidocs.net/images/page/24958/andgraphgate.PNG">
              <a:extLst>
                <a:ext uri="{FF2B5EF4-FFF2-40B4-BE49-F238E27FC236}">
                  <a16:creationId xmlns:a16="http://schemas.microsoft.com/office/drawing/2014/main" id="{135B4186-34A7-435D-8DEC-B6A0A8005B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49" b="333"/>
            <a:stretch/>
          </p:blipFill>
          <p:spPr bwMode="auto">
            <a:xfrm>
              <a:off x="1971575" y="3760787"/>
              <a:ext cx="2405779" cy="2175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wikidocs.net/images/page/24958/oragateandnandgate.PNG">
              <a:extLst>
                <a:ext uri="{FF2B5EF4-FFF2-40B4-BE49-F238E27FC236}">
                  <a16:creationId xmlns:a16="http://schemas.microsoft.com/office/drawing/2014/main" id="{A3C481FC-8A8B-4325-8992-EE337AAD17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354" y="3760787"/>
              <a:ext cx="4686300" cy="241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wikidocs.net/images/page/24958/oragateandnandgate.PNG">
              <a:extLst>
                <a:ext uri="{FF2B5EF4-FFF2-40B4-BE49-F238E27FC236}">
                  <a16:creationId xmlns:a16="http://schemas.microsoft.com/office/drawing/2014/main" id="{0CCEC2FE-3520-4C1F-BD0C-25D99F6DD6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23" b="86770"/>
            <a:stretch/>
          </p:blipFill>
          <p:spPr bwMode="auto">
            <a:xfrm>
              <a:off x="3174066" y="3760788"/>
              <a:ext cx="1203288" cy="320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122C077-3531-489C-B528-95C4DB830D9F}"/>
              </a:ext>
            </a:extLst>
          </p:cNvPr>
          <p:cNvSpPr/>
          <p:nvPr/>
        </p:nvSpPr>
        <p:spPr>
          <a:xfrm>
            <a:off x="2400300" y="3429000"/>
            <a:ext cx="1143000" cy="343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CFC2CD-CE94-4757-A4BD-F626C04C7321}"/>
              </a:ext>
            </a:extLst>
          </p:cNvPr>
          <p:cNvSpPr txBox="1"/>
          <p:nvPr/>
        </p:nvSpPr>
        <p:spPr>
          <a:xfrm>
            <a:off x="2316485" y="3587759"/>
            <a:ext cx="140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XOR GATE?</a:t>
            </a:r>
            <a:endParaRPr lang="ko-KR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90563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C69738-D979-4C84-995C-68545F2E5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Multi-Layer Perceptron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FC7A3B-543A-4FDA-872D-17E8B2F5DB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  <a:p>
            <a:r>
              <a:rPr lang="en-US" altLang="ko-KR" dirty="0"/>
              <a:t>In Multi-Layer Perceptron, </a:t>
            </a:r>
          </a:p>
          <a:p>
            <a:pPr>
              <a:buFontTx/>
              <a:buChar char="-"/>
            </a:pPr>
            <a:r>
              <a:rPr lang="en-US" altLang="ko-KR" dirty="0"/>
              <a:t>First step is Input Layer</a:t>
            </a:r>
          </a:p>
          <a:p>
            <a:pPr>
              <a:buFontTx/>
              <a:buChar char="-"/>
            </a:pPr>
            <a:r>
              <a:rPr lang="en-US" altLang="ko-KR" dirty="0"/>
              <a:t>Intermediate steps are Hidden Layer</a:t>
            </a:r>
          </a:p>
          <a:p>
            <a:pPr>
              <a:buFontTx/>
              <a:buChar char="-"/>
            </a:pPr>
            <a:r>
              <a:rPr lang="en-US" altLang="ko-KR" dirty="0"/>
              <a:t>Last step is Output Layer</a:t>
            </a:r>
            <a:endParaRPr lang="ko-KR" altLang="en-US" dirty="0"/>
          </a:p>
          <a:p>
            <a:endParaRPr lang="en-US" altLang="ko-KR" dirty="0"/>
          </a:p>
          <a:p>
            <a:r>
              <a:rPr lang="en-US" altLang="ko-KR" dirty="0"/>
              <a:t>Deep Neural Network(DNN) has at least 2 hidden layers</a:t>
            </a:r>
            <a:endParaRPr lang="ko-KR" altLang="en-US" dirty="0"/>
          </a:p>
        </p:txBody>
      </p:sp>
      <p:pic>
        <p:nvPicPr>
          <p:cNvPr id="6" name="Picture 2" descr="https://wikidocs.net/images/page/24958/perceptron_4image.jpg">
            <a:extLst>
              <a:ext uri="{FF2B5EF4-FFF2-40B4-BE49-F238E27FC236}">
                <a16:creationId xmlns:a16="http://schemas.microsoft.com/office/drawing/2014/main" id="{6A079D5E-919F-492D-AEAD-51093D9DA5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6449570" y="2339568"/>
            <a:ext cx="3882606" cy="291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3">
            <a:extLst>
              <a:ext uri="{FF2B5EF4-FFF2-40B4-BE49-F238E27FC236}">
                <a16:creationId xmlns:a16="http://schemas.microsoft.com/office/drawing/2014/main" id="{D4BFED6B-E683-43FC-BDEA-A1D85665EDB5}"/>
              </a:ext>
            </a:extLst>
          </p:cNvPr>
          <p:cNvSpPr txBox="1">
            <a:spLocks/>
          </p:cNvSpPr>
          <p:nvPr/>
        </p:nvSpPr>
        <p:spPr>
          <a:xfrm>
            <a:off x="6449570" y="5255031"/>
            <a:ext cx="3882606" cy="325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1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1300" dirty="0"/>
              <a:t>Input</a:t>
            </a:r>
            <a:r>
              <a:rPr lang="ko-KR" altLang="en-US" sz="1300" dirty="0"/>
              <a:t> </a:t>
            </a:r>
            <a:r>
              <a:rPr lang="en-US" altLang="ko-KR" sz="1300" dirty="0"/>
              <a:t>Layer       Hidden Layer      Output</a:t>
            </a:r>
            <a:r>
              <a:rPr lang="ko-KR" altLang="en-US" sz="1300" dirty="0"/>
              <a:t> </a:t>
            </a:r>
            <a:r>
              <a:rPr lang="en-US" altLang="ko-KR" sz="1300" dirty="0"/>
              <a:t>Layer</a:t>
            </a:r>
          </a:p>
        </p:txBody>
      </p:sp>
    </p:spTree>
    <p:extLst>
      <p:ext uri="{BB962C8B-B14F-4D97-AF65-F5344CB8AC3E}">
        <p14:creationId xmlns:p14="http://schemas.microsoft.com/office/powerpoint/2010/main" val="1506599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3DED5E-C102-4D3D-8635-A4F654B5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Activation Function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7565F60-1231-483B-901C-FF0A73C8A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Activation Function is the function that changes the output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   Step function 	        Sigmoid function	              </a:t>
                </a:r>
                <a:r>
                  <a:rPr lang="en-US" altLang="ko-KR" dirty="0" err="1"/>
                  <a:t>ReLU</a:t>
                </a:r>
                <a:r>
                  <a:rPr lang="en-US" altLang="ko-KR" dirty="0"/>
                  <a:t> function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ko-KR" dirty="0"/>
                  <a:t>	           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ko-KR" dirty="0"/>
                  <a:t>	            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⁡(0,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7565F60-1231-483B-901C-FF0A73C8A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 t="-9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A1A85823-FD61-44BD-8D8C-0FF42249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683" y="3714115"/>
            <a:ext cx="2311400" cy="2311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0D0FD6A-FF0D-41EB-BB77-7526993B9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52" y="3714115"/>
            <a:ext cx="2311400" cy="2311400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E424D060-CCF6-4D18-9EC7-06E2A7C1E19B}"/>
              </a:ext>
            </a:extLst>
          </p:cNvPr>
          <p:cNvGrpSpPr/>
          <p:nvPr/>
        </p:nvGrpSpPr>
        <p:grpSpPr>
          <a:xfrm>
            <a:off x="1430021" y="3714115"/>
            <a:ext cx="2311400" cy="2311400"/>
            <a:chOff x="2667000" y="0"/>
            <a:chExt cx="6858000" cy="6858000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368DCE32-D55F-4373-9718-9BAF5D4D8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2ED28C64-8243-4BC6-80D4-69176B2EB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222"/>
            <a:stretch/>
          </p:blipFill>
          <p:spPr>
            <a:xfrm>
              <a:off x="2667000" y="2895600"/>
              <a:ext cx="6858000" cy="396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501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3DED5E-C102-4D3D-8635-A4F654B5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Activation Function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7565F60-1231-483B-901C-FF0A73C8A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ko-KR" dirty="0"/>
              </a:p>
              <a:p>
                <a:r>
                  <a:rPr lang="en-US" altLang="ko-KR" dirty="0"/>
                  <a:t>Step, sigmoid, </a:t>
                </a:r>
                <a:r>
                  <a:rPr lang="en-US" altLang="ko-KR" dirty="0" err="1"/>
                  <a:t>ReLU</a:t>
                </a:r>
                <a:r>
                  <a:rPr lang="en-US" altLang="ko-KR" dirty="0"/>
                  <a:t> functions are non-linear functions.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We have to use non-linear activation function in neural network</a:t>
                </a:r>
              </a:p>
              <a:p>
                <a:r>
                  <a:rPr lang="en-US" altLang="ko-KR" dirty="0"/>
                  <a:t>Let the neural network with 3 layers has same activation function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endParaRPr lang="en-US" altLang="ko-KR" dirty="0"/>
              </a:p>
              <a:p>
                <a:r>
                  <a:rPr lang="en-US" altLang="ko-KR" dirty="0"/>
                  <a:t>Then,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and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dirty="0"/>
              </a:p>
              <a:p>
                <a:r>
                  <a:rPr lang="en-US" altLang="ko-KR" dirty="0"/>
                  <a:t>It is same as neural network with 1 layer has activation function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7565F60-1231-483B-901C-FF0A73C8A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283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0B77EE-AF4E-4317-B722-C0A09E91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Loss Function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968F5F2-1E82-4A2A-B67C-E3484BEEF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ko-KR" dirty="0"/>
              </a:p>
              <a:p>
                <a:r>
                  <a:rPr lang="en-US" altLang="ko-KR" dirty="0"/>
                  <a:t>Loss function is that indicates difference of the predict data and real data</a:t>
                </a:r>
              </a:p>
              <a:p>
                <a:r>
                  <a:rPr lang="en-US" altLang="ko-KR" dirty="0"/>
                  <a:t>If the value is small, it means that it is closer to the real data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Mean Squared Error(MSE)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dirty="0"/>
              </a:p>
              <a:p>
                <a:r>
                  <a:rPr lang="en-US" altLang="ko-KR" dirty="0"/>
                  <a:t>Mean Absolute Error(MAE)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ko-KR" dirty="0"/>
              </a:p>
              <a:p>
                <a:r>
                  <a:rPr lang="en-US" altLang="ko-KR" dirty="0"/>
                  <a:t>Cross Entropy Error(CEE)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𝑙𝑜𝑔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968F5F2-1E82-4A2A-B67C-E3484BEEF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219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11E144-9C61-4A8A-8283-36490EA6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Optimization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E56AD7-F190-4E27-999E-F9780193C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553710" cy="4351337"/>
          </a:xfrm>
        </p:spPr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Optimization is the process for minimizing the loss function</a:t>
            </a:r>
          </a:p>
          <a:p>
            <a:endParaRPr lang="en-US" altLang="ko-KR" dirty="0"/>
          </a:p>
          <a:p>
            <a:r>
              <a:rPr lang="en-US" altLang="ko-KR" dirty="0"/>
              <a:t>Gradient Descent is a first-order iterative optimization algorithm for finding a local minimum of a differentiable function</a:t>
            </a:r>
          </a:p>
          <a:p>
            <a:r>
              <a:rPr lang="en-US" altLang="ko-KR" dirty="0"/>
              <a:t>Stochastic Gradient Descent is applying Gradient Descent for some selected data.</a:t>
            </a:r>
          </a:p>
          <a:p>
            <a:r>
              <a:rPr lang="en-US" altLang="ko-KR" dirty="0"/>
              <a:t>Momentum is applying Gradient Descent, but it also use previous gradient.</a:t>
            </a:r>
          </a:p>
        </p:txBody>
      </p:sp>
      <p:pic>
        <p:nvPicPr>
          <p:cNvPr id="8194" name="Picture 2" descr="https://upload.wikimedia.org/wikipedia/commons/thumb/f/ff/Gradient_descent.svg/350px-Gradient_descent.svg.png">
            <a:extLst>
              <a:ext uri="{FF2B5EF4-FFF2-40B4-BE49-F238E27FC236}">
                <a16:creationId xmlns:a16="http://schemas.microsoft.com/office/drawing/2014/main" id="{E1829125-DC6F-4FF3-98BC-FC93F696F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82" y="2218530"/>
            <a:ext cx="33337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748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3FAFC2-356A-4A31-B4BD-4021679E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Optimization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A25A03-A89B-4CFB-A216-0C6D5D530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Gradient Descent has some problems: local minimum, saddle point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	          Local minimum			Saddle point</a:t>
            </a:r>
          </a:p>
          <a:p>
            <a:endParaRPr lang="en-US" altLang="ko-KR" dirty="0"/>
          </a:p>
        </p:txBody>
      </p:sp>
      <p:pic>
        <p:nvPicPr>
          <p:cNvPr id="9218" name="Picture 2" descr="극값 - 위키백과, 우리 모두의 백과사전">
            <a:extLst>
              <a:ext uri="{FF2B5EF4-FFF2-40B4-BE49-F238E27FC236}">
                <a16:creationId xmlns:a16="http://schemas.microsoft.com/office/drawing/2014/main" id="{37023B99-BE73-4DFB-8FD9-0F3CD1B96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707" y="3645217"/>
            <a:ext cx="3168650" cy="253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안장점 - 위키백과, 우리 모두의 백과사전">
            <a:extLst>
              <a:ext uri="{FF2B5EF4-FFF2-40B4-BE49-F238E27FC236}">
                <a16:creationId xmlns:a16="http://schemas.microsoft.com/office/drawing/2014/main" id="{8E18A534-858E-4EA2-986F-EC0BEC85B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92" y="3645217"/>
            <a:ext cx="2949448" cy="245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57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83E89F-4D66-41A7-9977-7DEDF079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FB6C52-7334-43A9-ABD8-145A01BE9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2400" dirty="0">
                <a:effectLst/>
              </a:rPr>
              <a:t>1. Neuron</a:t>
            </a:r>
            <a:endParaRPr lang="ko-KR" altLang="ko-KR" sz="2400" dirty="0">
              <a:effectLst/>
            </a:endParaRPr>
          </a:p>
          <a:p>
            <a:r>
              <a:rPr lang="en-US" altLang="ko-KR" sz="2400" dirty="0">
                <a:effectLst/>
              </a:rPr>
              <a:t>2. Single-Layer Perceptron</a:t>
            </a:r>
          </a:p>
          <a:p>
            <a:r>
              <a:rPr lang="en-US" altLang="ko-KR" sz="2400" dirty="0">
                <a:effectLst/>
              </a:rPr>
              <a:t>3. Perceptron Convergence theorem</a:t>
            </a:r>
            <a:endParaRPr lang="ko-KR" altLang="ko-KR" sz="2400" dirty="0">
              <a:effectLst/>
            </a:endParaRPr>
          </a:p>
          <a:p>
            <a:r>
              <a:rPr lang="en-US" altLang="ko-KR" sz="2400" dirty="0">
                <a:effectLst/>
              </a:rPr>
              <a:t>4. XOR Problem</a:t>
            </a:r>
            <a:endParaRPr lang="ko-KR" altLang="ko-KR" sz="2400" dirty="0">
              <a:effectLst/>
            </a:endParaRPr>
          </a:p>
          <a:p>
            <a:r>
              <a:rPr lang="en-US" altLang="ko-KR" sz="2400" dirty="0">
                <a:effectLst/>
              </a:rPr>
              <a:t>5. Multi-Layer Perceptron</a:t>
            </a:r>
            <a:endParaRPr lang="ko-KR" altLang="ko-KR" sz="2400" dirty="0">
              <a:effectLst/>
            </a:endParaRPr>
          </a:p>
          <a:p>
            <a:r>
              <a:rPr lang="en-US" altLang="ko-KR" sz="2400" dirty="0">
                <a:effectLst/>
              </a:rPr>
              <a:t>6. Activation Function</a:t>
            </a:r>
            <a:endParaRPr lang="ko-KR" altLang="ko-KR" sz="2400" dirty="0">
              <a:effectLst/>
            </a:endParaRPr>
          </a:p>
          <a:p>
            <a:r>
              <a:rPr lang="en-US" altLang="ko-KR" sz="2400" dirty="0">
                <a:effectLst/>
              </a:rPr>
              <a:t>7. Loss Function </a:t>
            </a:r>
          </a:p>
          <a:p>
            <a:r>
              <a:rPr lang="en-US" altLang="ko-KR" sz="2400" dirty="0">
                <a:effectLst/>
              </a:rPr>
              <a:t>8. Optimization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63051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C8DF04-A448-4958-BE27-201DFFDB7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Reference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424333-B16B-4DB4-8C1E-6E4140302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>
              <a:hlinkClick r:id="rId3"/>
            </a:endParaRPr>
          </a:p>
          <a:p>
            <a:r>
              <a:rPr lang="en-US" altLang="ko-KR" dirty="0">
                <a:hlinkClick r:id="rId3"/>
              </a:rPr>
              <a:t>https://en.wikipedia.org/wiki/Neuron</a:t>
            </a:r>
            <a:endParaRPr lang="ko-KR" altLang="en-US" dirty="0"/>
          </a:p>
          <a:p>
            <a:r>
              <a:rPr lang="en-US" altLang="ko-KR" dirty="0">
                <a:hlinkClick r:id="rId4"/>
              </a:rPr>
              <a:t>https://en.wikipedia.org/wiki/Perceptron</a:t>
            </a:r>
            <a:endParaRPr lang="en-US" altLang="ko-KR" dirty="0"/>
          </a:p>
          <a:p>
            <a:r>
              <a:rPr lang="en-US" altLang="ko-KR" dirty="0">
                <a:hlinkClick r:id="rId5"/>
              </a:rPr>
              <a:t>https://en.wikipedia.org/wiki/Gradient_descent</a:t>
            </a:r>
            <a:endParaRPr lang="en-US" altLang="ko-KR" dirty="0"/>
          </a:p>
          <a:p>
            <a:r>
              <a:rPr lang="en-US" altLang="ko-KR" dirty="0">
                <a:hlinkClick r:id="rId6"/>
              </a:rPr>
              <a:t>https://wikidocs.net/24958</a:t>
            </a:r>
            <a:endParaRPr lang="en-US" altLang="ko-KR" dirty="0"/>
          </a:p>
          <a:p>
            <a:r>
              <a:rPr lang="en-US" altLang="ko-KR" dirty="0">
                <a:hlinkClick r:id="rId7"/>
              </a:rPr>
              <a:t>https://freshrimpsushi.github.io/posts/perceptron-convergence-theorem</a:t>
            </a:r>
            <a:endParaRPr lang="en-US" altLang="ko-KR" dirty="0"/>
          </a:p>
          <a:p>
            <a:r>
              <a:rPr lang="en-US" altLang="ko-KR" u="sng" dirty="0">
                <a:hlinkClick r:id="rId8"/>
              </a:rPr>
              <a:t>https://knowable.tistory.com/42</a:t>
            </a:r>
            <a:endParaRPr lang="en-US" altLang="ko-KR" u="sng" dirty="0"/>
          </a:p>
          <a:p>
            <a:r>
              <a:rPr lang="en-US" altLang="ko-KR" dirty="0">
                <a:hlinkClick r:id="rId9"/>
              </a:rPr>
              <a:t>https://www.cs.cornell.edu/courses/cs4780/2018fa/lectures/lecturenote03.html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8855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83E89F-4D66-41A7-9977-7DEDF079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FB6C52-7334-43A9-ABD8-145A01BE9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2400" dirty="0">
                <a:effectLst/>
              </a:rPr>
              <a:t>1. Neuron</a:t>
            </a:r>
            <a:endParaRPr lang="ko-KR" altLang="ko-KR" sz="2400" dirty="0">
              <a:effectLst/>
            </a:endParaRPr>
          </a:p>
          <a:p>
            <a:r>
              <a:rPr lang="en-US" altLang="ko-KR" sz="2400" dirty="0">
                <a:effectLst/>
              </a:rPr>
              <a:t>2. Single-Layer Perceptron</a:t>
            </a:r>
          </a:p>
          <a:p>
            <a:r>
              <a:rPr lang="en-US" altLang="ko-KR" sz="2400" dirty="0">
                <a:effectLst/>
              </a:rPr>
              <a:t>3. Perceptron Convergence theorem</a:t>
            </a:r>
            <a:endParaRPr lang="ko-KR" altLang="ko-KR" sz="2400" dirty="0">
              <a:effectLst/>
            </a:endParaRPr>
          </a:p>
          <a:p>
            <a:r>
              <a:rPr lang="en-US" altLang="ko-KR" sz="2400" dirty="0">
                <a:effectLst/>
              </a:rPr>
              <a:t>4. XOR Problem</a:t>
            </a:r>
            <a:endParaRPr lang="ko-KR" altLang="ko-KR" sz="2400" dirty="0">
              <a:effectLst/>
            </a:endParaRPr>
          </a:p>
          <a:p>
            <a:r>
              <a:rPr lang="en-US" altLang="ko-KR" sz="2400" dirty="0">
                <a:effectLst/>
              </a:rPr>
              <a:t>5. Multi-Layer Perceptron</a:t>
            </a:r>
            <a:endParaRPr lang="ko-KR" altLang="ko-KR" sz="2400" dirty="0">
              <a:effectLst/>
            </a:endParaRPr>
          </a:p>
          <a:p>
            <a:r>
              <a:rPr lang="en-US" altLang="ko-KR" sz="2400" dirty="0">
                <a:effectLst/>
              </a:rPr>
              <a:t>6. Activation Function</a:t>
            </a:r>
            <a:endParaRPr lang="ko-KR" altLang="ko-KR" sz="2400" dirty="0">
              <a:effectLst/>
            </a:endParaRPr>
          </a:p>
          <a:p>
            <a:r>
              <a:rPr lang="en-US" altLang="ko-KR" sz="2400" dirty="0">
                <a:effectLst/>
              </a:rPr>
              <a:t>7. Loss Function </a:t>
            </a:r>
          </a:p>
          <a:p>
            <a:r>
              <a:rPr lang="en-US" altLang="ko-KR" sz="2400" dirty="0">
                <a:effectLst/>
              </a:rPr>
              <a:t>8. Optimization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8212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9A6275-F97D-44EF-BCDB-FD39339B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Neuron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7C66073-5157-4EDD-9057-7F429ACC43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Composed by soma, dendrites, axon, axon terminal, and terminal buttons</a:t>
            </a:r>
          </a:p>
          <a:p>
            <a:endParaRPr lang="en-US" altLang="ko-KR" dirty="0"/>
          </a:p>
          <a:p>
            <a:r>
              <a:rPr lang="en-US" altLang="ko-KR" dirty="0"/>
              <a:t>Receive signals from the dendrites</a:t>
            </a:r>
          </a:p>
          <a:p>
            <a:r>
              <a:rPr lang="en-US" altLang="ko-KR" dirty="0"/>
              <a:t>Pass signals along to axon</a:t>
            </a:r>
          </a:p>
          <a:p>
            <a:r>
              <a:rPr lang="en-US" altLang="ko-KR" dirty="0"/>
              <a:t>Send signals to another neuron’s dendrites</a:t>
            </a:r>
          </a:p>
          <a:p>
            <a:endParaRPr lang="ko-KR" altLang="en-US" dirty="0"/>
          </a:p>
        </p:txBody>
      </p:sp>
      <p:pic>
        <p:nvPicPr>
          <p:cNvPr id="6" name="Picture 6" descr="https://upload.wikimedia.org/wikipedia/commons/thumb/3/36/Components_of_neuron.jpg/1024px-Components_of_neuron.jpg">
            <a:extLst>
              <a:ext uri="{FF2B5EF4-FFF2-40B4-BE49-F238E27FC236}">
                <a16:creationId xmlns:a16="http://schemas.microsoft.com/office/drawing/2014/main" id="{7F0E04A8-E51C-4419-B40D-0D741C529D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6163" y="2457385"/>
            <a:ext cx="4481512" cy="309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930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57F7F2-8425-4A3C-9148-2EADE600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Perceptron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CE91F115-01B7-462E-9FFF-7A9886684A3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r>
                  <a:rPr lang="en-US" altLang="ko-KR" dirty="0">
                    <a:latin typeface="Cambria Math" panose="02040503050406030204" pitchFamily="18" charset="0"/>
                  </a:rPr>
                  <a:t>Invented at 1958 by Frank Rosenblatt </a:t>
                </a:r>
                <a:endParaRPr lang="en-US" altLang="ko-KR" b="0" dirty="0">
                  <a:latin typeface="Cambria Math" panose="02040503050406030204" pitchFamily="18" charset="0"/>
                </a:endParaRPr>
              </a:p>
              <a:p>
                <a:endParaRPr lang="en-US" altLang="ko-KR" dirty="0">
                  <a:latin typeface="Cambria Math" panose="02040503050406030204" pitchFamily="18" charset="0"/>
                </a:endParaRPr>
              </a:p>
              <a:p>
                <a:r>
                  <a:rPr lang="en-US" altLang="ko-KR" dirty="0">
                    <a:latin typeface="Cambria Math" panose="02040503050406030204" pitchFamily="18" charset="0"/>
                  </a:rPr>
                  <a:t>x: input value</a:t>
                </a:r>
              </a:p>
              <a:p>
                <a:r>
                  <a:rPr lang="en-US" altLang="ko-KR" dirty="0">
                    <a:latin typeface="Cambria Math" panose="02040503050406030204" pitchFamily="18" charset="0"/>
                  </a:rPr>
                  <a:t>w: weight</a:t>
                </a:r>
              </a:p>
              <a:p>
                <a:r>
                  <a:rPr lang="en-US" altLang="ko-KR" dirty="0">
                    <a:latin typeface="Cambria Math" panose="02040503050406030204" pitchFamily="18" charset="0"/>
                  </a:rPr>
                  <a:t>y: output value</a:t>
                </a:r>
              </a:p>
              <a:p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ko-KR" dirty="0"/>
              </a:p>
              <a:p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CE91F115-01B7-462E-9FFF-7A9886684A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wikidocs.net/images/page/24958/%ED%8D%BC%EC%85%89%ED%8A%B8%EB%A1%A01.PNG">
            <a:extLst>
              <a:ext uri="{FF2B5EF4-FFF2-40B4-BE49-F238E27FC236}">
                <a16:creationId xmlns:a16="http://schemas.microsoft.com/office/drawing/2014/main" id="{241392B1-20B9-4826-A55D-52364787DE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2432" y="2374212"/>
            <a:ext cx="4240664" cy="326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4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57F7F2-8425-4A3C-9148-2EADE600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Perceptron with bias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CE91F115-01B7-462E-9FFF-7A9886684A3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altLang="ko-KR" dirty="0">
                  <a:latin typeface="Cambria Math" panose="02040503050406030204" pitchFamily="18" charset="0"/>
                </a:endParaRPr>
              </a:p>
              <a:p>
                <a:r>
                  <a:rPr lang="en-US" altLang="ko-KR" dirty="0">
                    <a:latin typeface="Cambria Math" panose="02040503050406030204" pitchFamily="18" charset="0"/>
                  </a:rPr>
                  <a:t>x: input value</a:t>
                </a:r>
              </a:p>
              <a:p>
                <a:r>
                  <a:rPr lang="en-US" altLang="ko-KR" dirty="0">
                    <a:latin typeface="Cambria Math" panose="02040503050406030204" pitchFamily="18" charset="0"/>
                  </a:rPr>
                  <a:t>w: weight</a:t>
                </a:r>
              </a:p>
              <a:p>
                <a:r>
                  <a:rPr lang="en-US" altLang="ko-KR" dirty="0">
                    <a:latin typeface="Cambria Math" panose="02040503050406030204" pitchFamily="18" charset="0"/>
                  </a:rPr>
                  <a:t>y: output value</a:t>
                </a:r>
              </a:p>
              <a:p>
                <a:r>
                  <a:rPr lang="en-US" altLang="ko-KR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b: bias</a:t>
                </a:r>
              </a:p>
              <a:p>
                <a:pPr marL="0" indent="0">
                  <a:buNone/>
                </a:pPr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ko-KR" dirty="0"/>
              </a:p>
              <a:p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CE91F115-01B7-462E-9FFF-7A9886684A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A5399876-4CC7-4624-9A78-983F72AE75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45327" y="1928601"/>
            <a:ext cx="4243184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1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DE1DCA-0DA6-42CC-87E4-E3FAA78F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Single-Layer Perceptron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3AC683E-3266-47E0-B2B7-DFE62DC29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7891" y="5701552"/>
            <a:ext cx="3596640" cy="468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Input</a:t>
            </a:r>
            <a:r>
              <a:rPr lang="ko-KR" altLang="en-US" dirty="0"/>
              <a:t> </a:t>
            </a:r>
            <a:r>
              <a:rPr lang="en-US" altLang="ko-KR" dirty="0"/>
              <a:t>Layer	</a:t>
            </a:r>
            <a:r>
              <a:rPr lang="ko-KR" altLang="en-US" dirty="0"/>
              <a:t> </a:t>
            </a:r>
            <a:r>
              <a:rPr lang="en-US" altLang="ko-KR" dirty="0"/>
              <a:t>Output</a:t>
            </a:r>
            <a:r>
              <a:rPr lang="ko-KR" altLang="en-US" dirty="0"/>
              <a:t> </a:t>
            </a:r>
            <a:r>
              <a:rPr lang="en-US" altLang="ko-KR" dirty="0"/>
              <a:t>Layer</a:t>
            </a:r>
          </a:p>
        </p:txBody>
      </p:sp>
      <p:pic>
        <p:nvPicPr>
          <p:cNvPr id="3076" name="Picture 4" descr="https://wikidocs.net/images/page/24958/%ED%8D%BC%EC%85%89%ED%8A%B8%EB%A1%A03.PNG">
            <a:extLst>
              <a:ext uri="{FF2B5EF4-FFF2-40B4-BE49-F238E27FC236}">
                <a16:creationId xmlns:a16="http://schemas.microsoft.com/office/drawing/2014/main" id="{27F467F3-1B14-4DE0-92FE-133A9EBC95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"/>
          <a:stretch/>
        </p:blipFill>
        <p:spPr bwMode="auto">
          <a:xfrm>
            <a:off x="6203424" y="2108498"/>
            <a:ext cx="4373136" cy="359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내용 개체 틀 3">
            <a:extLst>
              <a:ext uri="{FF2B5EF4-FFF2-40B4-BE49-F238E27FC236}">
                <a16:creationId xmlns:a16="http://schemas.microsoft.com/office/drawing/2014/main" id="{00DE4162-A719-4A84-A70F-CB4D36FAC592}"/>
              </a:ext>
            </a:extLst>
          </p:cNvPr>
          <p:cNvSpPr txBox="1">
            <a:spLocks/>
          </p:cNvSpPr>
          <p:nvPr/>
        </p:nvSpPr>
        <p:spPr>
          <a:xfrm>
            <a:off x="1414272" y="1981200"/>
            <a:ext cx="44805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1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We called each step is a layer</a:t>
            </a:r>
          </a:p>
          <a:p>
            <a:endParaRPr lang="en-US" altLang="ko-KR" dirty="0"/>
          </a:p>
          <a:p>
            <a:r>
              <a:rPr lang="en-US" altLang="ko-KR" dirty="0"/>
              <a:t>In Single-Layer Perceptron, </a:t>
            </a:r>
          </a:p>
          <a:p>
            <a:pPr>
              <a:buFontTx/>
              <a:buChar char="-"/>
            </a:pPr>
            <a:r>
              <a:rPr lang="en-US" altLang="ko-KR" dirty="0"/>
              <a:t>First step is Input Layer</a:t>
            </a:r>
          </a:p>
          <a:p>
            <a:pPr>
              <a:buFontTx/>
              <a:buChar char="-"/>
            </a:pPr>
            <a:r>
              <a:rPr lang="en-US" altLang="ko-KR" dirty="0"/>
              <a:t>Second step is Output Layer</a:t>
            </a:r>
            <a:endParaRPr lang="ko-KR" altLang="en-US" dirty="0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8B0AE451-F626-43B3-AE03-329E08740CCC}"/>
              </a:ext>
            </a:extLst>
          </p:cNvPr>
          <p:cNvSpPr txBox="1">
            <a:spLocks/>
          </p:cNvSpPr>
          <p:nvPr/>
        </p:nvSpPr>
        <p:spPr>
          <a:xfrm>
            <a:off x="5503971" y="2133600"/>
            <a:ext cx="44805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1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/>
          </a:p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AB078-16C9-4622-B74A-3369232CD156}"/>
              </a:ext>
            </a:extLst>
          </p:cNvPr>
          <p:cNvSpPr txBox="1"/>
          <p:nvPr/>
        </p:nvSpPr>
        <p:spPr>
          <a:xfrm>
            <a:off x="5644661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060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DFF7D3-1B7A-4306-A585-0E5EC509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effectLst/>
              </a:rPr>
              <a:t>Perceptron Convergence Theorem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FF7C40B-5BC1-4A29-814A-645DAB1A62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ko-KR" dirty="0"/>
              </a:p>
              <a:p>
                <a:r>
                  <a:rPr lang="en-US" altLang="ko-KR" dirty="0"/>
                  <a:t>Perceptron Convergence Theorem means “Perceptron completes learning at a finite time” where the data is linearly separable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Let the training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ko-KR" dirty="0"/>
                  <a:t> is linearly separable and training set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ko-KR" dirty="0"/>
                  <a:t> has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ko-KR" dirty="0"/>
                  <a:t> data. </a:t>
                </a:r>
              </a:p>
              <a:p>
                <a:r>
                  <a:rPr lang="en-US" altLang="ko-KR" dirty="0"/>
                  <a:t>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ko-KR" dirty="0"/>
                  <a:t> is the label which satisfied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r>
                  <a:rPr lang="en-US" altLang="ko-KR" dirty="0"/>
                  <a:t>. (Also,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ko-KR" dirty="0"/>
                  <a:t>)</a:t>
                </a:r>
              </a:p>
              <a:p>
                <a:r>
                  <a:rPr lang="en-US" altLang="ko-KR" dirty="0"/>
                  <a:t>Let we input the data in the following order: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⋯,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⋯</m:t>
                    </m:r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FF7C40B-5BC1-4A29-814A-645DAB1A62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43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5CA5CC80-5DC3-49CA-ABCE-16C0F265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Perceptron Convergence Theorem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B1BCDEC2-1B1C-48C3-B209-2ED5DBA27A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altLang="ko-KR" dirty="0"/>
              </a:p>
              <a:p>
                <a:r>
                  <a:rPr lang="en-US" altLang="ko-KR" dirty="0"/>
                  <a:t>Perceptron Convergence Theorem means “Perceptron completes learning at a finite time” where the data is linearly separable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When the output is wrong, we save input data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, ⋯,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r>
                  <a:rPr lang="en-US" altLang="ko-KR" dirty="0"/>
                  <a:t>Let the initial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ko-KR" dirty="0"/>
                  <a:t>, then we update the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</a:p>
              <a:p>
                <a:r>
                  <a:rPr lang="en-US" altLang="ko-KR" dirty="0"/>
                  <a:t>Then, there are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/>
                  <a:t> which satisfied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=⋯</m:t>
                    </m:r>
                  </m:oMath>
                </a14:m>
                <a:r>
                  <a:rPr lang="en-US" altLang="ko-KR" dirty="0"/>
                  <a:t> and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&gt;0,  </m:t>
                            </m:r>
                            <m: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Sup>
                              <m:sSub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B1BCDEC2-1B1C-48C3-B209-2ED5DBA27A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8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A5F674-F579-44C3-B7C5-F7B505172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Perceptron Convergence Theorem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DF9DF9F-51F6-46BF-AFF2-71DDD3A125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ko-KR" dirty="0"/>
              </a:p>
              <a:p>
                <a:r>
                  <a:rPr lang="en-US" altLang="ko-KR" dirty="0"/>
                  <a:t>Let assume the number of wrong data is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ko-KR" dirty="0"/>
              </a:p>
              <a:p>
                <a:r>
                  <a:rPr lang="en-US" altLang="ko-KR" dirty="0"/>
                  <a:t>Since we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wrong,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r>
                  <a:rPr lang="en-US" altLang="ko-KR" dirty="0"/>
                  <a:t>Also, we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ko-KR" dirty="0"/>
                  <a:t> are linearly separable, there are some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b>
                    </m:sSub>
                  </m:oMath>
                </a14:m>
                <a:r>
                  <a:rPr lang="en-US" altLang="ko-KR" dirty="0"/>
                  <a:t> which satisfied the following: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sub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&gt;0,  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 &amp;</m:t>
                            </m:r>
                            <m:sSubSup>
                              <m:sSub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sub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≤0,  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altLang="ko-KR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ko-KR" dirty="0"/>
                  <a:t> </a:t>
                </a:r>
              </a:p>
              <a:p>
                <a:r>
                  <a:rPr lang="en-US" altLang="ko-KR" dirty="0"/>
                  <a:t>Then,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⋆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⋆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endParaRPr lang="en-US" altLang="ko-KR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DF9DF9F-51F6-46BF-AFF2-71DDD3A125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641106"/>
      </p:ext>
    </p:extLst>
  </p:cSld>
  <p:clrMapOvr>
    <a:masterClrMapping/>
  </p:clrMapOvr>
</p:sld>
</file>

<file path=ppt/theme/theme1.xml><?xml version="1.0" encoding="utf-8"?>
<a:theme xmlns:a="http://schemas.openxmlformats.org/drawingml/2006/main" name="보기">
  <a:themeElements>
    <a:clrScheme name="보기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보기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보기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보기</Template>
  <TotalTime>402</TotalTime>
  <Words>1040</Words>
  <Application>Microsoft Office PowerPoint</Application>
  <PresentationFormat>와이드스크린</PresentationFormat>
  <Paragraphs>167</Paragraphs>
  <Slides>21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맑은 고딕</vt:lpstr>
      <vt:lpstr>Arial</vt:lpstr>
      <vt:lpstr>Cambria Math</vt:lpstr>
      <vt:lpstr>Century Schoolbook</vt:lpstr>
      <vt:lpstr>Wingdings 2</vt:lpstr>
      <vt:lpstr>보기</vt:lpstr>
      <vt:lpstr>Perceptron Theory</vt:lpstr>
      <vt:lpstr>Index</vt:lpstr>
      <vt:lpstr>Neuron</vt:lpstr>
      <vt:lpstr>Perceptron</vt:lpstr>
      <vt:lpstr>Perceptron with bias</vt:lpstr>
      <vt:lpstr>Single-Layer Perceptron</vt:lpstr>
      <vt:lpstr>Perceptron Convergence Theorem</vt:lpstr>
      <vt:lpstr>Perceptron Convergence Theorem</vt:lpstr>
      <vt:lpstr>Perceptron Convergence Theorem</vt:lpstr>
      <vt:lpstr>Perceptron Convergence Theorem</vt:lpstr>
      <vt:lpstr>Perceptron Convergence Theorem</vt:lpstr>
      <vt:lpstr>Single-Layer Perceptron</vt:lpstr>
      <vt:lpstr>XOR Problem</vt:lpstr>
      <vt:lpstr>Multi-Layer Perceptron</vt:lpstr>
      <vt:lpstr>Activation Function</vt:lpstr>
      <vt:lpstr>Activation Function</vt:lpstr>
      <vt:lpstr>Loss Function</vt:lpstr>
      <vt:lpstr>Optimization</vt:lpstr>
      <vt:lpstr>Optimization</vt:lpstr>
      <vt:lpstr>Reference</vt:lpstr>
      <vt:lpstr>Index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Perceptron Theory</dc:title>
  <dc:creator>Seo</dc:creator>
  <cp:lastModifiedBy>Seo</cp:lastModifiedBy>
  <cp:revision>275</cp:revision>
  <dcterms:created xsi:type="dcterms:W3CDTF">2022-10-03T10:27:06Z</dcterms:created>
  <dcterms:modified xsi:type="dcterms:W3CDTF">2022-11-06T21:50:57Z</dcterms:modified>
</cp:coreProperties>
</file>