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2" r:id="rId6"/>
    <p:sldId id="263" r:id="rId7"/>
    <p:sldId id="267" r:id="rId8"/>
    <p:sldId id="268" r:id="rId9"/>
    <p:sldId id="272" r:id="rId10"/>
    <p:sldId id="264" r:id="rId11"/>
    <p:sldId id="283" r:id="rId12"/>
    <p:sldId id="273" r:id="rId13"/>
    <p:sldId id="274" r:id="rId14"/>
    <p:sldId id="284" r:id="rId15"/>
    <p:sldId id="285" r:id="rId16"/>
    <p:sldId id="269" r:id="rId17"/>
    <p:sldId id="278" r:id="rId18"/>
    <p:sldId id="279" r:id="rId19"/>
    <p:sldId id="282" r:id="rId20"/>
    <p:sldId id="280"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494" y="82"/>
      </p:cViewPr>
      <p:guideLst/>
    </p:cSldViewPr>
  </p:slideViewPr>
  <p:notesTextViewPr>
    <p:cViewPr>
      <p:scale>
        <a:sx n="1" d="1"/>
        <a:sy n="1" d="1"/>
      </p:scale>
      <p:origin x="0" y="0"/>
    </p:cViewPr>
  </p:notesTextViewPr>
  <p:notesViewPr>
    <p:cSldViewPr snapToGrid="0">
      <p:cViewPr varScale="1">
        <p:scale>
          <a:sx n="77" d="100"/>
          <a:sy n="77" d="100"/>
        </p:scale>
        <p:origin x="3516"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8CCC9-8839-4957-8B93-01F9D6D280B7}" type="datetimeFigureOut">
              <a:rPr lang="ko-KR" altLang="en-US" smtClean="0"/>
              <a:t>2022-09-12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02FC8-E354-459D-ADB1-722AC1792CAC}" type="slidenum">
              <a:rPr lang="ko-KR" altLang="en-US" smtClean="0"/>
              <a:t>‹#›</a:t>
            </a:fld>
            <a:endParaRPr lang="ko-KR" altLang="en-US"/>
          </a:p>
        </p:txBody>
      </p:sp>
    </p:spTree>
    <p:extLst>
      <p:ext uri="{BB962C8B-B14F-4D97-AF65-F5344CB8AC3E}">
        <p14:creationId xmlns:p14="http://schemas.microsoft.com/office/powerpoint/2010/main" val="225805096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80202FC8-E354-459D-ADB1-722AC1792CAC}" type="slidenum">
              <a:rPr lang="ko-KR" altLang="en-US" smtClean="0"/>
              <a:t>3</a:t>
            </a:fld>
            <a:endParaRPr lang="ko-KR" altLang="en-US"/>
          </a:p>
        </p:txBody>
      </p:sp>
    </p:spTree>
    <p:extLst>
      <p:ext uri="{BB962C8B-B14F-4D97-AF65-F5344CB8AC3E}">
        <p14:creationId xmlns:p14="http://schemas.microsoft.com/office/powerpoint/2010/main" val="172756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9E3AF1-33EC-4112-999A-B7281DEDC7ED}"/>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01AFC4FC-BECE-4D09-A9EA-A51DD7286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1839338-7091-4157-A156-6F21F3B5D189}"/>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09C656EC-EE70-48FB-98C1-41F7B6470B3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3F5FD24-9C24-4477-BB16-8486B64293A2}"/>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307240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2C0082-D534-4D7D-B719-76624DC79FBB}"/>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7763D78-AB50-4AAC-BEB7-6FB96190C4D3}"/>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BBECBF22-D1E5-4D5F-9DE2-45597A6069C6}"/>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B0EA312C-1915-4E1A-BB3E-61F7D210B67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A5774F0-B77D-4798-9194-76C6183B1552}"/>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22932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F92F7853-1DD7-4070-80DA-A1C772127A35}"/>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E848E6B9-990F-40D7-B4EF-ECDEAC8B34B5}"/>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9BD30B1-FCEE-4E63-A5AD-D09F1BCF9CE6}"/>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8CBE4C95-4CD1-412E-B3D8-69EC23624F3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F5B8725-D5F9-4A2B-B6A4-A82D6F46461F}"/>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154245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4579CD-E901-445B-9956-DDA0C3256D2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3" name="내용 개체 틀 2">
            <a:extLst>
              <a:ext uri="{FF2B5EF4-FFF2-40B4-BE49-F238E27FC236}">
                <a16:creationId xmlns:a16="http://schemas.microsoft.com/office/drawing/2014/main" id="{F8ABBB65-07C3-491A-9835-B8FC21459F22}"/>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sz="255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a:extLst>
              <a:ext uri="{FF2B5EF4-FFF2-40B4-BE49-F238E27FC236}">
                <a16:creationId xmlns:a16="http://schemas.microsoft.com/office/drawing/2014/main" id="{DC9AFCD7-6455-41DB-8AEA-85EA3EB06416}"/>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865A36D8-0360-4D1F-8D32-337959EF7C3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39A33EC-753B-4773-8443-F407FD0CD3C8}"/>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420096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F1CC9-8C18-4E74-B0CE-0E1132CCBC4F}"/>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7E02A280-E801-4764-A932-2A37338CD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B2DD7C15-E9E4-4B44-9191-242272CEA0B4}"/>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07A59719-9264-442D-B8B6-8B2C6D91C57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E56834B-B508-4220-B367-2D37FA677A50}"/>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325387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371F10-0B1C-41D8-9952-1403D2597D5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AF4CC48-A26C-4F22-B61F-E6065841628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6D22E138-FEF8-4350-A4B6-810319E9443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B82D244A-F6F1-44C8-9588-6249CBE5EFCE}"/>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6" name="바닥글 개체 틀 5">
            <a:extLst>
              <a:ext uri="{FF2B5EF4-FFF2-40B4-BE49-F238E27FC236}">
                <a16:creationId xmlns:a16="http://schemas.microsoft.com/office/drawing/2014/main" id="{2AB024F5-FEB7-4B4C-9C7B-46A57A38EFB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0CE0AD3-C954-4E57-92C5-CB4316DD5BAA}"/>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190144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394BCC-4B5F-4297-BD45-8DD4DBE0FC51}"/>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C806F3A7-53BD-424E-AB5A-6C0B2239B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B73FC09F-53C3-4AAF-80E0-08C1432EABDE}"/>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B23254F1-76B2-4E49-AE4A-35A3CE06F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7AA3EDCA-98D3-4000-BFE0-7CD589A67746}"/>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3FD1B0BB-2FC4-42D8-BDBF-A5EA889A3CBC}"/>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8" name="바닥글 개체 틀 7">
            <a:extLst>
              <a:ext uri="{FF2B5EF4-FFF2-40B4-BE49-F238E27FC236}">
                <a16:creationId xmlns:a16="http://schemas.microsoft.com/office/drawing/2014/main" id="{7D41DA57-87C6-4CFB-935D-95D8AD77CD1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1EE6932D-71C0-4713-8DBE-873CA85EED2D}"/>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349335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B5F01F-A6EE-4974-AC6E-28DD2BB362C5}"/>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ED55A5C-54A3-46E7-95A6-9E6194285971}"/>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4" name="바닥글 개체 틀 3">
            <a:extLst>
              <a:ext uri="{FF2B5EF4-FFF2-40B4-BE49-F238E27FC236}">
                <a16:creationId xmlns:a16="http://schemas.microsoft.com/office/drawing/2014/main" id="{295C38FC-5521-4DCD-BFA4-33F229B471CA}"/>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373D3AD0-8B86-4A23-9A8B-B1ACD8AB29A4}"/>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410588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8BC62791-579A-4483-9C05-45FC5D84A9C6}"/>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3" name="바닥글 개체 틀 2">
            <a:extLst>
              <a:ext uri="{FF2B5EF4-FFF2-40B4-BE49-F238E27FC236}">
                <a16:creationId xmlns:a16="http://schemas.microsoft.com/office/drawing/2014/main" id="{70E49D2E-6282-4955-BD73-A4417AA0D7C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11C33A6-3EE4-48A0-9CB4-B5E63E21DF7C}"/>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160993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D687F3-8686-4EBE-9395-E0546DCE192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17C73E0-7D54-4A99-9103-3F034FF03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ADB4DA81-39BC-4FD0-8292-106E86798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6D687BB3-FE51-444C-881A-DB5425025263}"/>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6" name="바닥글 개체 틀 5">
            <a:extLst>
              <a:ext uri="{FF2B5EF4-FFF2-40B4-BE49-F238E27FC236}">
                <a16:creationId xmlns:a16="http://schemas.microsoft.com/office/drawing/2014/main" id="{7462076C-F85F-4F4C-A541-57BE8C1AA86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F3950EB-E866-417A-B879-2DDE995EEA3F}"/>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30657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DDD79F-FAA4-479D-BFD3-764B1D8B2B2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59B60C0-3E3F-475F-9212-E904DA220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2DC2C13A-9AA2-4BC2-9D22-FA8273A3D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C1858965-16DD-4937-8C2A-C5F6E2EDDC78}"/>
              </a:ext>
            </a:extLst>
          </p:cNvPr>
          <p:cNvSpPr>
            <a:spLocks noGrp="1"/>
          </p:cNvSpPr>
          <p:nvPr>
            <p:ph type="dt" sz="half" idx="10"/>
          </p:nvPr>
        </p:nvSpPr>
        <p:spPr/>
        <p:txBody>
          <a:bodyPr/>
          <a:lstStyle/>
          <a:p>
            <a:fld id="{A59038DB-B187-42DE-8A59-847F4521FD47}" type="datetimeFigureOut">
              <a:rPr lang="ko-KR" altLang="en-US" smtClean="0"/>
              <a:t>2022-09-12</a:t>
            </a:fld>
            <a:endParaRPr lang="ko-KR" altLang="en-US"/>
          </a:p>
        </p:txBody>
      </p:sp>
      <p:sp>
        <p:nvSpPr>
          <p:cNvPr id="6" name="바닥글 개체 틀 5">
            <a:extLst>
              <a:ext uri="{FF2B5EF4-FFF2-40B4-BE49-F238E27FC236}">
                <a16:creationId xmlns:a16="http://schemas.microsoft.com/office/drawing/2014/main" id="{50EE3979-5400-4C10-BEB6-098FC1EADAB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D3C56E1-4769-4E70-8CD1-CE8F005D080A}"/>
              </a:ext>
            </a:extLst>
          </p:cNvPr>
          <p:cNvSpPr>
            <a:spLocks noGrp="1"/>
          </p:cNvSpPr>
          <p:nvPr>
            <p:ph type="sldNum" sz="quarter" idx="12"/>
          </p:nvPr>
        </p:nvSpPr>
        <p:spPr/>
        <p:txBody>
          <a:body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54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88C83522-BC8D-46DD-BB9A-25277A4A6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5FD12FA-596E-40F5-A0B7-F4458F98F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28945434-1D72-4439-A381-353C41AC8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038DB-B187-42DE-8A59-847F4521FD47}" type="datetimeFigureOut">
              <a:rPr lang="ko-KR" altLang="en-US" smtClean="0"/>
              <a:t>2022-09-12</a:t>
            </a:fld>
            <a:endParaRPr lang="ko-KR" altLang="en-US"/>
          </a:p>
        </p:txBody>
      </p:sp>
      <p:sp>
        <p:nvSpPr>
          <p:cNvPr id="5" name="바닥글 개체 틀 4">
            <a:extLst>
              <a:ext uri="{FF2B5EF4-FFF2-40B4-BE49-F238E27FC236}">
                <a16:creationId xmlns:a16="http://schemas.microsoft.com/office/drawing/2014/main" id="{4B48F852-18ED-4E77-A53A-8ABD89040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88E9D64B-F467-4387-893F-E485069F46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B4FC3-4677-4ED4-9290-F33FE2258DD3}" type="slidenum">
              <a:rPr lang="ko-KR" altLang="en-US" smtClean="0"/>
              <a:t>‹#›</a:t>
            </a:fld>
            <a:endParaRPr lang="ko-KR" altLang="en-US"/>
          </a:p>
        </p:txBody>
      </p:sp>
    </p:spTree>
    <p:extLst>
      <p:ext uri="{BB962C8B-B14F-4D97-AF65-F5344CB8AC3E}">
        <p14:creationId xmlns:p14="http://schemas.microsoft.com/office/powerpoint/2010/main" val="168940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F588AC-5E72-46F9-863D-9EE91C52EB6F}"/>
              </a:ext>
            </a:extLst>
          </p:cNvPr>
          <p:cNvSpPr>
            <a:spLocks noGrp="1"/>
          </p:cNvSpPr>
          <p:nvPr>
            <p:ph type="ctrTitle"/>
          </p:nvPr>
        </p:nvSpPr>
        <p:spPr/>
        <p:txBody>
          <a:bodyPr/>
          <a:lstStyle/>
          <a:p>
            <a:r>
              <a:rPr lang="en-US" altLang="ko-KR" dirty="0"/>
              <a:t>Philosophy of reality</a:t>
            </a:r>
            <a:endParaRPr lang="ko-KR" altLang="en-US" dirty="0"/>
          </a:p>
        </p:txBody>
      </p:sp>
      <p:sp>
        <p:nvSpPr>
          <p:cNvPr id="3" name="부제목 2">
            <a:extLst>
              <a:ext uri="{FF2B5EF4-FFF2-40B4-BE49-F238E27FC236}">
                <a16:creationId xmlns:a16="http://schemas.microsoft.com/office/drawing/2014/main" id="{232BE53F-E720-4C00-A3D8-99847F6B0E51}"/>
              </a:ext>
            </a:extLst>
          </p:cNvPr>
          <p:cNvSpPr>
            <a:spLocks noGrp="1"/>
          </p:cNvSpPr>
          <p:nvPr>
            <p:ph type="subTitle" idx="1"/>
          </p:nvPr>
        </p:nvSpPr>
        <p:spPr/>
        <p:txBody>
          <a:bodyPr/>
          <a:lstStyle/>
          <a:p>
            <a:r>
              <a:rPr lang="en-US" altLang="ko-KR" dirty="0"/>
              <a:t>20210003 </a:t>
            </a:r>
            <a:r>
              <a:rPr lang="ko-KR" altLang="en-US" dirty="0"/>
              <a:t>강덕현</a:t>
            </a:r>
          </a:p>
        </p:txBody>
      </p:sp>
    </p:spTree>
    <p:extLst>
      <p:ext uri="{BB962C8B-B14F-4D97-AF65-F5344CB8AC3E}">
        <p14:creationId xmlns:p14="http://schemas.microsoft.com/office/powerpoint/2010/main" val="133203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a:xfrm>
            <a:off x="838200" y="1825625"/>
            <a:ext cx="6964110" cy="4351338"/>
          </a:xfrm>
        </p:spPr>
        <p:txBody>
          <a:bodyPr/>
          <a:lstStyle/>
          <a:p>
            <a:r>
              <a:rPr lang="en-US" altLang="ko-KR" dirty="0"/>
              <a:t>Cogito Ergo Sum</a:t>
            </a:r>
          </a:p>
          <a:p>
            <a:r>
              <a:rPr lang="en-US" altLang="ko-KR" dirty="0"/>
              <a:t>Heavily religious</a:t>
            </a:r>
          </a:p>
          <a:p>
            <a:r>
              <a:rPr lang="en-US" altLang="ko-KR" dirty="0"/>
              <a:t>Logic applied to ‘soul’ and ‘body’ is different</a:t>
            </a:r>
          </a:p>
          <a:p>
            <a:pPr marL="971550" lvl="1" indent="-514350">
              <a:buAutoNum type="arabicPeriod"/>
            </a:pPr>
            <a:endParaRPr lang="ko-KR" altLang="en-US" dirty="0"/>
          </a:p>
        </p:txBody>
      </p:sp>
      <p:pic>
        <p:nvPicPr>
          <p:cNvPr id="2050" name="Picture 2" descr="Stream Gregory B. Sadler | Listen to Rene Descartes - Meditations on First  Philosophy playlist online for free on SoundCloud">
            <a:extLst>
              <a:ext uri="{FF2B5EF4-FFF2-40B4-BE49-F238E27FC236}">
                <a16:creationId xmlns:a16="http://schemas.microsoft.com/office/drawing/2014/main" id="{16E65FE5-1231-4BC3-B3F5-C892666C2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17" y="2305399"/>
            <a:ext cx="3391790" cy="3391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drawing by René Descartes illustrating his understanding of dualism">
            <a:extLst>
              <a:ext uri="{FF2B5EF4-FFF2-40B4-BE49-F238E27FC236}">
                <a16:creationId xmlns:a16="http://schemas.microsoft.com/office/drawing/2014/main" id="{DED0A783-24FE-47A0-9B43-7C95649A0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231" y="3943610"/>
            <a:ext cx="20764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8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a:xfrm>
            <a:off x="838200" y="1825625"/>
            <a:ext cx="10515600" cy="1141710"/>
          </a:xfrm>
        </p:spPr>
        <p:txBody>
          <a:bodyPr/>
          <a:lstStyle/>
          <a:p>
            <a:r>
              <a:rPr lang="en-US" altLang="ko-KR" dirty="0"/>
              <a:t>Structure of meditations:</a:t>
            </a:r>
          </a:p>
          <a:p>
            <a:pPr marL="971550" lvl="1" indent="-514350">
              <a:buAutoNum type="arabicPeriod"/>
            </a:pPr>
            <a:r>
              <a:rPr lang="en-US" altLang="ko-KR" dirty="0"/>
              <a:t>Skepticism of prior perceptions</a:t>
            </a:r>
          </a:p>
          <a:p>
            <a:pPr marL="971550" lvl="1" indent="-514350">
              <a:buAutoNum type="arabicPeriod"/>
            </a:pPr>
            <a:endParaRPr lang="ko-KR" altLang="en-US" dirty="0"/>
          </a:p>
        </p:txBody>
      </p:sp>
      <p:sp>
        <p:nvSpPr>
          <p:cNvPr id="4" name="직사각형 3">
            <a:extLst>
              <a:ext uri="{FF2B5EF4-FFF2-40B4-BE49-F238E27FC236}">
                <a16:creationId xmlns:a16="http://schemas.microsoft.com/office/drawing/2014/main" id="{D0F6416A-C3BF-4D6E-A843-166ECC41E719}"/>
              </a:ext>
            </a:extLst>
          </p:cNvPr>
          <p:cNvSpPr/>
          <p:nvPr/>
        </p:nvSpPr>
        <p:spPr>
          <a:xfrm>
            <a:off x="3048000" y="2661045"/>
            <a:ext cx="6096000" cy="646331"/>
          </a:xfrm>
          <a:prstGeom prst="rect">
            <a:avLst/>
          </a:prstGeom>
        </p:spPr>
        <p:txBody>
          <a:bodyPr>
            <a:spAutoFit/>
          </a:bodyPr>
          <a:lstStyle/>
          <a:p>
            <a:r>
              <a:rPr lang="en-US" altLang="ko-KR" dirty="0">
                <a:latin typeface="TimesNewRomanPSMT"/>
              </a:rPr>
              <a:t>But they are mad, and I should not be any the less insane were I to follow examples so extravagant. – 1</a:t>
            </a:r>
            <a:r>
              <a:rPr lang="en-US" altLang="ko-KR" baseline="30000" dirty="0">
                <a:latin typeface="TimesNewRomanPSMT"/>
              </a:rPr>
              <a:t>st</a:t>
            </a:r>
            <a:r>
              <a:rPr lang="en-US" altLang="ko-KR" dirty="0">
                <a:latin typeface="TimesNewRomanPSMT"/>
              </a:rPr>
              <a:t> </a:t>
            </a:r>
            <a:endParaRPr lang="ko-KR" altLang="en-US" dirty="0"/>
          </a:p>
        </p:txBody>
      </p:sp>
      <p:sp>
        <p:nvSpPr>
          <p:cNvPr id="5" name="직사각형 4">
            <a:extLst>
              <a:ext uri="{FF2B5EF4-FFF2-40B4-BE49-F238E27FC236}">
                <a16:creationId xmlns:a16="http://schemas.microsoft.com/office/drawing/2014/main" id="{43F69701-C419-4FE6-BFDC-7BAB5C2B539A}"/>
              </a:ext>
            </a:extLst>
          </p:cNvPr>
          <p:cNvSpPr/>
          <p:nvPr/>
        </p:nvSpPr>
        <p:spPr>
          <a:xfrm>
            <a:off x="3048000" y="3307376"/>
            <a:ext cx="6096000" cy="1477328"/>
          </a:xfrm>
          <a:prstGeom prst="rect">
            <a:avLst/>
          </a:prstGeom>
        </p:spPr>
        <p:txBody>
          <a:bodyPr>
            <a:spAutoFit/>
          </a:bodyPr>
          <a:lstStyle/>
          <a:p>
            <a:r>
              <a:rPr lang="en-US" altLang="ko-KR" dirty="0">
                <a:latin typeface="TimesNewRomanPSMT"/>
              </a:rPr>
              <a:t>At the same time I must remember that I am a man, and that</a:t>
            </a:r>
          </a:p>
          <a:p>
            <a:r>
              <a:rPr lang="en-US" altLang="ko-KR" dirty="0">
                <a:latin typeface="TimesNewRomanPSMT"/>
              </a:rPr>
              <a:t>consequently I am in the habit of sleeping, and in my dreams</a:t>
            </a:r>
          </a:p>
          <a:p>
            <a:r>
              <a:rPr lang="en-US" altLang="ko-KR" dirty="0">
                <a:latin typeface="TimesNewRomanPSMT"/>
              </a:rPr>
              <a:t>representing to myself the same things or sometimes even less probable things, than do those who are insane in their waking moments. – 2</a:t>
            </a:r>
            <a:r>
              <a:rPr lang="en-US" altLang="ko-KR" baseline="30000" dirty="0">
                <a:latin typeface="TimesNewRomanPSMT"/>
              </a:rPr>
              <a:t>nd</a:t>
            </a:r>
            <a:endParaRPr lang="ko-KR" altLang="en-US" dirty="0"/>
          </a:p>
        </p:txBody>
      </p:sp>
      <p:sp>
        <p:nvSpPr>
          <p:cNvPr id="6" name="직사각형 5">
            <a:extLst>
              <a:ext uri="{FF2B5EF4-FFF2-40B4-BE49-F238E27FC236}">
                <a16:creationId xmlns:a16="http://schemas.microsoft.com/office/drawing/2014/main" id="{CB4CAAF5-F3F7-4BD0-8C14-A68B6869B281}"/>
              </a:ext>
            </a:extLst>
          </p:cNvPr>
          <p:cNvSpPr/>
          <p:nvPr/>
        </p:nvSpPr>
        <p:spPr>
          <a:xfrm>
            <a:off x="3048000" y="4749039"/>
            <a:ext cx="6096000" cy="1754326"/>
          </a:xfrm>
          <a:prstGeom prst="rect">
            <a:avLst/>
          </a:prstGeom>
        </p:spPr>
        <p:txBody>
          <a:bodyPr>
            <a:spAutoFit/>
          </a:bodyPr>
          <a:lstStyle/>
          <a:p>
            <a:r>
              <a:rPr lang="en-US" altLang="ko-KR" dirty="0">
                <a:latin typeface="TimesNewRomanPSMT"/>
              </a:rPr>
              <a:t>but some evil genius not less powerful than deceitful,</a:t>
            </a:r>
          </a:p>
          <a:p>
            <a:r>
              <a:rPr lang="en-US" altLang="ko-KR" dirty="0">
                <a:latin typeface="TimesNewRomanPSMT"/>
              </a:rPr>
              <a:t>has employed his whole energies in deceiving me; I shall consider that the heavens, the earth, </a:t>
            </a:r>
            <a:r>
              <a:rPr lang="en-US" altLang="ko-KR" dirty="0" err="1">
                <a:latin typeface="TimesNewRomanPSMT"/>
              </a:rPr>
              <a:t>colours</a:t>
            </a:r>
            <a:r>
              <a:rPr lang="en-US" altLang="ko-KR" dirty="0">
                <a:latin typeface="TimesNewRomanPSMT"/>
              </a:rPr>
              <a:t>, figures, sound, and all other external things are </a:t>
            </a:r>
            <a:r>
              <a:rPr lang="en-US" altLang="ko-KR" dirty="0" err="1">
                <a:latin typeface="TimesNewRomanPSMT"/>
              </a:rPr>
              <a:t>nought</a:t>
            </a:r>
            <a:r>
              <a:rPr lang="en-US" altLang="ko-KR" dirty="0">
                <a:latin typeface="TimesNewRomanPSMT"/>
              </a:rPr>
              <a:t> but the illusions and dreams of which this genius has availed himself in order to lay traps for my credulity; - 3</a:t>
            </a:r>
            <a:r>
              <a:rPr lang="en-US" altLang="ko-KR" baseline="30000" dirty="0">
                <a:latin typeface="TimesNewRomanPSMT"/>
              </a:rPr>
              <a:t>rd</a:t>
            </a:r>
            <a:endParaRPr lang="en-US" altLang="ko-KR" dirty="0">
              <a:latin typeface="TimesNewRomanPSMT"/>
            </a:endParaRPr>
          </a:p>
        </p:txBody>
      </p:sp>
    </p:spTree>
    <p:extLst>
      <p:ext uri="{BB962C8B-B14F-4D97-AF65-F5344CB8AC3E}">
        <p14:creationId xmlns:p14="http://schemas.microsoft.com/office/powerpoint/2010/main" val="219306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a:xfrm>
            <a:off x="838200" y="1825625"/>
            <a:ext cx="10515600" cy="1011579"/>
          </a:xfrm>
        </p:spPr>
        <p:txBody>
          <a:bodyPr/>
          <a:lstStyle/>
          <a:p>
            <a:r>
              <a:rPr lang="en-US" altLang="ko-KR" dirty="0"/>
              <a:t>Structure of meditations:</a:t>
            </a:r>
          </a:p>
          <a:p>
            <a:pPr marL="971550" lvl="1" indent="-514350">
              <a:buFont typeface="+mj-lt"/>
              <a:buAutoNum type="arabicPeriod" startAt="2"/>
            </a:pPr>
            <a:r>
              <a:rPr lang="en-US" altLang="ko-KR" dirty="0"/>
              <a:t>Expungement of deceivable ideas; Cogito remaining; </a:t>
            </a:r>
          </a:p>
          <a:p>
            <a:pPr marL="971550" lvl="1" indent="-514350">
              <a:buAutoNum type="arabicPeriod" startAt="2"/>
            </a:pPr>
            <a:endParaRPr lang="ko-KR" altLang="en-US" dirty="0"/>
          </a:p>
        </p:txBody>
      </p:sp>
      <p:sp>
        <p:nvSpPr>
          <p:cNvPr id="4" name="직사각형 3">
            <a:extLst>
              <a:ext uri="{FF2B5EF4-FFF2-40B4-BE49-F238E27FC236}">
                <a16:creationId xmlns:a16="http://schemas.microsoft.com/office/drawing/2014/main" id="{2FE8A795-7B23-421A-95DF-6CA31CFA4503}"/>
              </a:ext>
            </a:extLst>
          </p:cNvPr>
          <p:cNvSpPr/>
          <p:nvPr/>
        </p:nvSpPr>
        <p:spPr>
          <a:xfrm>
            <a:off x="3048000" y="2972141"/>
            <a:ext cx="5916538" cy="646331"/>
          </a:xfrm>
          <a:prstGeom prst="rect">
            <a:avLst/>
          </a:prstGeom>
        </p:spPr>
        <p:txBody>
          <a:bodyPr wrap="square">
            <a:spAutoFit/>
          </a:bodyPr>
          <a:lstStyle/>
          <a:p>
            <a:r>
              <a:rPr lang="en-US" altLang="ko-KR" dirty="0">
                <a:latin typeface="TimesNewRomanPSMT"/>
              </a:rPr>
              <a:t>I pause to consider, I revolve all these things in my mind, and I find none of which I can say that it pertains to me.</a:t>
            </a:r>
            <a:endParaRPr lang="ko-KR" altLang="en-US" dirty="0"/>
          </a:p>
        </p:txBody>
      </p:sp>
      <p:sp>
        <p:nvSpPr>
          <p:cNvPr id="5" name="직사각형 4">
            <a:extLst>
              <a:ext uri="{FF2B5EF4-FFF2-40B4-BE49-F238E27FC236}">
                <a16:creationId xmlns:a16="http://schemas.microsoft.com/office/drawing/2014/main" id="{24E2CC1E-78EA-4CE4-A131-6760726D6E5B}"/>
              </a:ext>
            </a:extLst>
          </p:cNvPr>
          <p:cNvSpPr/>
          <p:nvPr/>
        </p:nvSpPr>
        <p:spPr>
          <a:xfrm>
            <a:off x="3048000" y="3684366"/>
            <a:ext cx="6096000" cy="923330"/>
          </a:xfrm>
          <a:prstGeom prst="rect">
            <a:avLst/>
          </a:prstGeom>
        </p:spPr>
        <p:txBody>
          <a:bodyPr>
            <a:spAutoFit/>
          </a:bodyPr>
          <a:lstStyle/>
          <a:p>
            <a:r>
              <a:rPr lang="en-US" altLang="ko-KR" dirty="0">
                <a:latin typeface="TimesNewRomanPSMT"/>
              </a:rPr>
              <a:t>What of thinking? I find here that thought is an attribute that belongs to me; it alone cannot be separated from me. </a:t>
            </a:r>
          </a:p>
          <a:p>
            <a:r>
              <a:rPr lang="en-US" altLang="ko-KR" dirty="0">
                <a:latin typeface="TimesNewRomanPSMT"/>
              </a:rPr>
              <a:t>I am, I exist, that is certain.</a:t>
            </a:r>
            <a:endParaRPr lang="ko-KR" altLang="en-US" dirty="0"/>
          </a:p>
        </p:txBody>
      </p:sp>
      <p:sp>
        <p:nvSpPr>
          <p:cNvPr id="6" name="직사각형 5">
            <a:extLst>
              <a:ext uri="{FF2B5EF4-FFF2-40B4-BE49-F238E27FC236}">
                <a16:creationId xmlns:a16="http://schemas.microsoft.com/office/drawing/2014/main" id="{B4CF43AF-13A3-4A9B-BB62-F0517B67AA30}"/>
              </a:ext>
            </a:extLst>
          </p:cNvPr>
          <p:cNvSpPr/>
          <p:nvPr/>
        </p:nvSpPr>
        <p:spPr>
          <a:xfrm>
            <a:off x="3048000" y="4776098"/>
            <a:ext cx="6096000" cy="1477328"/>
          </a:xfrm>
          <a:prstGeom prst="rect">
            <a:avLst/>
          </a:prstGeom>
        </p:spPr>
        <p:txBody>
          <a:bodyPr>
            <a:spAutoFit/>
          </a:bodyPr>
          <a:lstStyle/>
          <a:p>
            <a:r>
              <a:rPr lang="en-US" altLang="ko-KR" dirty="0">
                <a:latin typeface="TimesNewRomanPSMT"/>
              </a:rPr>
              <a:t>… but by the understanding only, and since they are not known from the fact that they are seen or touched(the ideas from sensations ex. the wax), but only because they are understood, I see clearly that there is nothing which is easier for me to know than my mind.</a:t>
            </a:r>
            <a:endParaRPr lang="ko-KR" altLang="en-US" dirty="0"/>
          </a:p>
        </p:txBody>
      </p:sp>
    </p:spTree>
    <p:extLst>
      <p:ext uri="{BB962C8B-B14F-4D97-AF65-F5344CB8AC3E}">
        <p14:creationId xmlns:p14="http://schemas.microsoft.com/office/powerpoint/2010/main" val="123242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p:txBody>
          <a:bodyPr/>
          <a:lstStyle/>
          <a:p>
            <a:r>
              <a:rPr lang="en-US" altLang="ko-KR" dirty="0"/>
              <a:t>Structure of meditations:</a:t>
            </a:r>
          </a:p>
          <a:p>
            <a:pPr marL="971550" lvl="1" indent="-514350">
              <a:buFont typeface="+mj-lt"/>
              <a:buAutoNum type="arabicPeriod" startAt="3"/>
            </a:pPr>
            <a:r>
              <a:rPr lang="en-US" altLang="ko-KR" dirty="0"/>
              <a:t>Undeniable existence of God, derived from pure reasoning</a:t>
            </a:r>
          </a:p>
          <a:p>
            <a:pPr marL="971550" lvl="1" indent="-514350">
              <a:buAutoNum type="arabicPeriod" startAt="3"/>
            </a:pPr>
            <a:endParaRPr lang="ko-KR" altLang="en-US" dirty="0"/>
          </a:p>
        </p:txBody>
      </p:sp>
      <p:sp>
        <p:nvSpPr>
          <p:cNvPr id="4" name="직사각형 3">
            <a:extLst>
              <a:ext uri="{FF2B5EF4-FFF2-40B4-BE49-F238E27FC236}">
                <a16:creationId xmlns:a16="http://schemas.microsoft.com/office/drawing/2014/main" id="{6CFEA924-9CC6-4998-BFD2-690E5FE52979}"/>
              </a:ext>
            </a:extLst>
          </p:cNvPr>
          <p:cNvSpPr/>
          <p:nvPr/>
        </p:nvSpPr>
        <p:spPr>
          <a:xfrm>
            <a:off x="3048000" y="3105835"/>
            <a:ext cx="6096000" cy="646331"/>
          </a:xfrm>
          <a:prstGeom prst="rect">
            <a:avLst/>
          </a:prstGeom>
        </p:spPr>
        <p:txBody>
          <a:bodyPr>
            <a:spAutoFit/>
          </a:bodyPr>
          <a:lstStyle/>
          <a:p>
            <a:r>
              <a:rPr lang="en-US" altLang="ko-KR" dirty="0">
                <a:latin typeface="TimesNewRomanPSMT"/>
              </a:rPr>
              <a:t>But among these ideas, some appear to me to be innate, some</a:t>
            </a:r>
          </a:p>
          <a:p>
            <a:r>
              <a:rPr lang="en-US" altLang="ko-KR" dirty="0">
                <a:latin typeface="TimesNewRomanPSMT"/>
              </a:rPr>
              <a:t>adventitious, and others to be formed [or invented] by myself;</a:t>
            </a:r>
            <a:endParaRPr lang="ko-KR" altLang="en-US" dirty="0"/>
          </a:p>
        </p:txBody>
      </p:sp>
      <p:sp>
        <p:nvSpPr>
          <p:cNvPr id="5" name="직사각형 4">
            <a:extLst>
              <a:ext uri="{FF2B5EF4-FFF2-40B4-BE49-F238E27FC236}">
                <a16:creationId xmlns:a16="http://schemas.microsoft.com/office/drawing/2014/main" id="{AD18789A-EDC1-4548-83C3-C24F6EF66F0D}"/>
              </a:ext>
            </a:extLst>
          </p:cNvPr>
          <p:cNvSpPr/>
          <p:nvPr/>
        </p:nvSpPr>
        <p:spPr>
          <a:xfrm>
            <a:off x="3048000" y="4001294"/>
            <a:ext cx="6096000" cy="1200329"/>
          </a:xfrm>
          <a:prstGeom prst="rect">
            <a:avLst/>
          </a:prstGeom>
        </p:spPr>
        <p:txBody>
          <a:bodyPr>
            <a:spAutoFit/>
          </a:bodyPr>
          <a:lstStyle/>
          <a:p>
            <a:r>
              <a:rPr lang="en-US" altLang="ko-KR" dirty="0">
                <a:latin typeface="TimesNewRomanPSMT"/>
              </a:rPr>
              <a:t>But further, the idea of heat, or of a stone, cannot exist in</a:t>
            </a:r>
          </a:p>
          <a:p>
            <a:r>
              <a:rPr lang="en-US" altLang="ko-KR" dirty="0">
                <a:latin typeface="TimesNewRomanPSMT"/>
              </a:rPr>
              <a:t>me unless it has been placed within me by some cause which possesses within it at least as much reality as that which I conceive to exist in the heat or the stone.</a:t>
            </a:r>
            <a:endParaRPr lang="ko-KR" altLang="en-US" dirty="0"/>
          </a:p>
        </p:txBody>
      </p:sp>
    </p:spTree>
    <p:extLst>
      <p:ext uri="{BB962C8B-B14F-4D97-AF65-F5344CB8AC3E}">
        <p14:creationId xmlns:p14="http://schemas.microsoft.com/office/powerpoint/2010/main" val="10805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a:xfrm>
            <a:off x="838200" y="1825625"/>
            <a:ext cx="10515600" cy="1079945"/>
          </a:xfrm>
        </p:spPr>
        <p:txBody>
          <a:bodyPr/>
          <a:lstStyle/>
          <a:p>
            <a:r>
              <a:rPr lang="en-US" altLang="ko-KR" dirty="0"/>
              <a:t>Structure of meditations:</a:t>
            </a:r>
          </a:p>
          <a:p>
            <a:pPr marL="971550" lvl="1" indent="-514350">
              <a:buFont typeface="+mj-lt"/>
              <a:buAutoNum type="arabicPeriod" startAt="3"/>
            </a:pPr>
            <a:r>
              <a:rPr lang="en-US" altLang="ko-KR" dirty="0"/>
              <a:t>Undeniable existence of God, derived from pure reasoning</a:t>
            </a:r>
          </a:p>
          <a:p>
            <a:pPr marL="971550" lvl="1" indent="-514350">
              <a:buAutoNum type="arabicPeriod" startAt="3"/>
            </a:pPr>
            <a:endParaRPr lang="ko-KR" altLang="en-US" dirty="0"/>
          </a:p>
        </p:txBody>
      </p:sp>
      <p:sp>
        <p:nvSpPr>
          <p:cNvPr id="6" name="직사각형 5">
            <a:extLst>
              <a:ext uri="{FF2B5EF4-FFF2-40B4-BE49-F238E27FC236}">
                <a16:creationId xmlns:a16="http://schemas.microsoft.com/office/drawing/2014/main" id="{622F164D-CC26-458F-9CFC-AE9C3694E949}"/>
              </a:ext>
            </a:extLst>
          </p:cNvPr>
          <p:cNvSpPr/>
          <p:nvPr/>
        </p:nvSpPr>
        <p:spPr>
          <a:xfrm>
            <a:off x="3048000" y="2828836"/>
            <a:ext cx="6096000" cy="923330"/>
          </a:xfrm>
          <a:prstGeom prst="rect">
            <a:avLst/>
          </a:prstGeom>
        </p:spPr>
        <p:txBody>
          <a:bodyPr>
            <a:spAutoFit/>
          </a:bodyPr>
          <a:lstStyle/>
          <a:p>
            <a:r>
              <a:rPr lang="en-US" altLang="ko-KR" dirty="0">
                <a:latin typeface="TimesNewRomanPSMT"/>
              </a:rPr>
              <a:t>Hence there remains only the idea of God, concerning which we</a:t>
            </a:r>
          </a:p>
          <a:p>
            <a:r>
              <a:rPr lang="en-US" altLang="ko-KR" dirty="0">
                <a:latin typeface="TimesNewRomanPSMT"/>
              </a:rPr>
              <a:t>must consider whether it is something which cannot have proceeded from me myself.</a:t>
            </a:r>
            <a:endParaRPr lang="ko-KR" altLang="en-US" dirty="0"/>
          </a:p>
        </p:txBody>
      </p:sp>
      <p:sp>
        <p:nvSpPr>
          <p:cNvPr id="7" name="직사각형 6">
            <a:extLst>
              <a:ext uri="{FF2B5EF4-FFF2-40B4-BE49-F238E27FC236}">
                <a16:creationId xmlns:a16="http://schemas.microsoft.com/office/drawing/2014/main" id="{B26C355C-0949-4C27-9BFF-EB1E2E9A23B4}"/>
              </a:ext>
            </a:extLst>
          </p:cNvPr>
          <p:cNvSpPr/>
          <p:nvPr/>
        </p:nvSpPr>
        <p:spPr>
          <a:xfrm>
            <a:off x="3048000" y="3952431"/>
            <a:ext cx="6096000" cy="1754326"/>
          </a:xfrm>
          <a:prstGeom prst="rect">
            <a:avLst/>
          </a:prstGeom>
        </p:spPr>
        <p:txBody>
          <a:bodyPr>
            <a:spAutoFit/>
          </a:bodyPr>
          <a:lstStyle/>
          <a:p>
            <a:r>
              <a:rPr lang="en-US" altLang="ko-KR" dirty="0">
                <a:latin typeface="TimesNewRomanPSMT"/>
              </a:rPr>
              <a:t>For although the idea of substance is within me owing to the fact that I am substance, nevertheless I should not have the idea of an infinite substance—since I am finite—if it had not proceeded from some substance which was veritably infinite.</a:t>
            </a:r>
          </a:p>
          <a:p>
            <a:r>
              <a:rPr lang="en-US" altLang="ko-KR" dirty="0">
                <a:latin typeface="TimesNewRomanPSMT"/>
              </a:rPr>
              <a:t>Nor should I imagine that I do not perceive the infinite by a true</a:t>
            </a:r>
          </a:p>
          <a:p>
            <a:r>
              <a:rPr lang="en-US" altLang="ko-KR" dirty="0">
                <a:latin typeface="TimesNewRomanPSMT"/>
              </a:rPr>
              <a:t>idea, but only by the negation of the finite,</a:t>
            </a:r>
            <a:endParaRPr lang="ko-KR" altLang="en-US" dirty="0"/>
          </a:p>
        </p:txBody>
      </p:sp>
    </p:spTree>
    <p:extLst>
      <p:ext uri="{BB962C8B-B14F-4D97-AF65-F5344CB8AC3E}">
        <p14:creationId xmlns:p14="http://schemas.microsoft.com/office/powerpoint/2010/main" val="155891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E4495A-745C-4254-A982-78E81262B33B}"/>
              </a:ext>
            </a:extLst>
          </p:cNvPr>
          <p:cNvSpPr>
            <a:spLocks noGrp="1"/>
          </p:cNvSpPr>
          <p:nvPr>
            <p:ph type="title"/>
          </p:nvPr>
        </p:nvSpPr>
        <p:spPr/>
        <p:txBody>
          <a:bodyPr/>
          <a:lstStyle/>
          <a:p>
            <a:r>
              <a:rPr lang="en-US" altLang="ko-KR" dirty="0"/>
              <a:t>Descartes</a:t>
            </a:r>
            <a:endParaRPr lang="ko-KR" altLang="en-US" dirty="0"/>
          </a:p>
        </p:txBody>
      </p:sp>
      <p:sp>
        <p:nvSpPr>
          <p:cNvPr id="3" name="내용 개체 틀 2">
            <a:extLst>
              <a:ext uri="{FF2B5EF4-FFF2-40B4-BE49-F238E27FC236}">
                <a16:creationId xmlns:a16="http://schemas.microsoft.com/office/drawing/2014/main" id="{46183D56-664E-4569-A202-D83F98186DA5}"/>
              </a:ext>
            </a:extLst>
          </p:cNvPr>
          <p:cNvSpPr>
            <a:spLocks noGrp="1"/>
          </p:cNvSpPr>
          <p:nvPr>
            <p:ph idx="1"/>
          </p:nvPr>
        </p:nvSpPr>
        <p:spPr>
          <a:xfrm>
            <a:off x="838200" y="1825625"/>
            <a:ext cx="10515600" cy="1079945"/>
          </a:xfrm>
        </p:spPr>
        <p:txBody>
          <a:bodyPr/>
          <a:lstStyle/>
          <a:p>
            <a:r>
              <a:rPr lang="en-US" altLang="ko-KR" dirty="0"/>
              <a:t>Structure of meditations:</a:t>
            </a:r>
          </a:p>
          <a:p>
            <a:pPr marL="971550" lvl="1" indent="-514350">
              <a:buFont typeface="+mj-lt"/>
              <a:buAutoNum type="arabicPeriod" startAt="3"/>
            </a:pPr>
            <a:r>
              <a:rPr lang="en-US" altLang="ko-KR" dirty="0"/>
              <a:t>Undeniable existence of God, derived from pure reasoning</a:t>
            </a:r>
          </a:p>
          <a:p>
            <a:pPr marL="971550" lvl="1" indent="-514350">
              <a:buAutoNum type="arabicPeriod" startAt="3"/>
            </a:pPr>
            <a:endParaRPr lang="ko-KR" altLang="en-US" dirty="0"/>
          </a:p>
        </p:txBody>
      </p:sp>
      <p:sp>
        <p:nvSpPr>
          <p:cNvPr id="4" name="직사각형 3">
            <a:extLst>
              <a:ext uri="{FF2B5EF4-FFF2-40B4-BE49-F238E27FC236}">
                <a16:creationId xmlns:a16="http://schemas.microsoft.com/office/drawing/2014/main" id="{4FBB6CD3-8142-4B74-9AC1-03FD221616F1}"/>
              </a:ext>
            </a:extLst>
          </p:cNvPr>
          <p:cNvSpPr/>
          <p:nvPr/>
        </p:nvSpPr>
        <p:spPr>
          <a:xfrm>
            <a:off x="3048000" y="2905570"/>
            <a:ext cx="6096000" cy="2031325"/>
          </a:xfrm>
          <a:prstGeom prst="rect">
            <a:avLst/>
          </a:prstGeom>
        </p:spPr>
        <p:txBody>
          <a:bodyPr>
            <a:spAutoFit/>
          </a:bodyPr>
          <a:lstStyle/>
          <a:p>
            <a:r>
              <a:rPr lang="en-US" altLang="ko-KR" dirty="0">
                <a:latin typeface="TimesNewRomanPSMT"/>
              </a:rPr>
              <a:t>God, I say, whose idea is in me, i.e. who possesses all those</a:t>
            </a:r>
          </a:p>
          <a:p>
            <a:r>
              <a:rPr lang="en-US" altLang="ko-KR" dirty="0">
                <a:latin typeface="TimesNewRomanPSMT"/>
              </a:rPr>
              <a:t>supreme perfections of which our mind may indeed have some idea but without understanding them all, who is liable to no errors or defect [and who has none of all those marks which denote imperfection]. From this it is manifest that He cannot be a deceiver, since the light of nature teaches us that fraud and deception necessarily proceed from some defect.</a:t>
            </a:r>
            <a:endParaRPr lang="ko-KR" altLang="en-US" dirty="0"/>
          </a:p>
        </p:txBody>
      </p:sp>
    </p:spTree>
    <p:extLst>
      <p:ext uri="{BB962C8B-B14F-4D97-AF65-F5344CB8AC3E}">
        <p14:creationId xmlns:p14="http://schemas.microsoft.com/office/powerpoint/2010/main" val="352908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83B76-4008-4DBE-8D92-C796E3D8EAD1}"/>
              </a:ext>
            </a:extLst>
          </p:cNvPr>
          <p:cNvSpPr>
            <a:spLocks noGrp="1"/>
          </p:cNvSpPr>
          <p:nvPr>
            <p:ph type="title"/>
          </p:nvPr>
        </p:nvSpPr>
        <p:spPr/>
        <p:txBody>
          <a:bodyPr/>
          <a:lstStyle/>
          <a:p>
            <a:r>
              <a:rPr lang="en-US" altLang="ko-KR" dirty="0"/>
              <a:t>Foucault versus Derrida</a:t>
            </a:r>
            <a:endParaRPr lang="ko-KR" altLang="en-US" dirty="0"/>
          </a:p>
        </p:txBody>
      </p:sp>
      <p:sp>
        <p:nvSpPr>
          <p:cNvPr id="3" name="내용 개체 틀 2">
            <a:extLst>
              <a:ext uri="{FF2B5EF4-FFF2-40B4-BE49-F238E27FC236}">
                <a16:creationId xmlns:a16="http://schemas.microsoft.com/office/drawing/2014/main" id="{BCC928B4-DFCE-4FE2-A68B-64D89F3F7873}"/>
              </a:ext>
            </a:extLst>
          </p:cNvPr>
          <p:cNvSpPr>
            <a:spLocks noGrp="1"/>
          </p:cNvSpPr>
          <p:nvPr>
            <p:ph idx="1"/>
          </p:nvPr>
        </p:nvSpPr>
        <p:spPr/>
        <p:txBody>
          <a:bodyPr/>
          <a:lstStyle/>
          <a:p>
            <a:r>
              <a:rPr lang="en-US" altLang="ko-KR" dirty="0"/>
              <a:t>Does Descartes include or expunge in his development of meditations the ‘madness’? – regarding the ‘first meditation’</a:t>
            </a:r>
            <a:endParaRPr lang="ko-KR" altLang="en-US" dirty="0"/>
          </a:p>
        </p:txBody>
      </p:sp>
      <p:pic>
        <p:nvPicPr>
          <p:cNvPr id="6146" name="Picture 2" descr="Why Foucault's work on power is more important than ever | Aeon Essays">
            <a:extLst>
              <a:ext uri="{FF2B5EF4-FFF2-40B4-BE49-F238E27FC236}">
                <a16:creationId xmlns:a16="http://schemas.microsoft.com/office/drawing/2014/main" id="{03E6F8E9-ADF9-478D-8253-8BB2658C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79" y="3429000"/>
            <a:ext cx="4102278" cy="25680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constructing Jackie">
            <a:extLst>
              <a:ext uri="{FF2B5EF4-FFF2-40B4-BE49-F238E27FC236}">
                <a16:creationId xmlns:a16="http://schemas.microsoft.com/office/drawing/2014/main" id="{52344FCC-1592-4A88-B4BE-8784B4DB3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987" y="2882899"/>
            <a:ext cx="2262188"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8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83B76-4008-4DBE-8D92-C796E3D8EAD1}"/>
              </a:ext>
            </a:extLst>
          </p:cNvPr>
          <p:cNvSpPr>
            <a:spLocks noGrp="1"/>
          </p:cNvSpPr>
          <p:nvPr>
            <p:ph type="title"/>
          </p:nvPr>
        </p:nvSpPr>
        <p:spPr/>
        <p:txBody>
          <a:bodyPr/>
          <a:lstStyle/>
          <a:p>
            <a:r>
              <a:rPr lang="en-US" altLang="ko-KR" dirty="0"/>
              <a:t>Foucault versus Derrida</a:t>
            </a:r>
            <a:endParaRPr lang="ko-KR" altLang="en-US" dirty="0"/>
          </a:p>
        </p:txBody>
      </p:sp>
      <p:sp>
        <p:nvSpPr>
          <p:cNvPr id="3" name="내용 개체 틀 2">
            <a:extLst>
              <a:ext uri="{FF2B5EF4-FFF2-40B4-BE49-F238E27FC236}">
                <a16:creationId xmlns:a16="http://schemas.microsoft.com/office/drawing/2014/main" id="{BCC928B4-DFCE-4FE2-A68B-64D89F3F7873}"/>
              </a:ext>
            </a:extLst>
          </p:cNvPr>
          <p:cNvSpPr>
            <a:spLocks noGrp="1"/>
          </p:cNvSpPr>
          <p:nvPr>
            <p:ph idx="1"/>
          </p:nvPr>
        </p:nvSpPr>
        <p:spPr>
          <a:xfrm>
            <a:off x="838200" y="1825625"/>
            <a:ext cx="10515600" cy="558652"/>
          </a:xfrm>
        </p:spPr>
        <p:txBody>
          <a:bodyPr>
            <a:normAutofit fontScale="85000" lnSpcReduction="10000"/>
          </a:bodyPr>
          <a:lstStyle/>
          <a:p>
            <a:r>
              <a:rPr lang="en-US" altLang="ko-KR" dirty="0"/>
              <a:t>Michael Foucault(1961, </a:t>
            </a:r>
            <a:r>
              <a:rPr lang="fr-FR" altLang="ko-KR" i="1" dirty="0"/>
              <a:t>Folie et Déraison: Histoire de la folie à l'âge classique</a:t>
            </a:r>
            <a:r>
              <a:rPr lang="en-US" altLang="ko-KR" dirty="0"/>
              <a:t>): </a:t>
            </a:r>
            <a:endParaRPr lang="ko-KR" altLang="en-US" dirty="0"/>
          </a:p>
        </p:txBody>
      </p:sp>
      <p:pic>
        <p:nvPicPr>
          <p:cNvPr id="6146" name="Picture 2" descr="Why Foucault's work on power is more important than ever | Aeon Essays">
            <a:extLst>
              <a:ext uri="{FF2B5EF4-FFF2-40B4-BE49-F238E27FC236}">
                <a16:creationId xmlns:a16="http://schemas.microsoft.com/office/drawing/2014/main" id="{03E6F8E9-ADF9-478D-8253-8BB2658C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086" y="3429000"/>
            <a:ext cx="4102278" cy="2568011"/>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a:extLst>
              <a:ext uri="{FF2B5EF4-FFF2-40B4-BE49-F238E27FC236}">
                <a16:creationId xmlns:a16="http://schemas.microsoft.com/office/drawing/2014/main" id="{9DC613ED-340B-4C6A-AE1B-E0B3C10346F2}"/>
              </a:ext>
            </a:extLst>
          </p:cNvPr>
          <p:cNvSpPr/>
          <p:nvPr/>
        </p:nvSpPr>
        <p:spPr>
          <a:xfrm>
            <a:off x="838200" y="4433471"/>
            <a:ext cx="6096000" cy="646331"/>
          </a:xfrm>
          <a:prstGeom prst="rect">
            <a:avLst/>
          </a:prstGeom>
        </p:spPr>
        <p:txBody>
          <a:bodyPr>
            <a:spAutoFit/>
          </a:bodyPr>
          <a:lstStyle/>
          <a:p>
            <a:r>
              <a:rPr lang="en-US" altLang="ko-KR" dirty="0">
                <a:latin typeface="TimesNewRomanPSMT"/>
              </a:rPr>
              <a:t>But they are mad, and I should not be any the less insane were I to follow examples so extravagant. – 1</a:t>
            </a:r>
            <a:r>
              <a:rPr lang="en-US" altLang="ko-KR" baseline="30000" dirty="0">
                <a:latin typeface="TimesNewRomanPSMT"/>
              </a:rPr>
              <a:t>st</a:t>
            </a:r>
            <a:r>
              <a:rPr lang="en-US" altLang="ko-KR" dirty="0">
                <a:latin typeface="TimesNewRomanPSMT"/>
              </a:rPr>
              <a:t> </a:t>
            </a:r>
            <a:endParaRPr lang="ko-KR" altLang="en-US" dirty="0"/>
          </a:p>
        </p:txBody>
      </p:sp>
      <p:sp>
        <p:nvSpPr>
          <p:cNvPr id="5" name="직사각형 4">
            <a:extLst>
              <a:ext uri="{FF2B5EF4-FFF2-40B4-BE49-F238E27FC236}">
                <a16:creationId xmlns:a16="http://schemas.microsoft.com/office/drawing/2014/main" id="{302CA401-CAE4-4877-9505-F48AC10B7DC4}"/>
              </a:ext>
            </a:extLst>
          </p:cNvPr>
          <p:cNvSpPr/>
          <p:nvPr/>
        </p:nvSpPr>
        <p:spPr>
          <a:xfrm>
            <a:off x="838200" y="2447698"/>
            <a:ext cx="6096000" cy="1754326"/>
          </a:xfrm>
          <a:prstGeom prst="rect">
            <a:avLst/>
          </a:prstGeom>
        </p:spPr>
        <p:txBody>
          <a:bodyPr>
            <a:spAutoFit/>
          </a:bodyPr>
          <a:lstStyle/>
          <a:p>
            <a:r>
              <a:rPr lang="en-US" altLang="ko-KR" dirty="0">
                <a:latin typeface="Times New Roman" panose="02020603050405020304" pitchFamily="18" charset="0"/>
                <a:cs typeface="Times New Roman" panose="02020603050405020304" pitchFamily="18" charset="0"/>
              </a:rPr>
              <a:t>We can assume that we are dreaming and identify with the subject dreaming to find "some reason to doubt": the truth</a:t>
            </a:r>
          </a:p>
          <a:p>
            <a:r>
              <a:rPr lang="en-US" altLang="ko-KR" dirty="0">
                <a:latin typeface="Times New Roman" panose="02020603050405020304" pitchFamily="18" charset="0"/>
                <a:cs typeface="Times New Roman" panose="02020603050405020304" pitchFamily="18" charset="0"/>
              </a:rPr>
              <a:t>still appears, as a condition of the possibility of the dream.</a:t>
            </a:r>
          </a:p>
          <a:p>
            <a:r>
              <a:rPr lang="en-US" altLang="ko-KR" dirty="0">
                <a:latin typeface="Times New Roman" panose="02020603050405020304" pitchFamily="18" charset="0"/>
                <a:cs typeface="Times New Roman" panose="02020603050405020304" pitchFamily="18" charset="0"/>
              </a:rPr>
              <a:t>We cannot, on the other hand, suppose, even by thought, that one is mad, because madness is precisely the condition of the impossibility of the thought:</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41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83B76-4008-4DBE-8D92-C796E3D8EAD1}"/>
              </a:ext>
            </a:extLst>
          </p:cNvPr>
          <p:cNvSpPr>
            <a:spLocks noGrp="1"/>
          </p:cNvSpPr>
          <p:nvPr>
            <p:ph type="title"/>
          </p:nvPr>
        </p:nvSpPr>
        <p:spPr/>
        <p:txBody>
          <a:bodyPr/>
          <a:lstStyle/>
          <a:p>
            <a:r>
              <a:rPr lang="en-US" altLang="ko-KR" dirty="0"/>
              <a:t>Foucault versus Derrida</a:t>
            </a:r>
            <a:endParaRPr lang="ko-KR" altLang="en-US" dirty="0"/>
          </a:p>
        </p:txBody>
      </p:sp>
      <p:sp>
        <p:nvSpPr>
          <p:cNvPr id="3" name="내용 개체 틀 2">
            <a:extLst>
              <a:ext uri="{FF2B5EF4-FFF2-40B4-BE49-F238E27FC236}">
                <a16:creationId xmlns:a16="http://schemas.microsoft.com/office/drawing/2014/main" id="{BCC928B4-DFCE-4FE2-A68B-64D89F3F7873}"/>
              </a:ext>
            </a:extLst>
          </p:cNvPr>
          <p:cNvSpPr>
            <a:spLocks noGrp="1"/>
          </p:cNvSpPr>
          <p:nvPr>
            <p:ph idx="1"/>
          </p:nvPr>
        </p:nvSpPr>
        <p:spPr>
          <a:xfrm>
            <a:off x="838200" y="1825625"/>
            <a:ext cx="10515600" cy="558652"/>
          </a:xfrm>
        </p:spPr>
        <p:txBody>
          <a:bodyPr>
            <a:normAutofit/>
          </a:bodyPr>
          <a:lstStyle/>
          <a:p>
            <a:r>
              <a:rPr lang="en-US" altLang="ko-KR" sz="2400" dirty="0"/>
              <a:t>Jacques Derrida(Cogito and history of madness, 1963): </a:t>
            </a:r>
            <a:endParaRPr lang="ko-KR" altLang="en-US" sz="2400" dirty="0"/>
          </a:p>
        </p:txBody>
      </p:sp>
      <p:pic>
        <p:nvPicPr>
          <p:cNvPr id="5" name="Picture 4" descr="Deconstructing Jackie">
            <a:extLst>
              <a:ext uri="{FF2B5EF4-FFF2-40B4-BE49-F238E27FC236}">
                <a16:creationId xmlns:a16="http://schemas.microsoft.com/office/drawing/2014/main" id="{F490E733-2FBE-44DF-B4F4-52E02DA96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131" y="2759223"/>
            <a:ext cx="22621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511435D6-2105-4F9D-87D8-DA9E9742A80C}"/>
              </a:ext>
            </a:extLst>
          </p:cNvPr>
          <p:cNvPicPr>
            <a:picLocks noChangeAspect="1"/>
          </p:cNvPicPr>
          <p:nvPr/>
        </p:nvPicPr>
        <p:blipFill>
          <a:blip r:embed="rId3"/>
          <a:stretch>
            <a:fillRect/>
          </a:stretch>
        </p:blipFill>
        <p:spPr>
          <a:xfrm rot="21416419">
            <a:off x="2094475" y="2666909"/>
            <a:ext cx="5610225" cy="2847975"/>
          </a:xfrm>
          <a:prstGeom prst="rect">
            <a:avLst/>
          </a:prstGeom>
        </p:spPr>
      </p:pic>
      <p:pic>
        <p:nvPicPr>
          <p:cNvPr id="6" name="그림 5">
            <a:extLst>
              <a:ext uri="{FF2B5EF4-FFF2-40B4-BE49-F238E27FC236}">
                <a16:creationId xmlns:a16="http://schemas.microsoft.com/office/drawing/2014/main" id="{D8C49D25-ED76-4E32-B059-15574590322E}"/>
              </a:ext>
            </a:extLst>
          </p:cNvPr>
          <p:cNvPicPr>
            <a:picLocks noChangeAspect="1"/>
          </p:cNvPicPr>
          <p:nvPr/>
        </p:nvPicPr>
        <p:blipFill>
          <a:blip r:embed="rId4"/>
          <a:stretch>
            <a:fillRect/>
          </a:stretch>
        </p:blipFill>
        <p:spPr>
          <a:xfrm>
            <a:off x="2505475" y="5241982"/>
            <a:ext cx="5095875" cy="1476375"/>
          </a:xfrm>
          <a:prstGeom prst="rect">
            <a:avLst/>
          </a:prstGeom>
        </p:spPr>
      </p:pic>
    </p:spTree>
    <p:extLst>
      <p:ext uri="{BB962C8B-B14F-4D97-AF65-F5344CB8AC3E}">
        <p14:creationId xmlns:p14="http://schemas.microsoft.com/office/powerpoint/2010/main" val="141229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83B76-4008-4DBE-8D92-C796E3D8EAD1}"/>
              </a:ext>
            </a:extLst>
          </p:cNvPr>
          <p:cNvSpPr>
            <a:spLocks noGrp="1"/>
          </p:cNvSpPr>
          <p:nvPr>
            <p:ph type="title"/>
          </p:nvPr>
        </p:nvSpPr>
        <p:spPr/>
        <p:txBody>
          <a:bodyPr/>
          <a:lstStyle/>
          <a:p>
            <a:r>
              <a:rPr lang="en-US" altLang="ko-KR" dirty="0"/>
              <a:t>Foucault versus Derrida</a:t>
            </a:r>
            <a:endParaRPr lang="ko-KR" altLang="en-US" dirty="0"/>
          </a:p>
        </p:txBody>
      </p:sp>
      <p:sp>
        <p:nvSpPr>
          <p:cNvPr id="3" name="내용 개체 틀 2">
            <a:extLst>
              <a:ext uri="{FF2B5EF4-FFF2-40B4-BE49-F238E27FC236}">
                <a16:creationId xmlns:a16="http://schemas.microsoft.com/office/drawing/2014/main" id="{BCC928B4-DFCE-4FE2-A68B-64D89F3F7873}"/>
              </a:ext>
            </a:extLst>
          </p:cNvPr>
          <p:cNvSpPr>
            <a:spLocks noGrp="1"/>
          </p:cNvSpPr>
          <p:nvPr>
            <p:ph idx="1"/>
          </p:nvPr>
        </p:nvSpPr>
        <p:spPr>
          <a:xfrm>
            <a:off x="838200" y="1825625"/>
            <a:ext cx="10515600" cy="558652"/>
          </a:xfrm>
        </p:spPr>
        <p:txBody>
          <a:bodyPr>
            <a:normAutofit/>
          </a:bodyPr>
          <a:lstStyle/>
          <a:p>
            <a:r>
              <a:rPr lang="en-US" altLang="ko-KR" sz="2400" dirty="0"/>
              <a:t>Foucault’s rebuttal(1972 appendix to </a:t>
            </a:r>
            <a:r>
              <a:rPr lang="fr-FR" altLang="ko-KR" sz="2400" i="1" dirty="0"/>
              <a:t>Histoire de la folie</a:t>
            </a:r>
            <a:r>
              <a:rPr lang="en-US" altLang="ko-KR" sz="2400" dirty="0"/>
              <a:t>): </a:t>
            </a:r>
            <a:endParaRPr lang="ko-KR" altLang="en-US" sz="2400" dirty="0"/>
          </a:p>
        </p:txBody>
      </p:sp>
      <p:pic>
        <p:nvPicPr>
          <p:cNvPr id="6" name="Picture 2" descr="Why Foucault's work on power is more important than ever | Aeon Essays">
            <a:extLst>
              <a:ext uri="{FF2B5EF4-FFF2-40B4-BE49-F238E27FC236}">
                <a16:creationId xmlns:a16="http://schemas.microsoft.com/office/drawing/2014/main" id="{4C0730AA-DD56-4E3F-888B-1EA2F3AA7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086" y="3429000"/>
            <a:ext cx="4102278" cy="2568011"/>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A56897FD-7DCD-4E4C-8245-0CCE22264ABE}"/>
              </a:ext>
            </a:extLst>
          </p:cNvPr>
          <p:cNvPicPr>
            <a:picLocks noChangeAspect="1"/>
          </p:cNvPicPr>
          <p:nvPr/>
        </p:nvPicPr>
        <p:blipFill rotWithShape="1">
          <a:blip r:embed="rId3"/>
          <a:srcRect t="8130"/>
          <a:stretch/>
        </p:blipFill>
        <p:spPr>
          <a:xfrm>
            <a:off x="1149364" y="2519214"/>
            <a:ext cx="5210175" cy="3862166"/>
          </a:xfrm>
          <a:prstGeom prst="rect">
            <a:avLst/>
          </a:prstGeom>
        </p:spPr>
      </p:pic>
    </p:spTree>
    <p:extLst>
      <p:ext uri="{BB962C8B-B14F-4D97-AF65-F5344CB8AC3E}">
        <p14:creationId xmlns:p14="http://schemas.microsoft.com/office/powerpoint/2010/main" val="30270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9FA6F4-3DDF-4D91-93B2-F0FCEE2A1102}"/>
              </a:ext>
            </a:extLst>
          </p:cNvPr>
          <p:cNvSpPr>
            <a:spLocks noGrp="1"/>
          </p:cNvSpPr>
          <p:nvPr>
            <p:ph type="title"/>
          </p:nvPr>
        </p:nvSpPr>
        <p:spPr/>
        <p:txBody>
          <a:bodyPr/>
          <a:lstStyle/>
          <a:p>
            <a:r>
              <a:rPr lang="en-US" altLang="ko-KR" dirty="0"/>
              <a:t>Philosophy?</a:t>
            </a:r>
            <a:endParaRPr lang="ko-KR" altLang="en-US" dirty="0"/>
          </a:p>
        </p:txBody>
      </p:sp>
      <p:sp>
        <p:nvSpPr>
          <p:cNvPr id="3" name="내용 개체 틀 2">
            <a:extLst>
              <a:ext uri="{FF2B5EF4-FFF2-40B4-BE49-F238E27FC236}">
                <a16:creationId xmlns:a16="http://schemas.microsoft.com/office/drawing/2014/main" id="{3207ACA5-C40B-4B91-94DE-C184F865CB54}"/>
              </a:ext>
            </a:extLst>
          </p:cNvPr>
          <p:cNvSpPr>
            <a:spLocks noGrp="1"/>
          </p:cNvSpPr>
          <p:nvPr>
            <p:ph idx="1"/>
          </p:nvPr>
        </p:nvSpPr>
        <p:spPr>
          <a:xfrm>
            <a:off x="838199" y="1825625"/>
            <a:ext cx="10766989" cy="2951474"/>
          </a:xfrm>
        </p:spPr>
        <p:txBody>
          <a:bodyPr>
            <a:normAutofit lnSpcReduction="10000"/>
          </a:bodyPr>
          <a:lstStyle/>
          <a:p>
            <a:r>
              <a:rPr lang="en-US" altLang="ko-KR" dirty="0"/>
              <a:t>Learning of previous thoughts made upon the world</a:t>
            </a:r>
          </a:p>
          <a:p>
            <a:r>
              <a:rPr lang="en-US" altLang="ko-KR" dirty="0">
                <a:latin typeface="Times New Roman" panose="02020603050405020304" pitchFamily="18" charset="0"/>
                <a:cs typeface="Times New Roman" panose="02020603050405020304" pitchFamily="18" charset="0"/>
              </a:rPr>
              <a:t>Qualification of ‘previous thoughts’: Systematic &amp; sound structure</a:t>
            </a:r>
          </a:p>
          <a:p>
            <a:r>
              <a:rPr lang="en-US" altLang="ko-KR" dirty="0"/>
              <a:t>Beginning of structure: ‘Question’</a:t>
            </a:r>
            <a:endParaRPr lang="en-US" altLang="ko-KR" dirty="0">
              <a:latin typeface="Times New Roman" panose="02020603050405020304" pitchFamily="18" charset="0"/>
              <a:cs typeface="Times New Roman" panose="02020603050405020304" pitchFamily="18" charset="0"/>
            </a:endParaRPr>
          </a:p>
          <a:p>
            <a:endParaRPr lang="en-US" altLang="ko-KR" dirty="0">
              <a:latin typeface="Times New Roman" panose="02020603050405020304" pitchFamily="18" charset="0"/>
              <a:cs typeface="Times New Roman" panose="02020603050405020304" pitchFamily="18" charset="0"/>
            </a:endParaRPr>
          </a:p>
          <a:p>
            <a:r>
              <a:rPr lang="en-US" altLang="ko-KR" dirty="0"/>
              <a:t> </a:t>
            </a:r>
            <a:r>
              <a:rPr lang="en-US" altLang="ko-KR" dirty="0">
                <a:solidFill>
                  <a:srgbClr val="FF0000"/>
                </a:solidFill>
              </a:rPr>
              <a:t>There is no ‘Divine Answer’</a:t>
            </a:r>
          </a:p>
          <a:p>
            <a:r>
              <a:rPr lang="en-US" altLang="ko-KR" dirty="0">
                <a:solidFill>
                  <a:srgbClr val="FF0000"/>
                </a:solidFill>
              </a:rPr>
              <a:t>What should be a question, after all?</a:t>
            </a:r>
          </a:p>
        </p:txBody>
      </p:sp>
    </p:spTree>
    <p:extLst>
      <p:ext uri="{BB962C8B-B14F-4D97-AF65-F5344CB8AC3E}">
        <p14:creationId xmlns:p14="http://schemas.microsoft.com/office/powerpoint/2010/main" val="407353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83B76-4008-4DBE-8D92-C796E3D8EAD1}"/>
              </a:ext>
            </a:extLst>
          </p:cNvPr>
          <p:cNvSpPr>
            <a:spLocks noGrp="1"/>
          </p:cNvSpPr>
          <p:nvPr>
            <p:ph type="title"/>
          </p:nvPr>
        </p:nvSpPr>
        <p:spPr/>
        <p:txBody>
          <a:bodyPr/>
          <a:lstStyle/>
          <a:p>
            <a:r>
              <a:rPr lang="en-US" altLang="ko-KR" dirty="0"/>
              <a:t>Cogito, Meditation, Madness</a:t>
            </a:r>
            <a:endParaRPr lang="ko-KR" altLang="en-US" dirty="0"/>
          </a:p>
        </p:txBody>
      </p:sp>
      <p:pic>
        <p:nvPicPr>
          <p:cNvPr id="7170" name="Picture 2" descr="https://upload.wikimedia.org/wikipedia/commons/8/88/Narrenschiff_%281549%29.jpg">
            <a:extLst>
              <a:ext uri="{FF2B5EF4-FFF2-40B4-BE49-F238E27FC236}">
                <a16:creationId xmlns:a16="http://schemas.microsoft.com/office/drawing/2014/main" id="{ECF7B5EB-2FAB-4216-B115-DE44563FA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6" y="2088510"/>
            <a:ext cx="4897794" cy="2987219"/>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a:extLst>
              <a:ext uri="{FF2B5EF4-FFF2-40B4-BE49-F238E27FC236}">
                <a16:creationId xmlns:a16="http://schemas.microsoft.com/office/drawing/2014/main" id="{C7600E9D-D839-4C35-A812-B2AB5DDB826A}"/>
              </a:ext>
            </a:extLst>
          </p:cNvPr>
          <p:cNvSpPr/>
          <p:nvPr/>
        </p:nvSpPr>
        <p:spPr>
          <a:xfrm>
            <a:off x="5938430" y="2981954"/>
            <a:ext cx="5722834" cy="1200329"/>
          </a:xfrm>
          <a:prstGeom prst="rect">
            <a:avLst/>
          </a:prstGeom>
        </p:spPr>
        <p:txBody>
          <a:bodyPr wrap="square">
            <a:spAutoFit/>
          </a:bodyPr>
          <a:lstStyle/>
          <a:p>
            <a:r>
              <a:rPr lang="en-US" altLang="ko-KR" sz="2400" dirty="0">
                <a:latin typeface="Times New Roman" panose="02020603050405020304" pitchFamily="18" charset="0"/>
                <a:cs typeface="Times New Roman" panose="02020603050405020304" pitchFamily="18" charset="0"/>
              </a:rPr>
              <a:t>Does questioning truth; existence; reality ‘valid’ if we are to actually doubt everything?</a:t>
            </a:r>
            <a:endParaRPr lang="ko-KR" altLang="en-US" sz="2400" dirty="0">
              <a:latin typeface="Times New Roman" panose="02020603050405020304" pitchFamily="18" charset="0"/>
              <a:cs typeface="Times New Roman" panose="02020603050405020304" pitchFamily="18" charset="0"/>
            </a:endParaRPr>
          </a:p>
          <a:p>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96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AD1BE8-DA3D-4132-899A-6BF3C25BA0C9}"/>
              </a:ext>
            </a:extLst>
          </p:cNvPr>
          <p:cNvSpPr>
            <a:spLocks noGrp="1"/>
          </p:cNvSpPr>
          <p:nvPr>
            <p:ph type="title"/>
          </p:nvPr>
        </p:nvSpPr>
        <p:spPr/>
        <p:txBody>
          <a:bodyPr/>
          <a:lstStyle/>
          <a:p>
            <a:r>
              <a:rPr lang="en-US" altLang="ko-KR" dirty="0"/>
              <a:t>Reality?</a:t>
            </a:r>
            <a:endParaRPr lang="ko-KR" altLang="en-US" dirty="0"/>
          </a:p>
        </p:txBody>
      </p:sp>
      <p:sp>
        <p:nvSpPr>
          <p:cNvPr id="3" name="내용 개체 틀 2">
            <a:extLst>
              <a:ext uri="{FF2B5EF4-FFF2-40B4-BE49-F238E27FC236}">
                <a16:creationId xmlns:a16="http://schemas.microsoft.com/office/drawing/2014/main" id="{0DAADD1D-DAD7-4555-8262-B601E4B9DF6E}"/>
              </a:ext>
            </a:extLst>
          </p:cNvPr>
          <p:cNvSpPr>
            <a:spLocks noGrp="1"/>
          </p:cNvSpPr>
          <p:nvPr>
            <p:ph idx="1"/>
          </p:nvPr>
        </p:nvSpPr>
        <p:spPr>
          <a:xfrm>
            <a:off x="838200" y="1825625"/>
            <a:ext cx="10515600" cy="4667250"/>
          </a:xfrm>
        </p:spPr>
        <p:txBody>
          <a:bodyPr>
            <a:normAutofit/>
          </a:bodyPr>
          <a:lstStyle/>
          <a:p>
            <a:pPr>
              <a:lnSpc>
                <a:spcPct val="130000"/>
              </a:lnSpc>
            </a:pPr>
            <a:r>
              <a:rPr lang="en-US" altLang="ko-KR" dirty="0"/>
              <a:t>Questions for examining ‘reality’:</a:t>
            </a:r>
          </a:p>
          <a:p>
            <a:pPr marL="971550" lvl="1" indent="-514350">
              <a:lnSpc>
                <a:spcPct val="130000"/>
              </a:lnSpc>
              <a:buAutoNum type="arabicPeriod"/>
            </a:pPr>
            <a:r>
              <a:rPr lang="en-US" altLang="ko-KR" dirty="0"/>
              <a:t>The structure of ‘truth’</a:t>
            </a:r>
          </a:p>
          <a:p>
            <a:pPr lvl="2">
              <a:lnSpc>
                <a:spcPct val="100000"/>
              </a:lnSpc>
            </a:pPr>
            <a:r>
              <a:rPr lang="en-US" altLang="ko-KR" dirty="0"/>
              <a:t>Validity of reality relies upon the notion of true and false.</a:t>
            </a:r>
          </a:p>
          <a:p>
            <a:pPr lvl="3">
              <a:lnSpc>
                <a:spcPct val="100000"/>
              </a:lnSpc>
            </a:pPr>
            <a:r>
              <a:rPr lang="en-US" altLang="ko-KR" dirty="0"/>
              <a:t>Ex)</a:t>
            </a:r>
            <a:r>
              <a:rPr lang="ko-KR" altLang="en-US" dirty="0"/>
              <a:t> </a:t>
            </a:r>
            <a:r>
              <a:rPr lang="en-US" altLang="ko-KR" dirty="0"/>
              <a:t>Is</a:t>
            </a:r>
            <a:r>
              <a:rPr lang="ko-KR" altLang="en-US" dirty="0"/>
              <a:t> </a:t>
            </a:r>
            <a:r>
              <a:rPr lang="en-US" altLang="ko-KR" dirty="0"/>
              <a:t>this</a:t>
            </a:r>
            <a:r>
              <a:rPr lang="ko-KR" altLang="en-US" dirty="0"/>
              <a:t> </a:t>
            </a:r>
            <a:r>
              <a:rPr lang="en-US" altLang="ko-KR" dirty="0"/>
              <a:t>world/perception/sensation/reality/etc.</a:t>
            </a:r>
            <a:r>
              <a:rPr lang="ko-KR" altLang="en-US" dirty="0"/>
              <a:t> </a:t>
            </a:r>
            <a:r>
              <a:rPr lang="en-US" altLang="ko-KR" dirty="0"/>
              <a:t>not</a:t>
            </a:r>
            <a:r>
              <a:rPr lang="ko-KR" altLang="en-US" dirty="0"/>
              <a:t> </a:t>
            </a:r>
            <a:r>
              <a:rPr lang="en-US" altLang="ko-KR" dirty="0"/>
              <a:t>a</a:t>
            </a:r>
            <a:r>
              <a:rPr lang="ko-KR" altLang="en-US" dirty="0"/>
              <a:t> </a:t>
            </a:r>
            <a:r>
              <a:rPr lang="en-US" altLang="ko-KR" dirty="0"/>
              <a:t>‘deception’?</a:t>
            </a:r>
          </a:p>
          <a:p>
            <a:pPr lvl="2"/>
            <a:endParaRPr lang="en-US" altLang="ko-KR" dirty="0"/>
          </a:p>
          <a:p>
            <a:pPr marL="457200" lvl="1" indent="0">
              <a:lnSpc>
                <a:spcPct val="130000"/>
              </a:lnSpc>
              <a:buNone/>
            </a:pPr>
            <a:r>
              <a:rPr lang="en-US" altLang="ko-KR" dirty="0"/>
              <a:t>2.   The structure of ‘existence’</a:t>
            </a:r>
          </a:p>
          <a:p>
            <a:pPr lvl="2">
              <a:lnSpc>
                <a:spcPct val="100000"/>
              </a:lnSpc>
            </a:pPr>
            <a:r>
              <a:rPr lang="en-US" altLang="ko-KR" dirty="0"/>
              <a:t>To be ‘real’ is assigned to subjects that ‘exist’; the notion of being is fundamental to it.</a:t>
            </a:r>
          </a:p>
          <a:p>
            <a:pPr lvl="3">
              <a:lnSpc>
                <a:spcPct val="100000"/>
              </a:lnSpc>
            </a:pPr>
            <a:r>
              <a:rPr lang="en-US" altLang="ko-KR" dirty="0"/>
              <a:t>Ex) ‘Is’ that apple actually red? ‘Am’ I dreaming, or dreaming of dreaming?</a:t>
            </a:r>
          </a:p>
          <a:p>
            <a:pPr marL="457200" lvl="1" indent="0">
              <a:buNone/>
            </a:pPr>
            <a:r>
              <a:rPr lang="en-US" altLang="ko-KR" dirty="0"/>
              <a:t> </a:t>
            </a:r>
          </a:p>
          <a:p>
            <a:endParaRPr lang="ko-KR" altLang="en-US" dirty="0"/>
          </a:p>
        </p:txBody>
      </p:sp>
    </p:spTree>
    <p:extLst>
      <p:ext uri="{BB962C8B-B14F-4D97-AF65-F5344CB8AC3E}">
        <p14:creationId xmlns:p14="http://schemas.microsoft.com/office/powerpoint/2010/main" val="31636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C5F806F-C942-46CD-96EC-C343C3DD9204}"/>
              </a:ext>
            </a:extLst>
          </p:cNvPr>
          <p:cNvSpPr>
            <a:spLocks noGrp="1"/>
          </p:cNvSpPr>
          <p:nvPr>
            <p:ph type="title"/>
          </p:nvPr>
        </p:nvSpPr>
        <p:spPr/>
        <p:txBody>
          <a:bodyPr/>
          <a:lstStyle/>
          <a:p>
            <a:r>
              <a:rPr lang="en-US" altLang="ko-KR" dirty="0"/>
              <a:t>The problem of precedence</a:t>
            </a:r>
            <a:endParaRPr lang="ko-KR" altLang="en-US" dirty="0"/>
          </a:p>
        </p:txBody>
      </p:sp>
      <p:sp>
        <p:nvSpPr>
          <p:cNvPr id="3" name="내용 개체 틀 2">
            <a:extLst>
              <a:ext uri="{FF2B5EF4-FFF2-40B4-BE49-F238E27FC236}">
                <a16:creationId xmlns:a16="http://schemas.microsoft.com/office/drawing/2014/main" id="{9F532E74-F116-4E44-B539-7F53E32EE4B4}"/>
              </a:ext>
            </a:extLst>
          </p:cNvPr>
          <p:cNvSpPr>
            <a:spLocks noGrp="1"/>
          </p:cNvSpPr>
          <p:nvPr>
            <p:ph idx="1"/>
          </p:nvPr>
        </p:nvSpPr>
        <p:spPr/>
        <p:txBody>
          <a:bodyPr/>
          <a:lstStyle/>
          <a:p>
            <a:r>
              <a:rPr lang="en-US" altLang="ko-KR" dirty="0"/>
              <a:t>Each word already represents a philosophical position.</a:t>
            </a:r>
          </a:p>
          <a:p>
            <a:r>
              <a:rPr lang="en-US" altLang="ko-KR" dirty="0"/>
              <a:t>‘Structure of truth’ := logic is a system preceding &amp;/ independent of perception, mind, consciousness</a:t>
            </a:r>
          </a:p>
          <a:p>
            <a:r>
              <a:rPr lang="en-US" altLang="ko-KR" dirty="0"/>
              <a:t>‘Structure of existence’ := being is an ‘entity’(or something conjoined to it) preceding &amp;/ independent of perception, mind, consciousness</a:t>
            </a:r>
          </a:p>
        </p:txBody>
      </p:sp>
    </p:spTree>
    <p:extLst>
      <p:ext uri="{BB962C8B-B14F-4D97-AF65-F5344CB8AC3E}">
        <p14:creationId xmlns:p14="http://schemas.microsoft.com/office/powerpoint/2010/main" val="16614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23047-712B-40FC-99E6-8C9F679A9819}"/>
              </a:ext>
            </a:extLst>
          </p:cNvPr>
          <p:cNvSpPr>
            <a:spLocks noGrp="1"/>
          </p:cNvSpPr>
          <p:nvPr>
            <p:ph type="title"/>
          </p:nvPr>
        </p:nvSpPr>
        <p:spPr/>
        <p:txBody>
          <a:bodyPr/>
          <a:lstStyle/>
          <a:p>
            <a:r>
              <a:rPr lang="en-US" altLang="ko-KR" dirty="0"/>
              <a:t>Taoism</a:t>
            </a:r>
            <a:endParaRPr lang="ko-KR" altLang="en-US" dirty="0"/>
          </a:p>
        </p:txBody>
      </p:sp>
      <p:sp>
        <p:nvSpPr>
          <p:cNvPr id="3" name="내용 개체 틀 2">
            <a:extLst>
              <a:ext uri="{FF2B5EF4-FFF2-40B4-BE49-F238E27FC236}">
                <a16:creationId xmlns:a16="http://schemas.microsoft.com/office/drawing/2014/main" id="{049CA0C8-8516-4069-A418-1B47D8E4C74F}"/>
              </a:ext>
            </a:extLst>
          </p:cNvPr>
          <p:cNvSpPr>
            <a:spLocks noGrp="1"/>
          </p:cNvSpPr>
          <p:nvPr>
            <p:ph idx="1"/>
          </p:nvPr>
        </p:nvSpPr>
        <p:spPr>
          <a:xfrm>
            <a:off x="838199" y="1825625"/>
            <a:ext cx="9271475" cy="1325563"/>
          </a:xfrm>
        </p:spPr>
        <p:txBody>
          <a:bodyPr>
            <a:normAutofit/>
          </a:bodyPr>
          <a:lstStyle/>
          <a:p>
            <a:r>
              <a:rPr lang="en-US" altLang="ko-KR" sz="2600" dirty="0"/>
              <a:t>Lao-</a:t>
            </a:r>
            <a:r>
              <a:rPr lang="en-US" altLang="ko-KR" sz="2600" dirty="0" err="1"/>
              <a:t>zi</a:t>
            </a:r>
            <a:r>
              <a:rPr lang="en-US" altLang="ko-KR" sz="2600" dirty="0"/>
              <a:t>(</a:t>
            </a:r>
            <a:r>
              <a:rPr lang="ko-KR" altLang="en-US" sz="2600" dirty="0"/>
              <a:t>老子</a:t>
            </a:r>
            <a:r>
              <a:rPr lang="en-US" altLang="ko-KR" sz="2600" dirty="0"/>
              <a:t>; old man): universal Tao(</a:t>
            </a:r>
            <a:r>
              <a:rPr lang="ko-KR" altLang="en-US" sz="2600" dirty="0">
                <a:latin typeface="PMingLiU-ExtB" panose="02020500000000000000" pitchFamily="18" charset="-120"/>
              </a:rPr>
              <a:t>道</a:t>
            </a:r>
            <a:r>
              <a:rPr lang="en-US" altLang="ko-KR" sz="2600" dirty="0">
                <a:latin typeface="PMingLiU-ExtB" panose="02020500000000000000" pitchFamily="18" charset="-120"/>
                <a:ea typeface="PMingLiU-ExtB" panose="02020500000000000000" pitchFamily="18" charset="-120"/>
              </a:rPr>
              <a:t>; </a:t>
            </a:r>
            <a:r>
              <a:rPr lang="en-US" altLang="ko-KR" sz="2600" dirty="0"/>
              <a:t>the road) and De(</a:t>
            </a:r>
            <a:r>
              <a:rPr lang="zh-TW" altLang="en-US" sz="2600" dirty="0">
                <a:solidFill>
                  <a:srgbClr val="202122"/>
                </a:solidFill>
                <a:latin typeface="PMingLiU-ExtB" panose="02020500000000000000" pitchFamily="18" charset="-120"/>
                <a:ea typeface="PMingLiU-ExtB" panose="02020500000000000000" pitchFamily="18" charset="-120"/>
              </a:rPr>
              <a:t>德</a:t>
            </a:r>
            <a:r>
              <a:rPr lang="en-US" altLang="ko-KR" sz="2600" dirty="0"/>
              <a:t>)</a:t>
            </a:r>
          </a:p>
          <a:p>
            <a:r>
              <a:rPr lang="en-US" altLang="ko-KR" sz="2600" dirty="0"/>
              <a:t>Against Confucianism, which focused on ethical codes and values</a:t>
            </a:r>
            <a:endParaRPr lang="ko-KR" altLang="en-US" sz="2600" dirty="0"/>
          </a:p>
        </p:txBody>
      </p:sp>
      <p:pic>
        <p:nvPicPr>
          <p:cNvPr id="1027" name="Picture 3" descr="Zhang Lu-Laozi Riding an Ox.jpg">
            <a:extLst>
              <a:ext uri="{FF2B5EF4-FFF2-40B4-BE49-F238E27FC236}">
                <a16:creationId xmlns:a16="http://schemas.microsoft.com/office/drawing/2014/main" id="{563A639C-42F8-4A60-B3AD-0957552AE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09" y="2845749"/>
            <a:ext cx="2056833" cy="3749165"/>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a:extLst>
              <a:ext uri="{FF2B5EF4-FFF2-40B4-BE49-F238E27FC236}">
                <a16:creationId xmlns:a16="http://schemas.microsoft.com/office/drawing/2014/main" id="{2221D880-9F4C-4381-9287-B1573C2F90F9}"/>
              </a:ext>
            </a:extLst>
          </p:cNvPr>
          <p:cNvSpPr/>
          <p:nvPr/>
        </p:nvSpPr>
        <p:spPr>
          <a:xfrm>
            <a:off x="1511082" y="3151188"/>
            <a:ext cx="3173338" cy="3308598"/>
          </a:xfrm>
          <a:prstGeom prst="rect">
            <a:avLst/>
          </a:prstGeom>
        </p:spPr>
        <p:txBody>
          <a:bodyPr wrap="square">
            <a:spAutoFit/>
          </a:bodyPr>
          <a:lstStyle/>
          <a:p>
            <a:r>
              <a:rPr lang="zh-TW" altLang="en-US" sz="1900" dirty="0">
                <a:solidFill>
                  <a:srgbClr val="202122"/>
                </a:solidFill>
                <a:latin typeface="Times New Roman" panose="02020603050405020304" pitchFamily="18" charset="0"/>
                <a:cs typeface="Times New Roman" panose="02020603050405020304" pitchFamily="18" charset="0"/>
              </a:rPr>
              <a:t>絕學無憂。</a:t>
            </a:r>
            <a:br>
              <a:rPr lang="zh-TW" altLang="en-US" sz="1900" dirty="0">
                <a:latin typeface="Times New Roman" panose="02020603050405020304" pitchFamily="18" charset="0"/>
                <a:cs typeface="Times New Roman" panose="02020603050405020304" pitchFamily="18" charset="0"/>
              </a:rPr>
            </a:br>
            <a:r>
              <a:rPr lang="en-US" altLang="zh-TW" sz="1900" dirty="0">
                <a:latin typeface="Times New Roman" panose="02020603050405020304" pitchFamily="18" charset="0"/>
                <a:cs typeface="Times New Roman" panose="02020603050405020304" pitchFamily="18" charset="0"/>
              </a:rPr>
              <a:t>Cut loose from knowledge and your worries will be naught.</a:t>
            </a:r>
            <a:br>
              <a:rPr lang="zh-TW" altLang="en-US" sz="1900" dirty="0">
                <a:latin typeface="Times New Roman" panose="02020603050405020304" pitchFamily="18" charset="0"/>
                <a:cs typeface="Times New Roman" panose="02020603050405020304" pitchFamily="18" charset="0"/>
              </a:rPr>
            </a:br>
            <a:r>
              <a:rPr lang="zh-TW" altLang="en-US" sz="1900" dirty="0">
                <a:solidFill>
                  <a:srgbClr val="202122"/>
                </a:solidFill>
                <a:latin typeface="Times New Roman" panose="02020603050405020304" pitchFamily="18" charset="0"/>
                <a:cs typeface="Times New Roman" panose="02020603050405020304" pitchFamily="18" charset="0"/>
              </a:rPr>
              <a:t>唯之與阿，相去幾何？</a:t>
            </a:r>
            <a:endParaRPr lang="en-US" altLang="zh-TW" sz="1900" dirty="0">
              <a:solidFill>
                <a:srgbClr val="202122"/>
              </a:solidFill>
              <a:latin typeface="Times New Roman" panose="02020603050405020304" pitchFamily="18" charset="0"/>
              <a:cs typeface="Times New Roman" panose="02020603050405020304" pitchFamily="18" charset="0"/>
            </a:endParaRPr>
          </a:p>
          <a:p>
            <a:r>
              <a:rPr lang="en-US" altLang="zh-TW" sz="1900" dirty="0">
                <a:latin typeface="Times New Roman" panose="02020603050405020304" pitchFamily="18" charset="0"/>
                <a:cs typeface="Times New Roman" panose="02020603050405020304" pitchFamily="18" charset="0"/>
              </a:rPr>
              <a:t>What difference is between</a:t>
            </a:r>
          </a:p>
          <a:p>
            <a:r>
              <a:rPr lang="en-US" altLang="zh-TW" sz="1900" dirty="0">
                <a:latin typeface="Times New Roman" panose="02020603050405020304" pitchFamily="18" charset="0"/>
                <a:cs typeface="Times New Roman" panose="02020603050405020304" pitchFamily="18" charset="0"/>
              </a:rPr>
              <a:t>polite and rude?</a:t>
            </a:r>
            <a:br>
              <a:rPr lang="zh-TW" altLang="en-US" sz="1900" dirty="0">
                <a:latin typeface="Times New Roman" panose="02020603050405020304" pitchFamily="18" charset="0"/>
                <a:cs typeface="Times New Roman" panose="02020603050405020304" pitchFamily="18" charset="0"/>
              </a:rPr>
            </a:br>
            <a:r>
              <a:rPr lang="zh-TW" altLang="en-US" sz="1900" dirty="0">
                <a:solidFill>
                  <a:srgbClr val="202122"/>
                </a:solidFill>
                <a:latin typeface="Times New Roman" panose="02020603050405020304" pitchFamily="18" charset="0"/>
                <a:cs typeface="Times New Roman" panose="02020603050405020304" pitchFamily="18" charset="0"/>
              </a:rPr>
              <a:t>善之與惡，相去何若？</a:t>
            </a:r>
            <a:endParaRPr lang="en-US" altLang="zh-TW" sz="1900" dirty="0">
              <a:solidFill>
                <a:srgbClr val="202122"/>
              </a:solidFill>
              <a:latin typeface="Times New Roman" panose="02020603050405020304" pitchFamily="18" charset="0"/>
              <a:cs typeface="Times New Roman" panose="02020603050405020304" pitchFamily="18" charset="0"/>
            </a:endParaRPr>
          </a:p>
          <a:p>
            <a:r>
              <a:rPr lang="en-US" altLang="ko-KR" sz="1900" dirty="0">
                <a:latin typeface="Times New Roman" panose="02020603050405020304" pitchFamily="18" charset="0"/>
                <a:cs typeface="Times New Roman" panose="02020603050405020304" pitchFamily="18" charset="0"/>
              </a:rPr>
              <a:t>What difference is between good and evil? </a:t>
            </a:r>
          </a:p>
          <a:p>
            <a:endParaRPr lang="en-US" altLang="ko-KR" sz="1900" dirty="0">
              <a:latin typeface="Times New Roman" panose="02020603050405020304" pitchFamily="18" charset="0"/>
              <a:cs typeface="Times New Roman" panose="02020603050405020304" pitchFamily="18" charset="0"/>
            </a:endParaRPr>
          </a:p>
          <a:p>
            <a:r>
              <a:rPr lang="en-US" altLang="ko-KR" sz="1900" dirty="0">
                <a:latin typeface="Times New Roman" panose="02020603050405020304" pitchFamily="18" charset="0"/>
                <a:cs typeface="Times New Roman" panose="02020603050405020304" pitchFamily="18" charset="0"/>
              </a:rPr>
              <a:t>- Tao </a:t>
            </a:r>
            <a:r>
              <a:rPr lang="en-US" altLang="ko-KR" sz="1900" dirty="0" err="1">
                <a:latin typeface="Times New Roman" panose="02020603050405020304" pitchFamily="18" charset="0"/>
                <a:cs typeface="Times New Roman" panose="02020603050405020304" pitchFamily="18" charset="0"/>
              </a:rPr>
              <a:t>Te</a:t>
            </a:r>
            <a:r>
              <a:rPr lang="en-US" altLang="ko-KR" sz="1900" dirty="0">
                <a:latin typeface="Times New Roman" panose="02020603050405020304" pitchFamily="18" charset="0"/>
                <a:cs typeface="Times New Roman" panose="02020603050405020304" pitchFamily="18" charset="0"/>
              </a:rPr>
              <a:t> Chiang, Ch. 20</a:t>
            </a:r>
            <a:endParaRPr lang="ko-KR" altLang="en-US" sz="1900" dirty="0">
              <a:latin typeface="Times New Roman" panose="02020603050405020304" pitchFamily="18" charset="0"/>
              <a:cs typeface="Times New Roman" panose="02020603050405020304" pitchFamily="18" charset="0"/>
            </a:endParaRPr>
          </a:p>
        </p:txBody>
      </p:sp>
      <p:sp>
        <p:nvSpPr>
          <p:cNvPr id="5" name="직사각형 4">
            <a:extLst>
              <a:ext uri="{FF2B5EF4-FFF2-40B4-BE49-F238E27FC236}">
                <a16:creationId xmlns:a16="http://schemas.microsoft.com/office/drawing/2014/main" id="{E3C52A2F-51CD-4627-9FC4-9A9A09106D77}"/>
              </a:ext>
            </a:extLst>
          </p:cNvPr>
          <p:cNvSpPr/>
          <p:nvPr/>
        </p:nvSpPr>
        <p:spPr>
          <a:xfrm>
            <a:off x="5357303" y="3151188"/>
            <a:ext cx="2158970" cy="3308598"/>
          </a:xfrm>
          <a:prstGeom prst="rect">
            <a:avLst/>
          </a:prstGeom>
        </p:spPr>
        <p:txBody>
          <a:bodyPr wrap="square">
            <a:spAutoFit/>
          </a:bodyPr>
          <a:lstStyle/>
          <a:p>
            <a:r>
              <a:rPr lang="zh-TW" altLang="en-US" sz="1900" dirty="0">
                <a:solidFill>
                  <a:srgbClr val="202122"/>
                </a:solidFill>
                <a:latin typeface="Times New Roman" panose="02020603050405020304" pitchFamily="18" charset="0"/>
                <a:cs typeface="Times New Roman" panose="02020603050405020304" pitchFamily="18" charset="0"/>
              </a:rPr>
              <a:t>道生之，德畜之，</a:t>
            </a:r>
            <a:endParaRPr lang="en-US" altLang="zh-TW" sz="1900" dirty="0">
              <a:solidFill>
                <a:srgbClr val="202122"/>
              </a:solidFill>
              <a:latin typeface="Times New Roman" panose="02020603050405020304" pitchFamily="18" charset="0"/>
              <a:cs typeface="Times New Roman" panose="02020603050405020304" pitchFamily="18" charset="0"/>
            </a:endParaRPr>
          </a:p>
          <a:p>
            <a:r>
              <a:rPr lang="en-US" altLang="zh-TW" sz="1900" dirty="0">
                <a:solidFill>
                  <a:srgbClr val="202122"/>
                </a:solidFill>
                <a:latin typeface="Times New Roman" panose="02020603050405020304" pitchFamily="18" charset="0"/>
                <a:cs typeface="Times New Roman" panose="02020603050405020304" pitchFamily="18" charset="0"/>
              </a:rPr>
              <a:t>Tao give birth to all, De </a:t>
            </a:r>
            <a:r>
              <a:rPr lang="en-US" altLang="zh-TW" sz="1900" dirty="0" err="1">
                <a:solidFill>
                  <a:srgbClr val="202122"/>
                </a:solidFill>
                <a:latin typeface="Times New Roman" panose="02020603050405020304" pitchFamily="18" charset="0"/>
                <a:cs typeface="Times New Roman" panose="02020603050405020304" pitchFamily="18" charset="0"/>
              </a:rPr>
              <a:t>nuture</a:t>
            </a:r>
            <a:r>
              <a:rPr lang="en-US" altLang="zh-TW" sz="1900" dirty="0">
                <a:solidFill>
                  <a:srgbClr val="202122"/>
                </a:solidFill>
                <a:latin typeface="Times New Roman" panose="02020603050405020304" pitchFamily="18" charset="0"/>
                <a:cs typeface="Times New Roman" panose="02020603050405020304" pitchFamily="18" charset="0"/>
              </a:rPr>
              <a:t> all,</a:t>
            </a:r>
            <a:br>
              <a:rPr lang="zh-TW" altLang="en-US" sz="1900" dirty="0">
                <a:latin typeface="Times New Roman" panose="02020603050405020304" pitchFamily="18" charset="0"/>
                <a:cs typeface="Times New Roman" panose="02020603050405020304" pitchFamily="18" charset="0"/>
              </a:rPr>
            </a:br>
            <a:r>
              <a:rPr lang="zh-TW" altLang="en-US" sz="1900" dirty="0">
                <a:solidFill>
                  <a:srgbClr val="202122"/>
                </a:solidFill>
                <a:latin typeface="Times New Roman" panose="02020603050405020304" pitchFamily="18" charset="0"/>
                <a:cs typeface="Times New Roman" panose="02020603050405020304" pitchFamily="18" charset="0"/>
              </a:rPr>
              <a:t>物形之，勢成之。</a:t>
            </a:r>
            <a:endParaRPr lang="en-US" altLang="zh-TW" sz="1900" dirty="0">
              <a:solidFill>
                <a:srgbClr val="202122"/>
              </a:solidFill>
              <a:latin typeface="Times New Roman" panose="02020603050405020304" pitchFamily="18" charset="0"/>
              <a:cs typeface="Times New Roman" panose="02020603050405020304" pitchFamily="18" charset="0"/>
            </a:endParaRPr>
          </a:p>
          <a:p>
            <a:r>
              <a:rPr lang="en-US" altLang="ko-KR" sz="1900" dirty="0">
                <a:solidFill>
                  <a:srgbClr val="202122"/>
                </a:solidFill>
                <a:latin typeface="Times New Roman" panose="02020603050405020304" pitchFamily="18" charset="0"/>
                <a:cs typeface="Times New Roman" panose="02020603050405020304" pitchFamily="18" charset="0"/>
              </a:rPr>
              <a:t>So everything is shaped, </a:t>
            </a:r>
          </a:p>
          <a:p>
            <a:r>
              <a:rPr lang="en-US" altLang="ko-KR" sz="1900" dirty="0">
                <a:solidFill>
                  <a:srgbClr val="202122"/>
                </a:solidFill>
                <a:latin typeface="Times New Roman" panose="02020603050405020304" pitchFamily="18" charset="0"/>
                <a:cs typeface="Times New Roman" panose="02020603050405020304" pitchFamily="18" charset="0"/>
              </a:rPr>
              <a:t>and flow of force is made.</a:t>
            </a:r>
          </a:p>
          <a:p>
            <a:endParaRPr lang="en-US" altLang="ko-KR" sz="1900" dirty="0">
              <a:solidFill>
                <a:srgbClr val="202122"/>
              </a:solidFill>
              <a:latin typeface="Times New Roman" panose="02020603050405020304" pitchFamily="18" charset="0"/>
              <a:cs typeface="Times New Roman" panose="02020603050405020304" pitchFamily="18" charset="0"/>
            </a:endParaRPr>
          </a:p>
          <a:p>
            <a:r>
              <a:rPr lang="en-US" altLang="ko-KR" sz="1900" dirty="0">
                <a:latin typeface="Times New Roman" panose="02020603050405020304" pitchFamily="18" charset="0"/>
                <a:cs typeface="Times New Roman" panose="02020603050405020304" pitchFamily="18" charset="0"/>
              </a:rPr>
              <a:t>- Tao </a:t>
            </a:r>
            <a:r>
              <a:rPr lang="en-US" altLang="ko-KR" sz="1900" dirty="0" err="1">
                <a:latin typeface="Times New Roman" panose="02020603050405020304" pitchFamily="18" charset="0"/>
                <a:cs typeface="Times New Roman" panose="02020603050405020304" pitchFamily="18" charset="0"/>
              </a:rPr>
              <a:t>Te</a:t>
            </a:r>
            <a:r>
              <a:rPr lang="en-US" altLang="ko-KR" sz="1900" dirty="0">
                <a:latin typeface="Times New Roman" panose="02020603050405020304" pitchFamily="18" charset="0"/>
                <a:cs typeface="Times New Roman" panose="02020603050405020304" pitchFamily="18" charset="0"/>
              </a:rPr>
              <a:t> Chiang, </a:t>
            </a:r>
            <a:endParaRPr lang="ko-KR" altLang="en-US" sz="1900" dirty="0">
              <a:latin typeface="Times New Roman" panose="02020603050405020304" pitchFamily="18" charset="0"/>
              <a:cs typeface="Times New Roman" panose="02020603050405020304" pitchFamily="18" charset="0"/>
            </a:endParaRPr>
          </a:p>
          <a:p>
            <a:r>
              <a:rPr lang="en-US" altLang="ko-KR" sz="1900" dirty="0">
                <a:latin typeface="Times New Roman" panose="02020603050405020304" pitchFamily="18" charset="0"/>
                <a:cs typeface="Times New Roman" panose="02020603050405020304" pitchFamily="18" charset="0"/>
              </a:rPr>
              <a:t>Ch. 51</a:t>
            </a:r>
            <a:endParaRPr lang="ko-KR"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4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23047-712B-40FC-99E6-8C9F679A9819}"/>
              </a:ext>
            </a:extLst>
          </p:cNvPr>
          <p:cNvSpPr>
            <a:spLocks noGrp="1"/>
          </p:cNvSpPr>
          <p:nvPr>
            <p:ph type="title"/>
          </p:nvPr>
        </p:nvSpPr>
        <p:spPr/>
        <p:txBody>
          <a:bodyPr/>
          <a:lstStyle/>
          <a:p>
            <a:r>
              <a:rPr lang="en-US" altLang="ko-KR" dirty="0"/>
              <a:t>Zhuang-</a:t>
            </a:r>
            <a:r>
              <a:rPr lang="en-US" altLang="ko-KR" dirty="0" err="1"/>
              <a:t>zi</a:t>
            </a:r>
            <a:endParaRPr lang="ko-KR" altLang="en-US" dirty="0"/>
          </a:p>
        </p:txBody>
      </p:sp>
      <p:sp>
        <p:nvSpPr>
          <p:cNvPr id="3" name="내용 개체 틀 2">
            <a:extLst>
              <a:ext uri="{FF2B5EF4-FFF2-40B4-BE49-F238E27FC236}">
                <a16:creationId xmlns:a16="http://schemas.microsoft.com/office/drawing/2014/main" id="{049CA0C8-8516-4069-A418-1B47D8E4C74F}"/>
              </a:ext>
            </a:extLst>
          </p:cNvPr>
          <p:cNvSpPr>
            <a:spLocks noGrp="1"/>
          </p:cNvSpPr>
          <p:nvPr>
            <p:ph idx="1"/>
          </p:nvPr>
        </p:nvSpPr>
        <p:spPr>
          <a:xfrm>
            <a:off x="838200" y="1825625"/>
            <a:ext cx="7220484" cy="558652"/>
          </a:xfrm>
        </p:spPr>
        <p:txBody>
          <a:bodyPr>
            <a:normAutofit/>
          </a:bodyPr>
          <a:lstStyle/>
          <a:p>
            <a:r>
              <a:rPr lang="en-US" altLang="ko-KR" sz="2600" dirty="0"/>
              <a:t>Zhuang-</a:t>
            </a:r>
            <a:r>
              <a:rPr lang="en-US" altLang="ko-KR" sz="2600" dirty="0" err="1"/>
              <a:t>zi</a:t>
            </a:r>
            <a:r>
              <a:rPr lang="en-US" altLang="ko-KR" sz="2600" dirty="0"/>
              <a:t>(</a:t>
            </a:r>
            <a:r>
              <a:rPr lang="ko-KR" altLang="en-US" sz="2600" dirty="0"/>
              <a:t>莊子</a:t>
            </a:r>
            <a:r>
              <a:rPr lang="en-US" altLang="ko-KR" sz="2600" dirty="0"/>
              <a:t>): universal </a:t>
            </a:r>
            <a:r>
              <a:rPr lang="en-US" altLang="ko-KR" sz="2600" dirty="0" err="1"/>
              <a:t>ki</a:t>
            </a:r>
            <a:r>
              <a:rPr lang="en-US" altLang="ko-KR" sz="2600" dirty="0"/>
              <a:t>(</a:t>
            </a:r>
            <a:r>
              <a:rPr lang="ko-KR" altLang="en-US" sz="2600" dirty="0"/>
              <a:t>氣</a:t>
            </a:r>
            <a:r>
              <a:rPr lang="en-US" altLang="ko-KR" sz="2600" dirty="0"/>
              <a:t>; energy)</a:t>
            </a:r>
            <a:endParaRPr lang="ko-KR" altLang="en-US" sz="2600" dirty="0"/>
          </a:p>
        </p:txBody>
      </p:sp>
      <p:sp>
        <p:nvSpPr>
          <p:cNvPr id="4" name="TextBox 3">
            <a:extLst>
              <a:ext uri="{FF2B5EF4-FFF2-40B4-BE49-F238E27FC236}">
                <a16:creationId xmlns:a16="http://schemas.microsoft.com/office/drawing/2014/main" id="{AAF2C0E9-C391-44EB-9268-B4929799D495}"/>
              </a:ext>
            </a:extLst>
          </p:cNvPr>
          <p:cNvSpPr txBox="1"/>
          <p:nvPr/>
        </p:nvSpPr>
        <p:spPr>
          <a:xfrm>
            <a:off x="9097710" y="2791659"/>
            <a:ext cx="2256090"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The story of butterfly</a:t>
            </a:r>
            <a:endParaRPr lang="ko-KR" alt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45DB0B-C5FB-42D5-BC4D-0BE964D03ED1}"/>
              </a:ext>
            </a:extLst>
          </p:cNvPr>
          <p:cNvSpPr txBox="1"/>
          <p:nvPr/>
        </p:nvSpPr>
        <p:spPr>
          <a:xfrm>
            <a:off x="5106631" y="2653160"/>
            <a:ext cx="2256090" cy="646331"/>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The story of wife’s funeral and dish-drum</a:t>
            </a:r>
            <a:endParaRPr lang="ko-KR" altLang="en-US" dirty="0">
              <a:latin typeface="Times New Roman" panose="02020603050405020304" pitchFamily="18" charset="0"/>
              <a:cs typeface="Times New Roman" panose="02020603050405020304" pitchFamily="18" charset="0"/>
            </a:endParaRPr>
          </a:p>
        </p:txBody>
      </p:sp>
      <p:pic>
        <p:nvPicPr>
          <p:cNvPr id="1026" name="Picture 2" descr="https://mblogthumb-phinf.pstatic.net/MjAxNzA3MTZfMTky/MDAxNTAwMTYxOTQ3NTYz.e-_POxgpONTtDAwQPmUFqWZhFS1YkTf_Syu_H5MdssEg.A3a0sjwsCqH9pF6xjl8RsnxAVCaO-0ok40dl6nZ3HxYg.JPEG.swings81/%EC%9E%A5%EC%9E%90-%EA%B3%A0%EB%B6%84%EB%8F%84.jpg?type=w2">
            <a:extLst>
              <a:ext uri="{FF2B5EF4-FFF2-40B4-BE49-F238E27FC236}">
                <a16:creationId xmlns:a16="http://schemas.microsoft.com/office/drawing/2014/main" id="{C2C7AA17-11FF-4816-A9BB-36A68F002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523" y="3681579"/>
            <a:ext cx="3994953" cy="21064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5C7166-FD15-4B64-AAC9-CAF36874A5C6}"/>
              </a:ext>
            </a:extLst>
          </p:cNvPr>
          <p:cNvSpPr txBox="1"/>
          <p:nvPr/>
        </p:nvSpPr>
        <p:spPr>
          <a:xfrm>
            <a:off x="914823" y="2788843"/>
            <a:ext cx="2256090"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The story of monkeys</a:t>
            </a:r>
            <a:endParaRPr lang="ko-KR" altLang="en-US" dirty="0">
              <a:latin typeface="Times New Roman" panose="02020603050405020304" pitchFamily="18" charset="0"/>
              <a:cs typeface="Times New Roman" panose="02020603050405020304" pitchFamily="18" charset="0"/>
            </a:endParaRPr>
          </a:p>
        </p:txBody>
      </p:sp>
      <p:pic>
        <p:nvPicPr>
          <p:cNvPr id="1028" name="Picture 4" descr="파일:external/www.etorrent.co.kr/e9300954c09ed25e0648f086046f40f2_QLuhoYo1Ofp3Pa534Sl9EDbOl1dgFtsJ.jpg">
            <a:extLst>
              <a:ext uri="{FF2B5EF4-FFF2-40B4-BE49-F238E27FC236}">
                <a16:creationId xmlns:a16="http://schemas.microsoft.com/office/drawing/2014/main" id="{7A39C0E8-55C2-4DE3-B0DD-42A8974E4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48"/>
          <a:stretch/>
        </p:blipFill>
        <p:spPr bwMode="auto">
          <a:xfrm>
            <a:off x="1036730" y="3299491"/>
            <a:ext cx="2012275" cy="3251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나비의 꿈 - 위키백과, 우리 모두의 백과사전">
            <a:extLst>
              <a:ext uri="{FF2B5EF4-FFF2-40B4-BE49-F238E27FC236}">
                <a16:creationId xmlns:a16="http://schemas.microsoft.com/office/drawing/2014/main" id="{D6121D80-6D65-4B45-9B04-8A758CDD1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461" y="3423892"/>
            <a:ext cx="2988676" cy="30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0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23047-712B-40FC-99E6-8C9F679A9819}"/>
              </a:ext>
            </a:extLst>
          </p:cNvPr>
          <p:cNvSpPr>
            <a:spLocks noGrp="1"/>
          </p:cNvSpPr>
          <p:nvPr>
            <p:ph type="title"/>
          </p:nvPr>
        </p:nvSpPr>
        <p:spPr/>
        <p:txBody>
          <a:bodyPr/>
          <a:lstStyle/>
          <a:p>
            <a:r>
              <a:rPr lang="en-US" altLang="ko-KR" dirty="0"/>
              <a:t>The butterfly</a:t>
            </a:r>
            <a:endParaRPr lang="ko-KR" altLang="en-US" dirty="0"/>
          </a:p>
        </p:txBody>
      </p:sp>
      <p:sp>
        <p:nvSpPr>
          <p:cNvPr id="10" name="직사각형 9">
            <a:extLst>
              <a:ext uri="{FF2B5EF4-FFF2-40B4-BE49-F238E27FC236}">
                <a16:creationId xmlns:a16="http://schemas.microsoft.com/office/drawing/2014/main" id="{68016D65-5515-4BBE-96E1-E0318B70C5D7}"/>
              </a:ext>
            </a:extLst>
          </p:cNvPr>
          <p:cNvSpPr/>
          <p:nvPr/>
        </p:nvSpPr>
        <p:spPr>
          <a:xfrm>
            <a:off x="5081898" y="1690688"/>
            <a:ext cx="5557615" cy="2507866"/>
          </a:xfrm>
          <a:prstGeom prst="rect">
            <a:avLst/>
          </a:prstGeom>
        </p:spPr>
        <p:txBody>
          <a:bodyPr wrap="square">
            <a:spAutoFit/>
          </a:bodyPr>
          <a:lstStyle/>
          <a:p>
            <a:pPr>
              <a:lnSpc>
                <a:spcPct val="110000"/>
              </a:lnSpc>
            </a:pPr>
            <a:r>
              <a:rPr lang="ko-KR" altLang="en-US" dirty="0"/>
              <a:t>有無之果孰有孰無也</a:t>
            </a:r>
            <a:endParaRPr lang="en-US" altLang="ko-KR" dirty="0"/>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I yet not know if ‘exist’ or ‘naught’ exists or not,</a:t>
            </a: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a:t>
            </a:r>
          </a:p>
          <a:p>
            <a:pPr>
              <a:lnSpc>
                <a:spcPct val="110000"/>
              </a:lnSpc>
            </a:pPr>
            <a:r>
              <a:rPr lang="ko-KR" altLang="en-US" dirty="0">
                <a:solidFill>
                  <a:srgbClr val="111111"/>
                </a:solidFill>
                <a:latin typeface="Times New Roman" panose="02020603050405020304" pitchFamily="18" charset="0"/>
                <a:cs typeface="Times New Roman" panose="02020603050405020304" pitchFamily="18" charset="0"/>
              </a:rPr>
              <a:t>吾所謂之其果有謂乎</a:t>
            </a:r>
            <a:r>
              <a:rPr lang="en-US" altLang="ko-KR" dirty="0">
                <a:solidFill>
                  <a:srgbClr val="111111"/>
                </a:solidFill>
                <a:latin typeface="Times New Roman" panose="02020603050405020304" pitchFamily="18" charset="0"/>
                <a:cs typeface="Times New Roman" panose="02020603050405020304" pitchFamily="18" charset="0"/>
              </a:rPr>
              <a:t>, </a:t>
            </a:r>
            <a:r>
              <a:rPr lang="ko-KR" altLang="en-US" dirty="0">
                <a:solidFill>
                  <a:srgbClr val="111111"/>
                </a:solidFill>
                <a:latin typeface="Times New Roman" panose="02020603050405020304" pitchFamily="18" charset="0"/>
                <a:cs typeface="Times New Roman" panose="02020603050405020304" pitchFamily="18" charset="0"/>
              </a:rPr>
              <a:t>其果無謂乎</a:t>
            </a: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I not know whether what I spoke is actually exists spoken, or this spoken is naught.</a:t>
            </a:r>
          </a:p>
          <a:p>
            <a:pPr>
              <a:lnSpc>
                <a:spcPct val="110000"/>
              </a:lnSpc>
            </a:pP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 Zhuang Zhou Vol. 2 Ch. 1</a:t>
            </a:r>
            <a:endParaRPr lang="ko-KR" altLang="en-US" b="0" i="0" dirty="0">
              <a:solidFill>
                <a:srgbClr val="111111"/>
              </a:solidFill>
              <a:effectLst/>
              <a:latin typeface="Times New Roman" panose="02020603050405020304" pitchFamily="18" charset="0"/>
              <a:cs typeface="Times New Roman" panose="02020603050405020304" pitchFamily="18" charset="0"/>
            </a:endParaRPr>
          </a:p>
        </p:txBody>
      </p:sp>
      <p:sp>
        <p:nvSpPr>
          <p:cNvPr id="11" name="직사각형 10">
            <a:extLst>
              <a:ext uri="{FF2B5EF4-FFF2-40B4-BE49-F238E27FC236}">
                <a16:creationId xmlns:a16="http://schemas.microsoft.com/office/drawing/2014/main" id="{43FF35DC-669E-4848-92EB-6C2E3DCA8E37}"/>
              </a:ext>
            </a:extLst>
          </p:cNvPr>
          <p:cNvSpPr/>
          <p:nvPr/>
        </p:nvSpPr>
        <p:spPr>
          <a:xfrm>
            <a:off x="5081898" y="4576694"/>
            <a:ext cx="6271902" cy="2308324"/>
          </a:xfrm>
          <a:prstGeom prst="rect">
            <a:avLst/>
          </a:prstGeom>
        </p:spPr>
        <p:txBody>
          <a:bodyPr wrap="square">
            <a:spAutoFit/>
          </a:bodyPr>
          <a:lstStyle/>
          <a:p>
            <a:r>
              <a:rPr lang="ko-KR" altLang="en-US" dirty="0">
                <a:latin typeface="Times New Roman" panose="02020603050405020304" pitchFamily="18" charset="0"/>
                <a:cs typeface="Times New Roman" panose="02020603050405020304" pitchFamily="18" charset="0"/>
              </a:rPr>
              <a:t>夫道未始有封</a:t>
            </a:r>
            <a:r>
              <a:rPr lang="en-US" altLang="ko-KR" dirty="0">
                <a:latin typeface="Times New Roman" panose="02020603050405020304" pitchFamily="18" charset="0"/>
                <a:cs typeface="Times New Roman" panose="02020603050405020304" pitchFamily="18" charset="0"/>
              </a:rPr>
              <a:t>,</a:t>
            </a:r>
            <a:r>
              <a:rPr lang="ko-KR" altLang="en-US" dirty="0">
                <a:latin typeface="Times New Roman" panose="02020603050405020304" pitchFamily="18" charset="0"/>
                <a:cs typeface="Times New Roman" panose="02020603050405020304" pitchFamily="18" charset="0"/>
              </a:rPr>
              <a:t> 言未始有常</a:t>
            </a:r>
            <a:r>
              <a:rPr lang="en-US" altLang="ko-KR" dirty="0">
                <a:latin typeface="Times New Roman" panose="02020603050405020304" pitchFamily="18" charset="0"/>
                <a:cs typeface="Times New Roman" panose="02020603050405020304" pitchFamily="18" charset="0"/>
              </a:rPr>
              <a:t>,</a:t>
            </a:r>
          </a:p>
          <a:p>
            <a:r>
              <a:rPr lang="en-US" altLang="ko-KR" dirty="0">
                <a:latin typeface="Times New Roman" panose="02020603050405020304" pitchFamily="18" charset="0"/>
                <a:cs typeface="Times New Roman" panose="02020603050405020304" pitchFamily="18" charset="0"/>
              </a:rPr>
              <a:t>Tao had no distinction, and words had no fixed meanings,</a:t>
            </a:r>
            <a:endParaRPr lang="ko-KR" altLang="en-US" dirty="0">
              <a:latin typeface="Times New Roman" panose="02020603050405020304" pitchFamily="18" charset="0"/>
              <a:cs typeface="Times New Roman" panose="02020603050405020304" pitchFamily="18" charset="0"/>
            </a:endParaRPr>
          </a:p>
          <a:p>
            <a:r>
              <a:rPr lang="ko-KR" altLang="en-US" dirty="0">
                <a:latin typeface="Times New Roman" panose="02020603050405020304" pitchFamily="18" charset="0"/>
                <a:cs typeface="Times New Roman" panose="02020603050405020304" pitchFamily="18" charset="0"/>
              </a:rPr>
              <a:t>爲是而有畛也</a:t>
            </a:r>
            <a:r>
              <a:rPr lang="en-US" altLang="ko-KR" dirty="0">
                <a:latin typeface="Times New Roman" panose="02020603050405020304" pitchFamily="18" charset="0"/>
                <a:cs typeface="Times New Roman" panose="02020603050405020304" pitchFamily="18" charset="0"/>
              </a:rPr>
              <a:t>,</a:t>
            </a:r>
            <a:r>
              <a:rPr lang="ko-KR" altLang="en-US" dirty="0">
                <a:latin typeface="Times New Roman" panose="02020603050405020304" pitchFamily="18" charset="0"/>
                <a:cs typeface="Times New Roman" panose="02020603050405020304" pitchFamily="18" charset="0"/>
              </a:rPr>
              <a:t> 請言其畛</a:t>
            </a:r>
            <a:endParaRPr lang="en-US" altLang="ko-KR" dirty="0">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And thus(by giving meaning to words) distinctions were made, which I will now talk about.</a:t>
            </a:r>
          </a:p>
          <a:p>
            <a:endParaRPr lang="en-US" altLang="ko-KR" dirty="0">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 Zhuang Zhou Vol. 2 Ch. 2</a:t>
            </a:r>
            <a:endParaRPr lang="ko-KR" altLang="en-US" dirty="0">
              <a:latin typeface="Times New Roman" panose="02020603050405020304" pitchFamily="18" charset="0"/>
              <a:cs typeface="Times New Roman" panose="02020603050405020304" pitchFamily="18" charset="0"/>
            </a:endParaRPr>
          </a:p>
          <a:p>
            <a:endParaRPr lang="ko-KR" altLang="en-US" dirty="0">
              <a:latin typeface="Times New Roman" panose="02020603050405020304" pitchFamily="18" charset="0"/>
              <a:cs typeface="Times New Roman" panose="02020603050405020304" pitchFamily="18" charset="0"/>
            </a:endParaRPr>
          </a:p>
        </p:txBody>
      </p:sp>
      <p:pic>
        <p:nvPicPr>
          <p:cNvPr id="15" name="Picture 6" descr="나비의 꿈 - 위키백과, 우리 모두의 백과사전">
            <a:extLst>
              <a:ext uri="{FF2B5EF4-FFF2-40B4-BE49-F238E27FC236}">
                <a16:creationId xmlns:a16="http://schemas.microsoft.com/office/drawing/2014/main" id="{3B718AE5-F33F-478D-826B-AD43D2AEB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28" y="2172272"/>
            <a:ext cx="2988676" cy="30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6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23047-712B-40FC-99E6-8C9F679A9819}"/>
              </a:ext>
            </a:extLst>
          </p:cNvPr>
          <p:cNvSpPr>
            <a:spLocks noGrp="1"/>
          </p:cNvSpPr>
          <p:nvPr>
            <p:ph type="title"/>
          </p:nvPr>
        </p:nvSpPr>
        <p:spPr/>
        <p:txBody>
          <a:bodyPr/>
          <a:lstStyle/>
          <a:p>
            <a:r>
              <a:rPr lang="en-US" altLang="ko-KR" dirty="0"/>
              <a:t>The butterfly</a:t>
            </a:r>
            <a:endParaRPr lang="ko-KR" altLang="en-US" dirty="0"/>
          </a:p>
        </p:txBody>
      </p:sp>
      <p:sp>
        <p:nvSpPr>
          <p:cNvPr id="10" name="직사각형 9">
            <a:extLst>
              <a:ext uri="{FF2B5EF4-FFF2-40B4-BE49-F238E27FC236}">
                <a16:creationId xmlns:a16="http://schemas.microsoft.com/office/drawing/2014/main" id="{68016D65-5515-4BBE-96E1-E0318B70C5D7}"/>
              </a:ext>
            </a:extLst>
          </p:cNvPr>
          <p:cNvSpPr/>
          <p:nvPr/>
        </p:nvSpPr>
        <p:spPr>
          <a:xfrm>
            <a:off x="5389547" y="3503680"/>
            <a:ext cx="5557615" cy="2812565"/>
          </a:xfrm>
          <a:prstGeom prst="rect">
            <a:avLst/>
          </a:prstGeom>
        </p:spPr>
        <p:txBody>
          <a:bodyPr wrap="square">
            <a:spAutoFit/>
          </a:bodyPr>
          <a:lstStyle/>
          <a:p>
            <a:pPr>
              <a:lnSpc>
                <a:spcPct val="110000"/>
              </a:lnSpc>
            </a:pPr>
            <a:r>
              <a:rPr lang="ko-KR" altLang="en-US" dirty="0">
                <a:solidFill>
                  <a:srgbClr val="111111"/>
                </a:solidFill>
                <a:latin typeface="Times New Roman" panose="02020603050405020304" pitchFamily="18" charset="0"/>
                <a:cs typeface="Times New Roman" panose="02020603050405020304" pitchFamily="18" charset="0"/>
              </a:rPr>
              <a:t>不知</a:t>
            </a:r>
            <a:r>
              <a:rPr lang="en-US" altLang="ko-KR" dirty="0">
                <a:solidFill>
                  <a:srgbClr val="111111"/>
                </a:solidFill>
                <a:latin typeface="Times New Roman" panose="02020603050405020304" pitchFamily="18" charset="0"/>
                <a:cs typeface="Times New Roman" panose="02020603050405020304" pitchFamily="18" charset="0"/>
              </a:rPr>
              <a:t>, </a:t>
            </a:r>
            <a:r>
              <a:rPr lang="ko-KR" altLang="en-US" dirty="0">
                <a:solidFill>
                  <a:srgbClr val="111111"/>
                </a:solidFill>
                <a:latin typeface="Times New Roman" panose="02020603050405020304" pitchFamily="18" charset="0"/>
                <a:cs typeface="Times New Roman" panose="02020603050405020304" pitchFamily="18" charset="0"/>
              </a:rPr>
              <a:t>周之夢爲胡蝶與</a:t>
            </a:r>
            <a:r>
              <a:rPr lang="en-US" altLang="ko-KR" dirty="0">
                <a:solidFill>
                  <a:srgbClr val="111111"/>
                </a:solidFill>
                <a:latin typeface="Times New Roman" panose="02020603050405020304" pitchFamily="18" charset="0"/>
                <a:cs typeface="Times New Roman" panose="02020603050405020304" pitchFamily="18" charset="0"/>
              </a:rPr>
              <a:t>, </a:t>
            </a:r>
            <a:r>
              <a:rPr lang="ko-KR" altLang="en-US" dirty="0">
                <a:solidFill>
                  <a:srgbClr val="111111"/>
                </a:solidFill>
                <a:latin typeface="Times New Roman" panose="02020603050405020304" pitchFamily="18" charset="0"/>
                <a:cs typeface="Times New Roman" panose="02020603050405020304" pitchFamily="18" charset="0"/>
              </a:rPr>
              <a:t>胡蝶之夢爲周與</a:t>
            </a: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Cannot know, whether Zhou(Zhuang </a:t>
            </a:r>
            <a:r>
              <a:rPr lang="en-US" altLang="ko-KR" dirty="0" err="1">
                <a:solidFill>
                  <a:srgbClr val="111111"/>
                </a:solidFill>
                <a:latin typeface="Times New Roman" panose="02020603050405020304" pitchFamily="18" charset="0"/>
                <a:cs typeface="Times New Roman" panose="02020603050405020304" pitchFamily="18" charset="0"/>
              </a:rPr>
              <a:t>zi</a:t>
            </a:r>
            <a:r>
              <a:rPr lang="en-US" altLang="ko-KR" dirty="0">
                <a:solidFill>
                  <a:srgbClr val="111111"/>
                </a:solidFill>
                <a:latin typeface="Times New Roman" panose="02020603050405020304" pitchFamily="18" charset="0"/>
                <a:cs typeface="Times New Roman" panose="02020603050405020304" pitchFamily="18" charset="0"/>
              </a:rPr>
              <a:t>) was dreaming as butterfly, or butterfly dreaming as </a:t>
            </a:r>
            <a:r>
              <a:rPr lang="en-US" altLang="ko-KR" dirty="0" err="1">
                <a:solidFill>
                  <a:srgbClr val="111111"/>
                </a:solidFill>
                <a:latin typeface="Times New Roman" panose="02020603050405020304" pitchFamily="18" charset="0"/>
                <a:cs typeface="Times New Roman" panose="02020603050405020304" pitchFamily="18" charset="0"/>
              </a:rPr>
              <a:t>zhou</a:t>
            </a:r>
            <a:r>
              <a:rPr lang="en-US" altLang="ko-KR" dirty="0">
                <a:solidFill>
                  <a:srgbClr val="111111"/>
                </a:solidFill>
                <a:latin typeface="Times New Roman" panose="02020603050405020304" pitchFamily="18" charset="0"/>
                <a:cs typeface="Times New Roman" panose="02020603050405020304" pitchFamily="18" charset="0"/>
              </a:rPr>
              <a:t>.</a:t>
            </a:r>
          </a:p>
          <a:p>
            <a:pPr>
              <a:lnSpc>
                <a:spcPct val="110000"/>
              </a:lnSpc>
            </a:pP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ko-KR" altLang="en-US" dirty="0">
                <a:solidFill>
                  <a:srgbClr val="111111"/>
                </a:solidFill>
                <a:latin typeface="Times New Roman" panose="02020603050405020304" pitchFamily="18" charset="0"/>
                <a:cs typeface="Times New Roman" panose="02020603050405020304" pitchFamily="18" charset="0"/>
              </a:rPr>
              <a:t>周與胡蝶</a:t>
            </a:r>
            <a:r>
              <a:rPr lang="en-US" altLang="ko-KR" dirty="0">
                <a:solidFill>
                  <a:srgbClr val="111111"/>
                </a:solidFill>
                <a:latin typeface="Times New Roman" panose="02020603050405020304" pitchFamily="18" charset="0"/>
                <a:cs typeface="Times New Roman" panose="02020603050405020304" pitchFamily="18" charset="0"/>
              </a:rPr>
              <a:t>,</a:t>
            </a:r>
            <a:r>
              <a:rPr lang="ko-KR" altLang="en-US" dirty="0">
                <a:solidFill>
                  <a:srgbClr val="111111"/>
                </a:solidFill>
                <a:latin typeface="Times New Roman" panose="02020603050405020304" pitchFamily="18" charset="0"/>
                <a:cs typeface="Times New Roman" panose="02020603050405020304" pitchFamily="18" charset="0"/>
              </a:rPr>
              <a:t> 則必有分矣</a:t>
            </a:r>
            <a:r>
              <a:rPr lang="en-US" altLang="ko-KR" dirty="0">
                <a:solidFill>
                  <a:srgbClr val="111111"/>
                </a:solidFill>
                <a:latin typeface="Times New Roman" panose="02020603050405020304" pitchFamily="18" charset="0"/>
                <a:cs typeface="Times New Roman" panose="02020603050405020304" pitchFamily="18" charset="0"/>
              </a:rPr>
              <a:t>,</a:t>
            </a:r>
            <a:r>
              <a:rPr lang="ko-KR" altLang="en-US" dirty="0">
                <a:solidFill>
                  <a:srgbClr val="111111"/>
                </a:solidFill>
                <a:latin typeface="Times New Roman" panose="02020603050405020304" pitchFamily="18" charset="0"/>
                <a:cs typeface="Times New Roman" panose="02020603050405020304" pitchFamily="18" charset="0"/>
              </a:rPr>
              <a:t> 此之謂物化</a:t>
            </a: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Between Zhou and butterfly, there must exist a difference, and such shall be the change and becoming of things.</a:t>
            </a:r>
          </a:p>
          <a:p>
            <a:pPr>
              <a:lnSpc>
                <a:spcPct val="110000"/>
              </a:lnSpc>
            </a:pPr>
            <a:endParaRPr lang="en-US" altLang="ko-KR" dirty="0">
              <a:solidFill>
                <a:srgbClr val="111111"/>
              </a:solidFill>
              <a:latin typeface="Times New Roman" panose="02020603050405020304" pitchFamily="18" charset="0"/>
              <a:cs typeface="Times New Roman" panose="02020603050405020304" pitchFamily="18" charset="0"/>
            </a:endParaRPr>
          </a:p>
          <a:p>
            <a:pPr>
              <a:lnSpc>
                <a:spcPct val="110000"/>
              </a:lnSpc>
            </a:pPr>
            <a:r>
              <a:rPr lang="en-US" altLang="ko-KR" dirty="0">
                <a:solidFill>
                  <a:srgbClr val="111111"/>
                </a:solidFill>
                <a:latin typeface="Times New Roman" panose="02020603050405020304" pitchFamily="18" charset="0"/>
                <a:cs typeface="Times New Roman" panose="02020603050405020304" pitchFamily="18" charset="0"/>
              </a:rPr>
              <a:t>- Zhuang Zhou Vol. 2 Ch. 6</a:t>
            </a:r>
            <a:endParaRPr lang="ko-KR" altLang="en-US" b="0" i="0" dirty="0">
              <a:solidFill>
                <a:srgbClr val="111111"/>
              </a:solidFill>
              <a:effectLst/>
              <a:latin typeface="Times New Roman" panose="02020603050405020304" pitchFamily="18" charset="0"/>
              <a:cs typeface="Times New Roman" panose="02020603050405020304" pitchFamily="18" charset="0"/>
            </a:endParaRPr>
          </a:p>
        </p:txBody>
      </p:sp>
      <p:sp>
        <p:nvSpPr>
          <p:cNvPr id="11" name="직사각형 10">
            <a:extLst>
              <a:ext uri="{FF2B5EF4-FFF2-40B4-BE49-F238E27FC236}">
                <a16:creationId xmlns:a16="http://schemas.microsoft.com/office/drawing/2014/main" id="{43FF35DC-669E-4848-92EB-6C2E3DCA8E37}"/>
              </a:ext>
            </a:extLst>
          </p:cNvPr>
          <p:cNvSpPr/>
          <p:nvPr/>
        </p:nvSpPr>
        <p:spPr>
          <a:xfrm>
            <a:off x="5389547" y="1437186"/>
            <a:ext cx="4818691" cy="2031325"/>
          </a:xfrm>
          <a:prstGeom prst="rect">
            <a:avLst/>
          </a:prstGeom>
        </p:spPr>
        <p:txBody>
          <a:bodyPr wrap="none">
            <a:spAutoFit/>
          </a:bodyPr>
          <a:lstStyle/>
          <a:p>
            <a:r>
              <a:rPr lang="ko-KR" altLang="en-US" dirty="0">
                <a:solidFill>
                  <a:srgbClr val="555555"/>
                </a:solidFill>
                <a:latin typeface="Times New Roman" panose="02020603050405020304" pitchFamily="18" charset="0"/>
                <a:cs typeface="Times New Roman" panose="02020603050405020304" pitchFamily="18" charset="0"/>
              </a:rPr>
              <a:t>惡識所以然</a:t>
            </a:r>
            <a:endParaRPr lang="en-US" altLang="ko-KR" dirty="0">
              <a:solidFill>
                <a:srgbClr val="555555"/>
              </a:solidFill>
              <a:latin typeface="Times New Roman" panose="02020603050405020304" pitchFamily="18" charset="0"/>
              <a:cs typeface="Times New Roman" panose="02020603050405020304" pitchFamily="18" charset="0"/>
            </a:endParaRPr>
          </a:p>
          <a:p>
            <a:r>
              <a:rPr lang="en-US" altLang="ko-KR" dirty="0">
                <a:solidFill>
                  <a:srgbClr val="555555"/>
                </a:solidFill>
                <a:latin typeface="Times New Roman" panose="02020603050405020304" pitchFamily="18" charset="0"/>
                <a:cs typeface="Times New Roman" panose="02020603050405020304" pitchFamily="18" charset="0"/>
              </a:rPr>
              <a:t>How may I know why such things happen?</a:t>
            </a:r>
          </a:p>
          <a:p>
            <a:r>
              <a:rPr lang="ko-KR" altLang="en-US" dirty="0">
                <a:solidFill>
                  <a:srgbClr val="555555"/>
                </a:solidFill>
                <a:latin typeface="Times New Roman" panose="02020603050405020304" pitchFamily="18" charset="0"/>
                <a:cs typeface="Times New Roman" panose="02020603050405020304" pitchFamily="18" charset="0"/>
              </a:rPr>
              <a:t>惡識所以不然</a:t>
            </a:r>
            <a:endParaRPr lang="en-US" altLang="ko-KR" dirty="0">
              <a:solidFill>
                <a:srgbClr val="555555"/>
              </a:solidFill>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How may I know why such things not happen?</a:t>
            </a:r>
          </a:p>
          <a:p>
            <a:endParaRPr lang="en-US" altLang="ko-KR" dirty="0">
              <a:latin typeface="Times New Roman" panose="02020603050405020304" pitchFamily="18" charset="0"/>
              <a:cs typeface="Times New Roman" panose="02020603050405020304" pitchFamily="18" charset="0"/>
            </a:endParaRPr>
          </a:p>
          <a:p>
            <a:r>
              <a:rPr lang="en-US" altLang="ko-KR" dirty="0">
                <a:solidFill>
                  <a:srgbClr val="111111"/>
                </a:solidFill>
                <a:latin typeface="Times New Roman" panose="02020603050405020304" pitchFamily="18" charset="0"/>
                <a:cs typeface="Times New Roman" panose="02020603050405020304" pitchFamily="18" charset="0"/>
              </a:rPr>
              <a:t>- shadow to penumbra,  Zhuang Zhou Vol. 2 Ch. 5</a:t>
            </a:r>
            <a:endParaRPr lang="ko-KR" altLang="en-US" dirty="0">
              <a:solidFill>
                <a:srgbClr val="111111"/>
              </a:solidFill>
              <a:latin typeface="Times New Roman" panose="02020603050405020304" pitchFamily="18" charset="0"/>
              <a:cs typeface="Times New Roman" panose="02020603050405020304" pitchFamily="18" charset="0"/>
            </a:endParaRPr>
          </a:p>
          <a:p>
            <a:endParaRPr lang="ko-KR" altLang="en-US" dirty="0">
              <a:latin typeface="Times New Roman" panose="02020603050405020304" pitchFamily="18" charset="0"/>
              <a:cs typeface="Times New Roman" panose="02020603050405020304" pitchFamily="18" charset="0"/>
            </a:endParaRPr>
          </a:p>
        </p:txBody>
      </p:sp>
      <p:pic>
        <p:nvPicPr>
          <p:cNvPr id="15" name="Picture 6" descr="나비의 꿈 - 위키백과, 우리 모두의 백과사전">
            <a:extLst>
              <a:ext uri="{FF2B5EF4-FFF2-40B4-BE49-F238E27FC236}">
                <a16:creationId xmlns:a16="http://schemas.microsoft.com/office/drawing/2014/main" id="{3B718AE5-F33F-478D-826B-AD43D2AEB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28" y="2172272"/>
            <a:ext cx="2988676" cy="30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7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23047-712B-40FC-99E6-8C9F679A9819}"/>
              </a:ext>
            </a:extLst>
          </p:cNvPr>
          <p:cNvSpPr>
            <a:spLocks noGrp="1"/>
          </p:cNvSpPr>
          <p:nvPr>
            <p:ph type="title"/>
          </p:nvPr>
        </p:nvSpPr>
        <p:spPr/>
        <p:txBody>
          <a:bodyPr/>
          <a:lstStyle/>
          <a:p>
            <a:r>
              <a:rPr lang="en-US" altLang="ko-KR" dirty="0"/>
              <a:t>The butterfly</a:t>
            </a:r>
            <a:endParaRPr lang="ko-KR" altLang="en-US" dirty="0"/>
          </a:p>
        </p:txBody>
      </p:sp>
      <p:sp>
        <p:nvSpPr>
          <p:cNvPr id="11" name="직사각형 10">
            <a:extLst>
              <a:ext uri="{FF2B5EF4-FFF2-40B4-BE49-F238E27FC236}">
                <a16:creationId xmlns:a16="http://schemas.microsoft.com/office/drawing/2014/main" id="{43FF35DC-669E-4848-92EB-6C2E3DCA8E37}"/>
              </a:ext>
            </a:extLst>
          </p:cNvPr>
          <p:cNvSpPr/>
          <p:nvPr/>
        </p:nvSpPr>
        <p:spPr>
          <a:xfrm>
            <a:off x="4729572" y="3272513"/>
            <a:ext cx="7010252" cy="830997"/>
          </a:xfrm>
          <a:prstGeom prst="rect">
            <a:avLst/>
          </a:prstGeom>
        </p:spPr>
        <p:txBody>
          <a:bodyPr wrap="none">
            <a:spAutoFit/>
          </a:bodyPr>
          <a:lstStyle/>
          <a:p>
            <a:r>
              <a:rPr lang="en-US" altLang="ko-KR" sz="2400" dirty="0">
                <a:solidFill>
                  <a:srgbClr val="555555"/>
                </a:solidFill>
                <a:latin typeface="Times New Roman" panose="02020603050405020304" pitchFamily="18" charset="0"/>
                <a:cs typeface="Times New Roman" panose="02020603050405020304" pitchFamily="18" charset="0"/>
              </a:rPr>
              <a:t>Does questioning truth; existence; reality really matter?</a:t>
            </a:r>
            <a:endParaRPr lang="ko-KR" altLang="en-US" sz="2400" dirty="0">
              <a:solidFill>
                <a:srgbClr val="111111"/>
              </a:solidFill>
              <a:latin typeface="Times New Roman" panose="02020603050405020304" pitchFamily="18" charset="0"/>
              <a:cs typeface="Times New Roman" panose="02020603050405020304" pitchFamily="18" charset="0"/>
            </a:endParaRPr>
          </a:p>
          <a:p>
            <a:endParaRPr lang="ko-KR" altLang="en-US" sz="2400" dirty="0">
              <a:latin typeface="Times New Roman" panose="02020603050405020304" pitchFamily="18" charset="0"/>
              <a:cs typeface="Times New Roman" panose="02020603050405020304" pitchFamily="18" charset="0"/>
            </a:endParaRPr>
          </a:p>
        </p:txBody>
      </p:sp>
      <p:pic>
        <p:nvPicPr>
          <p:cNvPr id="15" name="Picture 6" descr="나비의 꿈 - 위키백과, 우리 모두의 백과사전">
            <a:extLst>
              <a:ext uri="{FF2B5EF4-FFF2-40B4-BE49-F238E27FC236}">
                <a16:creationId xmlns:a16="http://schemas.microsoft.com/office/drawing/2014/main" id="{3B718AE5-F33F-478D-826B-AD43D2AEB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28" y="2172272"/>
            <a:ext cx="2988676" cy="30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0469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3735</TotalTime>
  <Words>1376</Words>
  <Application>Microsoft Office PowerPoint</Application>
  <PresentationFormat>와이드스크린</PresentationFormat>
  <Paragraphs>129</Paragraphs>
  <Slides>20</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20</vt:i4>
      </vt:variant>
    </vt:vector>
  </HeadingPairs>
  <TitlesOfParts>
    <vt:vector size="27" baseType="lpstr">
      <vt:lpstr>PMingLiU</vt:lpstr>
      <vt:lpstr>PMingLiU-ExtB</vt:lpstr>
      <vt:lpstr>TimesNewRomanPSMT</vt:lpstr>
      <vt:lpstr>맑은 고딕</vt:lpstr>
      <vt:lpstr>Arial</vt:lpstr>
      <vt:lpstr>Times New Roman</vt:lpstr>
      <vt:lpstr>Office 테마</vt:lpstr>
      <vt:lpstr>Philosophy of reality</vt:lpstr>
      <vt:lpstr>Philosophy?</vt:lpstr>
      <vt:lpstr>Reality?</vt:lpstr>
      <vt:lpstr>The problem of precedence</vt:lpstr>
      <vt:lpstr>Taoism</vt:lpstr>
      <vt:lpstr>Zhuang-zi</vt:lpstr>
      <vt:lpstr>The butterfly</vt:lpstr>
      <vt:lpstr>The butterfly</vt:lpstr>
      <vt:lpstr>The butterfly</vt:lpstr>
      <vt:lpstr>Descartes</vt:lpstr>
      <vt:lpstr>Descartes</vt:lpstr>
      <vt:lpstr>Descartes</vt:lpstr>
      <vt:lpstr>Descartes</vt:lpstr>
      <vt:lpstr>Descartes</vt:lpstr>
      <vt:lpstr>Descartes</vt:lpstr>
      <vt:lpstr>Foucault versus Derrida</vt:lpstr>
      <vt:lpstr>Foucault versus Derrida</vt:lpstr>
      <vt:lpstr>Foucault versus Derrida</vt:lpstr>
      <vt:lpstr>Foucault versus Derrida</vt:lpstr>
      <vt:lpstr>Cogito, Meditation, Madness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reality</dc:title>
  <dc:creator>Kang</dc:creator>
  <cp:lastModifiedBy>Kang</cp:lastModifiedBy>
  <cp:revision>166</cp:revision>
  <dcterms:created xsi:type="dcterms:W3CDTF">2022-09-10T15:02:49Z</dcterms:created>
  <dcterms:modified xsi:type="dcterms:W3CDTF">2022-09-13T08:36:31Z</dcterms:modified>
</cp:coreProperties>
</file>