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24" r:id="rId3"/>
    <p:sldId id="308" r:id="rId4"/>
    <p:sldId id="348" r:id="rId5"/>
    <p:sldId id="345" r:id="rId6"/>
    <p:sldId id="344" r:id="rId7"/>
    <p:sldId id="326" r:id="rId8"/>
    <p:sldId id="325" r:id="rId9"/>
    <p:sldId id="333" r:id="rId10"/>
    <p:sldId id="316" r:id="rId11"/>
    <p:sldId id="280" r:id="rId12"/>
    <p:sldId id="327" r:id="rId13"/>
    <p:sldId id="328" r:id="rId14"/>
    <p:sldId id="319" r:id="rId15"/>
    <p:sldId id="322" r:id="rId16"/>
    <p:sldId id="311" r:id="rId17"/>
    <p:sldId id="301" r:id="rId18"/>
    <p:sldId id="338" r:id="rId19"/>
    <p:sldId id="355" r:id="rId20"/>
    <p:sldId id="337" r:id="rId21"/>
    <p:sldId id="312" r:id="rId22"/>
    <p:sldId id="335" r:id="rId23"/>
    <p:sldId id="339" r:id="rId24"/>
    <p:sldId id="351" r:id="rId25"/>
    <p:sldId id="336" r:id="rId26"/>
    <p:sldId id="314" r:id="rId27"/>
    <p:sldId id="302" r:id="rId28"/>
    <p:sldId id="329" r:id="rId29"/>
    <p:sldId id="353" r:id="rId30"/>
    <p:sldId id="299" r:id="rId31"/>
    <p:sldId id="278" r:id="rId32"/>
    <p:sldId id="290" r:id="rId33"/>
    <p:sldId id="342" r:id="rId34"/>
    <p:sldId id="357" r:id="rId35"/>
    <p:sldId id="352" r:id="rId36"/>
    <p:sldId id="354" r:id="rId37"/>
    <p:sldId id="356" r:id="rId38"/>
    <p:sldId id="349" r:id="rId39"/>
    <p:sldId id="346" r:id="rId40"/>
    <p:sldId id="347" r:id="rId41"/>
    <p:sldId id="293" r:id="rId42"/>
    <p:sldId id="334" r:id="rId43"/>
    <p:sldId id="34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0387" autoAdjust="0"/>
  </p:normalViewPr>
  <p:slideViewPr>
    <p:cSldViewPr snapToGrid="0">
      <p:cViewPr varScale="1">
        <p:scale>
          <a:sx n="66" d="100"/>
          <a:sy n="66" d="100"/>
        </p:scale>
        <p:origin x="312" y="58"/>
      </p:cViewPr>
      <p:guideLst/>
    </p:cSldViewPr>
  </p:slideViewPr>
  <p:notesTextViewPr>
    <p:cViewPr>
      <p:scale>
        <a:sx n="1" d="1"/>
        <a:sy n="1" d="1"/>
      </p:scale>
      <p:origin x="0" y="0"/>
    </p:cViewPr>
  </p:notesTextViewPr>
  <p:sorterViewPr>
    <p:cViewPr>
      <p:scale>
        <a:sx n="100" d="100"/>
        <a:sy n="100" d="100"/>
      </p:scale>
      <p:origin x="0" y="-783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B3D01-95F6-495A-98D9-2E8AA600FDB9}" type="datetimeFigureOut">
              <a:rPr lang="en-US" smtClean="0"/>
              <a:t>10/18/2026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3A56E9-8B7E-4B5C-8EFA-AA09F8569751}" type="slidenum">
              <a:rPr lang="en-US" smtClean="0"/>
              <a:t>‹#›</a:t>
            </a:fld>
            <a:endParaRPr lang="en-US" dirty="0"/>
          </a:p>
        </p:txBody>
      </p:sp>
    </p:spTree>
    <p:extLst>
      <p:ext uri="{BB962C8B-B14F-4D97-AF65-F5344CB8AC3E}">
        <p14:creationId xmlns:p14="http://schemas.microsoft.com/office/powerpoint/2010/main" val="2793915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Need two classes … </a:t>
            </a:r>
          </a:p>
          <a:p>
            <a:r>
              <a:rPr lang="en-US" dirty="0"/>
              <a:t>Unconventional computing…</a:t>
            </a:r>
          </a:p>
          <a:p>
            <a:endParaRPr lang="en-US" dirty="0"/>
          </a:p>
        </p:txBody>
      </p:sp>
      <p:sp>
        <p:nvSpPr>
          <p:cNvPr id="4" name="Slide Number Placeholder 3"/>
          <p:cNvSpPr>
            <a:spLocks noGrp="1"/>
          </p:cNvSpPr>
          <p:nvPr>
            <p:ph type="sldNum" sz="quarter" idx="5"/>
          </p:nvPr>
        </p:nvSpPr>
        <p:spPr/>
        <p:txBody>
          <a:bodyPr/>
          <a:lstStyle/>
          <a:p>
            <a:fld id="{493A56E9-8B7E-4B5C-8EFA-AA09F8569751}" type="slidenum">
              <a:rPr lang="en-US" smtClean="0"/>
              <a:t>1</a:t>
            </a:fld>
            <a:endParaRPr lang="en-US" dirty="0"/>
          </a:p>
        </p:txBody>
      </p:sp>
    </p:spTree>
    <p:extLst>
      <p:ext uri="{BB962C8B-B14F-4D97-AF65-F5344CB8AC3E}">
        <p14:creationId xmlns:p14="http://schemas.microsoft.com/office/powerpoint/2010/main" val="2949105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Biological connection … </a:t>
            </a:r>
          </a:p>
        </p:txBody>
      </p:sp>
      <p:sp>
        <p:nvSpPr>
          <p:cNvPr id="4" name="Slide Number Placeholder 3"/>
          <p:cNvSpPr>
            <a:spLocks noGrp="1"/>
          </p:cNvSpPr>
          <p:nvPr>
            <p:ph type="sldNum" sz="quarter" idx="5"/>
          </p:nvPr>
        </p:nvSpPr>
        <p:spPr/>
        <p:txBody>
          <a:bodyPr/>
          <a:lstStyle/>
          <a:p>
            <a:fld id="{493A56E9-8B7E-4B5C-8EFA-AA09F8569751}" type="slidenum">
              <a:rPr lang="en-US" smtClean="0"/>
              <a:t>14</a:t>
            </a:fld>
            <a:endParaRPr lang="en-US" dirty="0"/>
          </a:p>
        </p:txBody>
      </p:sp>
    </p:spTree>
    <p:extLst>
      <p:ext uri="{BB962C8B-B14F-4D97-AF65-F5344CB8AC3E}">
        <p14:creationId xmlns:p14="http://schemas.microsoft.com/office/powerpoint/2010/main" val="426179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https://www.physicsforums.com/threads/measuring-the-built-in-potential-of-a-pn-junction.1015545/</a:t>
            </a:r>
          </a:p>
        </p:txBody>
      </p:sp>
      <p:sp>
        <p:nvSpPr>
          <p:cNvPr id="4" name="Slide Number Placeholder 3"/>
          <p:cNvSpPr>
            <a:spLocks noGrp="1"/>
          </p:cNvSpPr>
          <p:nvPr>
            <p:ph type="sldNum" sz="quarter" idx="5"/>
          </p:nvPr>
        </p:nvSpPr>
        <p:spPr/>
        <p:txBody>
          <a:bodyPr/>
          <a:lstStyle/>
          <a:p>
            <a:fld id="{493A56E9-8B7E-4B5C-8EFA-AA09F8569751}" type="slidenum">
              <a:rPr lang="en-US" smtClean="0"/>
              <a:t>16</a:t>
            </a:fld>
            <a:endParaRPr lang="en-US" dirty="0"/>
          </a:p>
        </p:txBody>
      </p:sp>
    </p:spTree>
    <p:extLst>
      <p:ext uri="{BB962C8B-B14F-4D97-AF65-F5344CB8AC3E}">
        <p14:creationId xmlns:p14="http://schemas.microsoft.com/office/powerpoint/2010/main" val="2131107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A56E9-8B7E-4B5C-8EFA-AA09F8569751}" type="slidenum">
              <a:rPr lang="en-US" smtClean="0"/>
              <a:t>23</a:t>
            </a:fld>
            <a:endParaRPr lang="en-US" dirty="0"/>
          </a:p>
        </p:txBody>
      </p:sp>
    </p:spTree>
    <p:extLst>
      <p:ext uri="{BB962C8B-B14F-4D97-AF65-F5344CB8AC3E}">
        <p14:creationId xmlns:p14="http://schemas.microsoft.com/office/powerpoint/2010/main" val="1642260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4DAA5-7AA8-4C47-AE68-714C34AE03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FDC2C2-1D97-471C-8E2D-B4F9F8C57A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B7F1FE-BEB4-472E-91CB-C5A4FB3EC3F5}"/>
              </a:ext>
            </a:extLst>
          </p:cNvPr>
          <p:cNvSpPr>
            <a:spLocks noGrp="1"/>
          </p:cNvSpPr>
          <p:nvPr>
            <p:ph type="dt" sz="half" idx="10"/>
          </p:nvPr>
        </p:nvSpPr>
        <p:spPr/>
        <p:txBody>
          <a:bodyPr/>
          <a:lstStyle/>
          <a:p>
            <a:fld id="{E51F2AE5-AC8B-4627-B373-BA5BC7D75DCB}" type="datetime1">
              <a:rPr lang="en-US" smtClean="0"/>
              <a:t>10/18/2026</a:t>
            </a:fld>
            <a:endParaRPr lang="en-US" dirty="0"/>
          </a:p>
        </p:txBody>
      </p:sp>
      <p:sp>
        <p:nvSpPr>
          <p:cNvPr id="5" name="Footer Placeholder 4">
            <a:extLst>
              <a:ext uri="{FF2B5EF4-FFF2-40B4-BE49-F238E27FC236}">
                <a16:creationId xmlns:a16="http://schemas.microsoft.com/office/drawing/2014/main" id="{97D67FEF-F566-49CC-ADFF-8626B6D31696}"/>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B2B2BED6-9BB4-4E33-8036-8FD6DFAC4BFA}"/>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838017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11DB2-6289-449A-8D67-BCB0148DEA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823D93-AECC-4FFF-86B6-0B3C1758D6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1D9E3-85A7-4334-8BED-C03AD745F90E}"/>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B98A55C8-2315-4A6C-8EA0-4BFDE1C63E09}"/>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407928A6-F0CD-4E28-A14A-67567E2A074D}"/>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40095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7449-502E-437D-991A-147E915E16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B69059-8C7D-411F-80D1-9EFF470271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04F475F-EF03-4F93-8FB4-0950E4B4AC8D}"/>
              </a:ext>
            </a:extLst>
          </p:cNvPr>
          <p:cNvSpPr>
            <a:spLocks noGrp="1"/>
          </p:cNvSpPr>
          <p:nvPr>
            <p:ph type="dt" sz="half" idx="10"/>
          </p:nvPr>
        </p:nvSpPr>
        <p:spPr/>
        <p:txBody>
          <a:bodyPr/>
          <a:lstStyle/>
          <a:p>
            <a:fld id="{FFE4014F-C8CC-48DE-ABC0-D13F75F16618}" type="datetime1">
              <a:rPr lang="en-US" smtClean="0"/>
              <a:t>10/18/2026</a:t>
            </a:fld>
            <a:endParaRPr lang="en-US" dirty="0"/>
          </a:p>
        </p:txBody>
      </p:sp>
      <p:sp>
        <p:nvSpPr>
          <p:cNvPr id="5" name="Footer Placeholder 4">
            <a:extLst>
              <a:ext uri="{FF2B5EF4-FFF2-40B4-BE49-F238E27FC236}">
                <a16:creationId xmlns:a16="http://schemas.microsoft.com/office/drawing/2014/main" id="{36AFF6A6-19B8-4306-AC76-8B463BCBFA35}"/>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A214C789-96EE-4AF9-8A66-24D5F7E21A1A}"/>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2021553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DB07-505F-4F79-91E3-E29A8A9293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FAE3FD-5C7F-47AC-8E59-4E816497404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490BC8-264C-4F96-8D1F-78F22155E07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4DDB67-0B58-4523-8300-9FAC6D4E322D}"/>
              </a:ext>
            </a:extLst>
          </p:cNvPr>
          <p:cNvSpPr>
            <a:spLocks noGrp="1"/>
          </p:cNvSpPr>
          <p:nvPr>
            <p:ph type="dt" sz="half" idx="10"/>
          </p:nvPr>
        </p:nvSpPr>
        <p:spPr/>
        <p:txBody>
          <a:bodyPr/>
          <a:lstStyle/>
          <a:p>
            <a:fld id="{B7ED5B21-F7E8-4CF5-9247-8BF8FF9A9984}" type="datetime1">
              <a:rPr lang="en-US" smtClean="0"/>
              <a:t>10/18/2026</a:t>
            </a:fld>
            <a:endParaRPr lang="en-US" dirty="0"/>
          </a:p>
        </p:txBody>
      </p:sp>
      <p:sp>
        <p:nvSpPr>
          <p:cNvPr id="6" name="Footer Placeholder 5">
            <a:extLst>
              <a:ext uri="{FF2B5EF4-FFF2-40B4-BE49-F238E27FC236}">
                <a16:creationId xmlns:a16="http://schemas.microsoft.com/office/drawing/2014/main" id="{098E54BB-6F45-410B-BEB2-A6CBE976D952}"/>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D17D78FA-581A-4332-AC96-C1398F170B95}"/>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403027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BD338-F047-4032-93B1-166E39FE6C5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B12142-1283-4C44-A17C-3826B509C3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4A448AE-8BAE-4C44-8B24-3F7A6B61405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45A9F2-EDC0-4FC4-949F-9DE74903AA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7207BE3-54BC-447D-9F5C-2D53110D505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A37AD5-6818-4A9A-A828-AF22C56F779F}"/>
              </a:ext>
            </a:extLst>
          </p:cNvPr>
          <p:cNvSpPr>
            <a:spLocks noGrp="1"/>
          </p:cNvSpPr>
          <p:nvPr>
            <p:ph type="dt" sz="half" idx="10"/>
          </p:nvPr>
        </p:nvSpPr>
        <p:spPr/>
        <p:txBody>
          <a:bodyPr/>
          <a:lstStyle/>
          <a:p>
            <a:fld id="{602FF2C9-FB10-41EF-BAC0-CD0157CF048F}" type="datetime1">
              <a:rPr lang="en-US" smtClean="0"/>
              <a:t>10/18/2026</a:t>
            </a:fld>
            <a:endParaRPr lang="en-US" dirty="0"/>
          </a:p>
        </p:txBody>
      </p:sp>
      <p:sp>
        <p:nvSpPr>
          <p:cNvPr id="8" name="Footer Placeholder 7">
            <a:extLst>
              <a:ext uri="{FF2B5EF4-FFF2-40B4-BE49-F238E27FC236}">
                <a16:creationId xmlns:a16="http://schemas.microsoft.com/office/drawing/2014/main" id="{2C3BBBEE-2406-487F-BEDE-0FAE1945E2EC}"/>
              </a:ext>
            </a:extLst>
          </p:cNvPr>
          <p:cNvSpPr>
            <a:spLocks noGrp="1"/>
          </p:cNvSpPr>
          <p:nvPr>
            <p:ph type="ftr" sz="quarter" idx="11"/>
          </p:nvPr>
        </p:nvSpPr>
        <p:spPr/>
        <p:txBody>
          <a:bodyPr/>
          <a:lstStyle/>
          <a:p>
            <a:r>
              <a:rPr lang="en-US" dirty="0"/>
              <a:t>Churchill - Theory of Computation - Supplementary Lecture</a:t>
            </a:r>
          </a:p>
        </p:txBody>
      </p:sp>
      <p:sp>
        <p:nvSpPr>
          <p:cNvPr id="9" name="Slide Number Placeholder 8">
            <a:extLst>
              <a:ext uri="{FF2B5EF4-FFF2-40B4-BE49-F238E27FC236}">
                <a16:creationId xmlns:a16="http://schemas.microsoft.com/office/drawing/2014/main" id="{56838C37-4BE5-440A-9DC0-7FB1E693FFDF}"/>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454231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44D2-195E-4354-B57A-78196FDC16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A8AC25-D800-40F4-845E-911C7C2E6480}"/>
              </a:ext>
            </a:extLst>
          </p:cNvPr>
          <p:cNvSpPr>
            <a:spLocks noGrp="1"/>
          </p:cNvSpPr>
          <p:nvPr>
            <p:ph type="dt" sz="half" idx="10"/>
          </p:nvPr>
        </p:nvSpPr>
        <p:spPr/>
        <p:txBody>
          <a:bodyPr/>
          <a:lstStyle/>
          <a:p>
            <a:fld id="{4F37E616-6AB9-45DC-AAC0-3E4DDD6DDB1D}" type="datetime1">
              <a:rPr lang="en-US" smtClean="0"/>
              <a:t>10/18/2026</a:t>
            </a:fld>
            <a:endParaRPr lang="en-US" dirty="0"/>
          </a:p>
        </p:txBody>
      </p:sp>
      <p:sp>
        <p:nvSpPr>
          <p:cNvPr id="4" name="Footer Placeholder 3">
            <a:extLst>
              <a:ext uri="{FF2B5EF4-FFF2-40B4-BE49-F238E27FC236}">
                <a16:creationId xmlns:a16="http://schemas.microsoft.com/office/drawing/2014/main" id="{3C924482-FAF3-4C44-88F9-79D12B552C49}"/>
              </a:ext>
            </a:extLst>
          </p:cNvPr>
          <p:cNvSpPr>
            <a:spLocks noGrp="1"/>
          </p:cNvSpPr>
          <p:nvPr>
            <p:ph type="ftr" sz="quarter" idx="11"/>
          </p:nvPr>
        </p:nvSpPr>
        <p:spPr/>
        <p:txBody>
          <a:bodyPr/>
          <a:lstStyle/>
          <a:p>
            <a:r>
              <a:rPr lang="en-US" dirty="0"/>
              <a:t>Churchill - Theory of Computation - Supplementary Lecture</a:t>
            </a:r>
          </a:p>
        </p:txBody>
      </p:sp>
      <p:sp>
        <p:nvSpPr>
          <p:cNvPr id="5" name="Slide Number Placeholder 4">
            <a:extLst>
              <a:ext uri="{FF2B5EF4-FFF2-40B4-BE49-F238E27FC236}">
                <a16:creationId xmlns:a16="http://schemas.microsoft.com/office/drawing/2014/main" id="{C4A2468F-61E7-498B-8A14-83A65D5A6149}"/>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204382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D44D6E-B04D-43AC-933B-98B471332AC7}"/>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C2084070-F296-4945-87AE-2C9B3D2BA57B}"/>
              </a:ext>
            </a:extLst>
          </p:cNvPr>
          <p:cNvSpPr>
            <a:spLocks noGrp="1"/>
          </p:cNvSpPr>
          <p:nvPr>
            <p:ph type="ftr" sz="quarter" idx="11"/>
          </p:nvPr>
        </p:nvSpPr>
        <p:spPr/>
        <p:txBody>
          <a:bodyPr/>
          <a:lstStyle/>
          <a:p>
            <a:r>
              <a:rPr lang="en-US" dirty="0"/>
              <a:t>Churchill - Theory of Computation - Supplementary Lecture</a:t>
            </a:r>
          </a:p>
        </p:txBody>
      </p:sp>
      <p:sp>
        <p:nvSpPr>
          <p:cNvPr id="4" name="Slide Number Placeholder 3">
            <a:extLst>
              <a:ext uri="{FF2B5EF4-FFF2-40B4-BE49-F238E27FC236}">
                <a16:creationId xmlns:a16="http://schemas.microsoft.com/office/drawing/2014/main" id="{B6846DEC-1FE4-474F-B4C8-A4DC0D324431}"/>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1028933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8EA42-0B59-41A5-8FA9-DD6C8FF44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B0BD28-66D8-4E46-8CB8-C830BD84FB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19743C-4FB2-494D-8219-8FDAF0191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363354-7F60-498F-A204-D267C4A894B3}"/>
              </a:ext>
            </a:extLst>
          </p:cNvPr>
          <p:cNvSpPr>
            <a:spLocks noGrp="1"/>
          </p:cNvSpPr>
          <p:nvPr>
            <p:ph type="dt" sz="half" idx="10"/>
          </p:nvPr>
        </p:nvSpPr>
        <p:spPr/>
        <p:txBody>
          <a:bodyPr/>
          <a:lstStyle/>
          <a:p>
            <a:fld id="{6F418CFA-B969-4549-B4C1-9FF7AD9915A0}" type="datetime1">
              <a:rPr lang="en-US" smtClean="0"/>
              <a:t>10/18/2026</a:t>
            </a:fld>
            <a:endParaRPr lang="en-US" dirty="0"/>
          </a:p>
        </p:txBody>
      </p:sp>
      <p:sp>
        <p:nvSpPr>
          <p:cNvPr id="6" name="Footer Placeholder 5">
            <a:extLst>
              <a:ext uri="{FF2B5EF4-FFF2-40B4-BE49-F238E27FC236}">
                <a16:creationId xmlns:a16="http://schemas.microsoft.com/office/drawing/2014/main" id="{0B3E7D43-C1B8-4368-A714-D9093D369FE0}"/>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CA279827-69E9-4D09-9CE8-6E40D8D35AAB}"/>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1352313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C598A-83CB-4DE9-B166-C106E20138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781FA3-C558-4DB1-A1B2-095EC5FB97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3C31465-B169-4810-94AC-D1A7A089C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B71050-FF20-46EB-ACF0-ADF9FDA4C24B}"/>
              </a:ext>
            </a:extLst>
          </p:cNvPr>
          <p:cNvSpPr>
            <a:spLocks noGrp="1"/>
          </p:cNvSpPr>
          <p:nvPr>
            <p:ph type="dt" sz="half" idx="10"/>
          </p:nvPr>
        </p:nvSpPr>
        <p:spPr/>
        <p:txBody>
          <a:bodyPr/>
          <a:lstStyle/>
          <a:p>
            <a:fld id="{33C4A8F9-B75D-496C-B0A4-D991CF16DABD}" type="datetime1">
              <a:rPr lang="en-US" smtClean="0"/>
              <a:t>10/18/2026</a:t>
            </a:fld>
            <a:endParaRPr lang="en-US" dirty="0"/>
          </a:p>
        </p:txBody>
      </p:sp>
      <p:sp>
        <p:nvSpPr>
          <p:cNvPr id="6" name="Footer Placeholder 5">
            <a:extLst>
              <a:ext uri="{FF2B5EF4-FFF2-40B4-BE49-F238E27FC236}">
                <a16:creationId xmlns:a16="http://schemas.microsoft.com/office/drawing/2014/main" id="{4BB86E97-4989-413B-964C-DC983E61C572}"/>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959354AD-A3DF-41BD-BAAE-B07030C4083F}"/>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3343290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5AC62-FD5D-4023-AB98-848F6F81BB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4AB2CF-9B21-4DA5-8B8B-B384EC10C34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373D43-04DF-4816-9C92-5031552E99DC}"/>
              </a:ext>
            </a:extLst>
          </p:cNvPr>
          <p:cNvSpPr>
            <a:spLocks noGrp="1"/>
          </p:cNvSpPr>
          <p:nvPr>
            <p:ph type="dt" sz="half" idx="10"/>
          </p:nvPr>
        </p:nvSpPr>
        <p:spPr/>
        <p:txBody>
          <a:bodyPr/>
          <a:lstStyle/>
          <a:p>
            <a:fld id="{614A2B55-09E2-4EB1-A570-B1CFB926964A}" type="datetime1">
              <a:rPr lang="en-US" smtClean="0"/>
              <a:t>10/18/2026</a:t>
            </a:fld>
            <a:endParaRPr lang="en-US" dirty="0"/>
          </a:p>
        </p:txBody>
      </p:sp>
      <p:sp>
        <p:nvSpPr>
          <p:cNvPr id="5" name="Footer Placeholder 4">
            <a:extLst>
              <a:ext uri="{FF2B5EF4-FFF2-40B4-BE49-F238E27FC236}">
                <a16:creationId xmlns:a16="http://schemas.microsoft.com/office/drawing/2014/main" id="{70AD87F2-181F-42E1-94E5-715230FF1B01}"/>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60822E67-DC3D-4A77-90CA-5CC1A31418EF}"/>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1492873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30B18-5C74-4396-A8B5-8D2AB2BB10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3ED4AB-C2B8-44BD-91E4-CB8E40BA1EE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33129-5C32-4E63-A1A9-7D08FE6F9806}"/>
              </a:ext>
            </a:extLst>
          </p:cNvPr>
          <p:cNvSpPr>
            <a:spLocks noGrp="1"/>
          </p:cNvSpPr>
          <p:nvPr>
            <p:ph type="dt" sz="half" idx="10"/>
          </p:nvPr>
        </p:nvSpPr>
        <p:spPr/>
        <p:txBody>
          <a:bodyPr/>
          <a:lstStyle/>
          <a:p>
            <a:fld id="{9BA7833A-ED9A-4DB1-A389-07D5F0DE7DB1}" type="datetime1">
              <a:rPr lang="en-US" smtClean="0"/>
              <a:t>10/18/2026</a:t>
            </a:fld>
            <a:endParaRPr lang="en-US" dirty="0"/>
          </a:p>
        </p:txBody>
      </p:sp>
      <p:sp>
        <p:nvSpPr>
          <p:cNvPr id="5" name="Footer Placeholder 4">
            <a:extLst>
              <a:ext uri="{FF2B5EF4-FFF2-40B4-BE49-F238E27FC236}">
                <a16:creationId xmlns:a16="http://schemas.microsoft.com/office/drawing/2014/main" id="{8CCAAFA9-1297-4516-8B8A-2F41C4DF5EBC}"/>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43BA0D39-9335-43BE-800D-B40D62735B99}"/>
              </a:ext>
            </a:extLst>
          </p:cNvPr>
          <p:cNvSpPr>
            <a:spLocks noGrp="1"/>
          </p:cNvSpPr>
          <p:nvPr>
            <p:ph type="sldNum" sz="quarter" idx="12"/>
          </p:nvPr>
        </p:nvSpPr>
        <p:spPr/>
        <p:txBody>
          <a:bodyPr/>
          <a:lstStyle/>
          <a:p>
            <a:fld id="{C11188E8-6E5C-4824-AD18-2C07E3121F88}" type="slidenum">
              <a:rPr lang="en-US" smtClean="0"/>
              <a:t>‹#›</a:t>
            </a:fld>
            <a:endParaRPr lang="en-US" dirty="0"/>
          </a:p>
        </p:txBody>
      </p:sp>
    </p:spTree>
    <p:extLst>
      <p:ext uri="{BB962C8B-B14F-4D97-AF65-F5344CB8AC3E}">
        <p14:creationId xmlns:p14="http://schemas.microsoft.com/office/powerpoint/2010/main" val="3393357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7FBF3B-5FD7-4929-9324-E56D0F7EB4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37C42E-1699-4600-8299-6DD6C3365B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3797FC-5D2D-4DAC-9177-CC4B1A72F8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6C40F-77FE-43ED-B3DA-3E7D972D41F2}" type="datetime1">
              <a:rPr lang="en-US" smtClean="0"/>
              <a:t>10/18/2026</a:t>
            </a:fld>
            <a:endParaRPr lang="en-US" dirty="0"/>
          </a:p>
        </p:txBody>
      </p:sp>
      <p:sp>
        <p:nvSpPr>
          <p:cNvPr id="5" name="Footer Placeholder 4">
            <a:extLst>
              <a:ext uri="{FF2B5EF4-FFF2-40B4-BE49-F238E27FC236}">
                <a16:creationId xmlns:a16="http://schemas.microsoft.com/office/drawing/2014/main" id="{C027F2FF-45A4-4BB4-8A55-E77B8ABFF5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E0D7FB37-913D-4FFA-B3E5-6C047DA1B2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188E8-6E5C-4824-AD18-2C07E3121F88}" type="slidenum">
              <a:rPr lang="en-US" smtClean="0"/>
              <a:t>‹#›</a:t>
            </a:fld>
            <a:endParaRPr lang="en-US" dirty="0"/>
          </a:p>
        </p:txBody>
      </p:sp>
    </p:spTree>
    <p:extLst>
      <p:ext uri="{BB962C8B-B14F-4D97-AF65-F5344CB8AC3E}">
        <p14:creationId xmlns:p14="http://schemas.microsoft.com/office/powerpoint/2010/main" val="244918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73DA99-132A-4AF9-B45F-8D881CF1A6FF}"/>
              </a:ext>
            </a:extLst>
          </p:cNvPr>
          <p:cNvPicPr>
            <a:picLocks noChangeAspect="1"/>
          </p:cNvPicPr>
          <p:nvPr/>
        </p:nvPicPr>
        <p:blipFill>
          <a:blip r:embed="rId3">
            <a:lum bright="70000" contrast="-70000"/>
          </a:blip>
          <a:stretch>
            <a:fillRect/>
          </a:stretch>
        </p:blipFill>
        <p:spPr>
          <a:xfrm>
            <a:off x="8234490" y="68221"/>
            <a:ext cx="3720360" cy="3441742"/>
          </a:xfrm>
          <a:prstGeom prst="rect">
            <a:avLst/>
          </a:prstGeom>
        </p:spPr>
      </p:pic>
      <p:pic>
        <p:nvPicPr>
          <p:cNvPr id="4" name="Picture 3">
            <a:extLst>
              <a:ext uri="{FF2B5EF4-FFF2-40B4-BE49-F238E27FC236}">
                <a16:creationId xmlns:a16="http://schemas.microsoft.com/office/drawing/2014/main" id="{ADAA094D-5492-474B-9DE7-2511D0A6E05A}"/>
              </a:ext>
            </a:extLst>
          </p:cNvPr>
          <p:cNvPicPr>
            <a:picLocks noChangeAspect="1"/>
          </p:cNvPicPr>
          <p:nvPr/>
        </p:nvPicPr>
        <p:blipFill>
          <a:blip r:embed="rId4">
            <a:lum bright="70000" contrast="-70000"/>
          </a:blip>
          <a:stretch>
            <a:fillRect/>
          </a:stretch>
        </p:blipFill>
        <p:spPr>
          <a:xfrm>
            <a:off x="237150" y="140226"/>
            <a:ext cx="5058481" cy="2343477"/>
          </a:xfrm>
          <a:prstGeom prst="rect">
            <a:avLst/>
          </a:prstGeom>
        </p:spPr>
      </p:pic>
      <p:sp>
        <p:nvSpPr>
          <p:cNvPr id="2" name="Title 1">
            <a:extLst>
              <a:ext uri="{FF2B5EF4-FFF2-40B4-BE49-F238E27FC236}">
                <a16:creationId xmlns:a16="http://schemas.microsoft.com/office/drawing/2014/main" id="{9628C470-4A1B-466A-9E25-BE63E868BAC5}"/>
              </a:ext>
            </a:extLst>
          </p:cNvPr>
          <p:cNvSpPr>
            <a:spLocks noGrp="1"/>
          </p:cNvSpPr>
          <p:nvPr>
            <p:ph type="ctrTitle"/>
          </p:nvPr>
        </p:nvSpPr>
        <p:spPr/>
        <p:txBody>
          <a:bodyPr>
            <a:normAutofit fontScale="90000"/>
          </a:bodyPr>
          <a:lstStyle/>
          <a:p>
            <a:r>
              <a:rPr lang="en-US" dirty="0"/>
              <a:t>A guest lecture:</a:t>
            </a:r>
            <a:br>
              <a:rPr lang="en-US" dirty="0"/>
            </a:br>
            <a:r>
              <a:rPr lang="en-US" dirty="0"/>
              <a:t>Molecular computation </a:t>
            </a:r>
            <a:br>
              <a:rPr lang="en-US" dirty="0"/>
            </a:br>
            <a:r>
              <a:rPr lang="en-US" dirty="0"/>
              <a:t>for Martin Ziegler’s class</a:t>
            </a:r>
            <a:br>
              <a:rPr lang="en-US" dirty="0"/>
            </a:br>
            <a:r>
              <a:rPr lang="en-US" dirty="0"/>
              <a:t>“Unconventional Computing” … </a:t>
            </a:r>
          </a:p>
        </p:txBody>
      </p:sp>
      <p:sp>
        <p:nvSpPr>
          <p:cNvPr id="3" name="Subtitle 2">
            <a:extLst>
              <a:ext uri="{FF2B5EF4-FFF2-40B4-BE49-F238E27FC236}">
                <a16:creationId xmlns:a16="http://schemas.microsoft.com/office/drawing/2014/main" id="{E38C80B1-5ADB-4F6B-8B1A-3F6E89290933}"/>
              </a:ext>
            </a:extLst>
          </p:cNvPr>
          <p:cNvSpPr>
            <a:spLocks noGrp="1"/>
          </p:cNvSpPr>
          <p:nvPr>
            <p:ph type="subTitle" idx="1"/>
          </p:nvPr>
        </p:nvSpPr>
        <p:spPr/>
        <p:txBody>
          <a:bodyPr/>
          <a:lstStyle/>
          <a:p>
            <a:r>
              <a:rPr lang="en-US" dirty="0"/>
              <a:t>(Updated version from 2024 Fall)</a:t>
            </a:r>
          </a:p>
        </p:txBody>
      </p:sp>
      <p:sp>
        <p:nvSpPr>
          <p:cNvPr id="5" name="Date Placeholder 4">
            <a:extLst>
              <a:ext uri="{FF2B5EF4-FFF2-40B4-BE49-F238E27FC236}">
                <a16:creationId xmlns:a16="http://schemas.microsoft.com/office/drawing/2014/main" id="{BDD433F7-3F75-4DF3-A660-80BEAAE58667}"/>
              </a:ext>
            </a:extLst>
          </p:cNvPr>
          <p:cNvSpPr>
            <a:spLocks noGrp="1"/>
          </p:cNvSpPr>
          <p:nvPr>
            <p:ph type="dt" sz="half" idx="10"/>
          </p:nvPr>
        </p:nvSpPr>
        <p:spPr/>
        <p:txBody>
          <a:bodyPr/>
          <a:lstStyle/>
          <a:p>
            <a:fld id="{F9F526E8-E5AF-4050-822D-4AF748413B87}" type="datetime1">
              <a:rPr lang="en-US" smtClean="0"/>
              <a:t>10/18/2026</a:t>
            </a:fld>
            <a:endParaRPr lang="en-US" dirty="0"/>
          </a:p>
        </p:txBody>
      </p:sp>
      <p:sp>
        <p:nvSpPr>
          <p:cNvPr id="7" name="Footer Placeholder 6">
            <a:extLst>
              <a:ext uri="{FF2B5EF4-FFF2-40B4-BE49-F238E27FC236}">
                <a16:creationId xmlns:a16="http://schemas.microsoft.com/office/drawing/2014/main" id="{373146C7-E035-41F9-A163-80A3EA922756}"/>
              </a:ext>
            </a:extLst>
          </p:cNvPr>
          <p:cNvSpPr>
            <a:spLocks noGrp="1"/>
          </p:cNvSpPr>
          <p:nvPr>
            <p:ph type="ftr" sz="quarter" idx="11"/>
          </p:nvPr>
        </p:nvSpPr>
        <p:spPr/>
        <p:txBody>
          <a:bodyPr/>
          <a:lstStyle/>
          <a:p>
            <a:r>
              <a:rPr lang="en-US" dirty="0"/>
              <a:t>Churchill - Theory of Computation - Supplementary Lecture</a:t>
            </a:r>
          </a:p>
        </p:txBody>
      </p:sp>
      <p:sp>
        <p:nvSpPr>
          <p:cNvPr id="8" name="Slide Number Placeholder 7">
            <a:extLst>
              <a:ext uri="{FF2B5EF4-FFF2-40B4-BE49-F238E27FC236}">
                <a16:creationId xmlns:a16="http://schemas.microsoft.com/office/drawing/2014/main" id="{B4F148AE-2BAB-4F63-A4A7-DA7238126C89}"/>
              </a:ext>
            </a:extLst>
          </p:cNvPr>
          <p:cNvSpPr>
            <a:spLocks noGrp="1"/>
          </p:cNvSpPr>
          <p:nvPr>
            <p:ph type="sldNum" sz="quarter" idx="12"/>
          </p:nvPr>
        </p:nvSpPr>
        <p:spPr/>
        <p:txBody>
          <a:bodyPr/>
          <a:lstStyle/>
          <a:p>
            <a:fld id="{C11188E8-6E5C-4824-AD18-2C07E3121F88}" type="slidenum">
              <a:rPr lang="en-US" smtClean="0"/>
              <a:t>1</a:t>
            </a:fld>
            <a:endParaRPr lang="en-US" dirty="0"/>
          </a:p>
        </p:txBody>
      </p:sp>
    </p:spTree>
    <p:extLst>
      <p:ext uri="{BB962C8B-B14F-4D97-AF65-F5344CB8AC3E}">
        <p14:creationId xmlns:p14="http://schemas.microsoft.com/office/powerpoint/2010/main" val="353944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5F60CF-32CA-4321-88D6-08B1FDA7533B}"/>
              </a:ext>
            </a:extLst>
          </p:cNvPr>
          <p:cNvPicPr>
            <a:picLocks noChangeAspect="1"/>
          </p:cNvPicPr>
          <p:nvPr/>
        </p:nvPicPr>
        <p:blipFill>
          <a:blip r:embed="rId2"/>
          <a:stretch>
            <a:fillRect/>
          </a:stretch>
        </p:blipFill>
        <p:spPr>
          <a:xfrm>
            <a:off x="401444" y="791736"/>
            <a:ext cx="7146482" cy="5057210"/>
          </a:xfrm>
          <a:prstGeom prst="rect">
            <a:avLst/>
          </a:prstGeom>
        </p:spPr>
      </p:pic>
      <p:pic>
        <p:nvPicPr>
          <p:cNvPr id="5" name="Picture 4">
            <a:extLst>
              <a:ext uri="{FF2B5EF4-FFF2-40B4-BE49-F238E27FC236}">
                <a16:creationId xmlns:a16="http://schemas.microsoft.com/office/drawing/2014/main" id="{BA9C4170-37C4-49FE-8E68-6E220D4B222E}"/>
              </a:ext>
            </a:extLst>
          </p:cNvPr>
          <p:cNvPicPr>
            <a:picLocks noChangeAspect="1"/>
          </p:cNvPicPr>
          <p:nvPr/>
        </p:nvPicPr>
        <p:blipFill>
          <a:blip r:embed="rId3"/>
          <a:stretch>
            <a:fillRect/>
          </a:stretch>
        </p:blipFill>
        <p:spPr>
          <a:xfrm>
            <a:off x="8026876" y="791735"/>
            <a:ext cx="3596775" cy="5057211"/>
          </a:xfrm>
          <a:prstGeom prst="rect">
            <a:avLst/>
          </a:prstGeom>
        </p:spPr>
      </p:pic>
      <p:sp>
        <p:nvSpPr>
          <p:cNvPr id="6" name="Date Placeholder 5">
            <a:extLst>
              <a:ext uri="{FF2B5EF4-FFF2-40B4-BE49-F238E27FC236}">
                <a16:creationId xmlns:a16="http://schemas.microsoft.com/office/drawing/2014/main" id="{A75ABB88-B7A8-410E-8B10-56D796DF341E}"/>
              </a:ext>
            </a:extLst>
          </p:cNvPr>
          <p:cNvSpPr>
            <a:spLocks noGrp="1"/>
          </p:cNvSpPr>
          <p:nvPr>
            <p:ph type="dt" sz="half" idx="10"/>
          </p:nvPr>
        </p:nvSpPr>
        <p:spPr/>
        <p:txBody>
          <a:bodyPr/>
          <a:lstStyle/>
          <a:p>
            <a:fld id="{410C7336-F95F-4E1C-A7C1-8C0E30FF11EE}" type="datetime1">
              <a:rPr lang="en-US" smtClean="0"/>
              <a:t>10/18/2026</a:t>
            </a:fld>
            <a:endParaRPr lang="en-US" dirty="0"/>
          </a:p>
        </p:txBody>
      </p:sp>
      <p:sp>
        <p:nvSpPr>
          <p:cNvPr id="7" name="Footer Placeholder 6">
            <a:extLst>
              <a:ext uri="{FF2B5EF4-FFF2-40B4-BE49-F238E27FC236}">
                <a16:creationId xmlns:a16="http://schemas.microsoft.com/office/drawing/2014/main" id="{964CBB47-5B75-451F-8942-D0BE714AA1A6}"/>
              </a:ext>
            </a:extLst>
          </p:cNvPr>
          <p:cNvSpPr>
            <a:spLocks noGrp="1"/>
          </p:cNvSpPr>
          <p:nvPr>
            <p:ph type="ftr" sz="quarter" idx="11"/>
          </p:nvPr>
        </p:nvSpPr>
        <p:spPr/>
        <p:txBody>
          <a:bodyPr/>
          <a:lstStyle/>
          <a:p>
            <a:r>
              <a:rPr lang="en-US" dirty="0"/>
              <a:t>Churchill - Theory of Computation - Supplementary Lecture</a:t>
            </a:r>
          </a:p>
        </p:txBody>
      </p:sp>
      <p:sp>
        <p:nvSpPr>
          <p:cNvPr id="8" name="Slide Number Placeholder 7">
            <a:extLst>
              <a:ext uri="{FF2B5EF4-FFF2-40B4-BE49-F238E27FC236}">
                <a16:creationId xmlns:a16="http://schemas.microsoft.com/office/drawing/2014/main" id="{AA3A3E4C-CD54-4225-8CDA-CFE6C3B50AB1}"/>
              </a:ext>
            </a:extLst>
          </p:cNvPr>
          <p:cNvSpPr>
            <a:spLocks noGrp="1"/>
          </p:cNvSpPr>
          <p:nvPr>
            <p:ph type="sldNum" sz="quarter" idx="12"/>
          </p:nvPr>
        </p:nvSpPr>
        <p:spPr/>
        <p:txBody>
          <a:bodyPr/>
          <a:lstStyle/>
          <a:p>
            <a:fld id="{C11188E8-6E5C-4824-AD18-2C07E3121F88}" type="slidenum">
              <a:rPr lang="en-US" smtClean="0"/>
              <a:t>2</a:t>
            </a:fld>
            <a:endParaRPr lang="en-US" dirty="0"/>
          </a:p>
        </p:txBody>
      </p:sp>
    </p:spTree>
    <p:extLst>
      <p:ext uri="{BB962C8B-B14F-4D97-AF65-F5344CB8AC3E}">
        <p14:creationId xmlns:p14="http://schemas.microsoft.com/office/powerpoint/2010/main" val="4273735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20D988-1445-4ACD-80A1-D7AA2C7E51C7}"/>
              </a:ext>
            </a:extLst>
          </p:cNvPr>
          <p:cNvPicPr>
            <a:picLocks noChangeAspect="1"/>
          </p:cNvPicPr>
          <p:nvPr/>
        </p:nvPicPr>
        <p:blipFill rotWithShape="1">
          <a:blip r:embed="rId2">
            <a:lum bright="70000" contrast="-70000"/>
          </a:blip>
          <a:srcRect l="38967" t="50000" r="38279" b="14309"/>
          <a:stretch/>
        </p:blipFill>
        <p:spPr>
          <a:xfrm>
            <a:off x="2074127" y="-41817"/>
            <a:ext cx="7811313" cy="6941634"/>
          </a:xfrm>
          <a:prstGeom prst="rect">
            <a:avLst/>
          </a:prstGeom>
        </p:spPr>
      </p:pic>
      <p:sp>
        <p:nvSpPr>
          <p:cNvPr id="2" name="Title 1">
            <a:extLst>
              <a:ext uri="{FF2B5EF4-FFF2-40B4-BE49-F238E27FC236}">
                <a16:creationId xmlns:a16="http://schemas.microsoft.com/office/drawing/2014/main" id="{A40237C2-0358-4888-8448-C72E5F2E3F17}"/>
              </a:ext>
            </a:extLst>
          </p:cNvPr>
          <p:cNvSpPr>
            <a:spLocks noGrp="1"/>
          </p:cNvSpPr>
          <p:nvPr>
            <p:ph type="title"/>
          </p:nvPr>
        </p:nvSpPr>
        <p:spPr>
          <a:xfrm>
            <a:off x="838200" y="15167"/>
            <a:ext cx="10515600" cy="1325563"/>
          </a:xfrm>
        </p:spPr>
        <p:txBody>
          <a:bodyPr>
            <a:normAutofit/>
          </a:bodyPr>
          <a:lstStyle/>
          <a:p>
            <a:pPr algn="ctr"/>
            <a:r>
              <a:rPr lang="en-US" sz="5400" b="1" dirty="0"/>
              <a:t>Objectives for Today</a:t>
            </a:r>
          </a:p>
        </p:txBody>
      </p:sp>
      <p:sp>
        <p:nvSpPr>
          <p:cNvPr id="3" name="Content Placeholder 2">
            <a:extLst>
              <a:ext uri="{FF2B5EF4-FFF2-40B4-BE49-F238E27FC236}">
                <a16:creationId xmlns:a16="http://schemas.microsoft.com/office/drawing/2014/main" id="{7FDE0BBA-57EF-4D92-9D89-271024BBD15B}"/>
              </a:ext>
            </a:extLst>
          </p:cNvPr>
          <p:cNvSpPr>
            <a:spLocks noGrp="1"/>
          </p:cNvSpPr>
          <p:nvPr>
            <p:ph idx="1"/>
          </p:nvPr>
        </p:nvSpPr>
        <p:spPr>
          <a:xfrm>
            <a:off x="838200" y="1235425"/>
            <a:ext cx="10515600" cy="4351338"/>
          </a:xfrm>
        </p:spPr>
        <p:txBody>
          <a:bodyPr>
            <a:normAutofit fontScale="92500" lnSpcReduction="20000"/>
          </a:bodyPr>
          <a:lstStyle/>
          <a:p>
            <a:r>
              <a:rPr lang="en-US" dirty="0"/>
              <a:t>Introduce an aspirational area of the physical sciences.</a:t>
            </a:r>
          </a:p>
          <a:p>
            <a:pPr lvl="1"/>
            <a:r>
              <a:rPr lang="en-US" dirty="0"/>
              <a:t>Topic is related area to your course “Theory of Computation”. </a:t>
            </a:r>
          </a:p>
          <a:p>
            <a:r>
              <a:rPr lang="en-US" dirty="0"/>
              <a:t>Show examples of Molecular Logic (Truth tables). </a:t>
            </a:r>
          </a:p>
          <a:p>
            <a:pPr lvl="1"/>
            <a:r>
              <a:rPr lang="en-US" dirty="0"/>
              <a:t>Patterns are same as normal logic.</a:t>
            </a:r>
          </a:p>
          <a:p>
            <a:r>
              <a:rPr lang="en-US" dirty="0"/>
              <a:t>Show that it is an active research topic. </a:t>
            </a:r>
          </a:p>
          <a:p>
            <a:pPr lvl="1"/>
            <a:r>
              <a:rPr lang="en-US" dirty="0"/>
              <a:t>This research has serious challenges (e.g., integration).</a:t>
            </a:r>
          </a:p>
          <a:p>
            <a:r>
              <a:rPr lang="en-US" dirty="0"/>
              <a:t>Describe the inputs (external stimuli) and outputs (reactions, photophysical changes).</a:t>
            </a:r>
          </a:p>
          <a:p>
            <a:r>
              <a:rPr lang="en-US" dirty="0"/>
              <a:t>Profile some personalities, researchers, events, concepts…</a:t>
            </a:r>
          </a:p>
          <a:p>
            <a:r>
              <a:rPr lang="en-US" dirty="0"/>
              <a:t>Recommend you think about future aims from your point of view. </a:t>
            </a:r>
          </a:p>
          <a:p>
            <a:r>
              <a:rPr lang="en-US" dirty="0"/>
              <a:t>Omit ”quantum computing.”</a:t>
            </a:r>
          </a:p>
        </p:txBody>
      </p:sp>
      <p:sp>
        <p:nvSpPr>
          <p:cNvPr id="5" name="Date Placeholder 4">
            <a:extLst>
              <a:ext uri="{FF2B5EF4-FFF2-40B4-BE49-F238E27FC236}">
                <a16:creationId xmlns:a16="http://schemas.microsoft.com/office/drawing/2014/main" id="{5B99FEE6-8BA5-4934-8516-ED8DA3382F6B}"/>
              </a:ext>
            </a:extLst>
          </p:cNvPr>
          <p:cNvSpPr>
            <a:spLocks noGrp="1"/>
          </p:cNvSpPr>
          <p:nvPr>
            <p:ph type="dt" sz="half" idx="10"/>
          </p:nvPr>
        </p:nvSpPr>
        <p:spPr/>
        <p:txBody>
          <a:bodyPr/>
          <a:lstStyle/>
          <a:p>
            <a:fld id="{7FDA0D63-0C06-40C1-96A4-B70C03EBDC84}" type="datetime1">
              <a:rPr lang="en-US" smtClean="0"/>
              <a:t>10/18/2026</a:t>
            </a:fld>
            <a:endParaRPr lang="en-US" dirty="0"/>
          </a:p>
        </p:txBody>
      </p:sp>
      <p:sp>
        <p:nvSpPr>
          <p:cNvPr id="6" name="Footer Placeholder 5">
            <a:extLst>
              <a:ext uri="{FF2B5EF4-FFF2-40B4-BE49-F238E27FC236}">
                <a16:creationId xmlns:a16="http://schemas.microsoft.com/office/drawing/2014/main" id="{D3988231-E4C7-4643-990C-D3406A7CBD04}"/>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228A4D7D-0FFF-45EB-9558-9024847DA0BF}"/>
              </a:ext>
            </a:extLst>
          </p:cNvPr>
          <p:cNvSpPr>
            <a:spLocks noGrp="1"/>
          </p:cNvSpPr>
          <p:nvPr>
            <p:ph type="sldNum" sz="quarter" idx="12"/>
          </p:nvPr>
        </p:nvSpPr>
        <p:spPr/>
        <p:txBody>
          <a:bodyPr/>
          <a:lstStyle/>
          <a:p>
            <a:fld id="{C11188E8-6E5C-4824-AD18-2C07E3121F88}" type="slidenum">
              <a:rPr lang="en-US" smtClean="0"/>
              <a:t>3</a:t>
            </a:fld>
            <a:endParaRPr lang="en-US" dirty="0"/>
          </a:p>
        </p:txBody>
      </p:sp>
      <p:sp>
        <p:nvSpPr>
          <p:cNvPr id="8" name="TextBox 7">
            <a:extLst>
              <a:ext uri="{FF2B5EF4-FFF2-40B4-BE49-F238E27FC236}">
                <a16:creationId xmlns:a16="http://schemas.microsoft.com/office/drawing/2014/main" id="{788C70B1-589D-4A69-A2E9-8000C5EE2F1A}"/>
              </a:ext>
            </a:extLst>
          </p:cNvPr>
          <p:cNvSpPr txBox="1"/>
          <p:nvPr/>
        </p:nvSpPr>
        <p:spPr>
          <a:xfrm>
            <a:off x="7924800" y="5075770"/>
            <a:ext cx="4114800" cy="1200329"/>
          </a:xfrm>
          <a:prstGeom prst="rect">
            <a:avLst/>
          </a:prstGeom>
          <a:noFill/>
          <a:ln>
            <a:solidFill>
              <a:schemeClr val="tx1"/>
            </a:solidFill>
          </a:ln>
        </p:spPr>
        <p:txBody>
          <a:bodyPr wrap="square" rtlCol="0">
            <a:spAutoFit/>
          </a:bodyPr>
          <a:lstStyle/>
          <a:p>
            <a:r>
              <a:rPr lang="en-US" i="1" dirty="0">
                <a:solidFill>
                  <a:srgbClr val="FF0000"/>
                </a:solidFill>
              </a:rPr>
              <a:t>Note: Many graphics and items of artwork in this presentation are selected from the Internet; for educational purposes; used without permission</a:t>
            </a:r>
          </a:p>
        </p:txBody>
      </p:sp>
    </p:spTree>
    <p:extLst>
      <p:ext uri="{BB962C8B-B14F-4D97-AF65-F5344CB8AC3E}">
        <p14:creationId xmlns:p14="http://schemas.microsoft.com/office/powerpoint/2010/main" val="3667207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991ABF-D384-4A54-AD06-DA65CACEAC1A}"/>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F56933DA-8C3D-413F-B43D-FC0E72D0EE68}"/>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8ED5C854-D143-4B7E-A0EE-49838496B809}"/>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6" name="Slide Number Placeholder 5">
            <a:extLst>
              <a:ext uri="{FF2B5EF4-FFF2-40B4-BE49-F238E27FC236}">
                <a16:creationId xmlns:a16="http://schemas.microsoft.com/office/drawing/2014/main" id="{97470060-F647-4F91-8068-2356D1CC90C5}"/>
              </a:ext>
            </a:extLst>
          </p:cNvPr>
          <p:cNvSpPr>
            <a:spLocks noGrp="1"/>
          </p:cNvSpPr>
          <p:nvPr>
            <p:ph type="sldNum" sz="quarter" idx="12"/>
          </p:nvPr>
        </p:nvSpPr>
        <p:spPr/>
        <p:txBody>
          <a:bodyPr/>
          <a:lstStyle/>
          <a:p>
            <a:fld id="{C11188E8-6E5C-4824-AD18-2C07E3121F88}" type="slidenum">
              <a:rPr lang="en-US" smtClean="0"/>
              <a:t>4</a:t>
            </a:fld>
            <a:endParaRPr lang="en-US" dirty="0"/>
          </a:p>
        </p:txBody>
      </p:sp>
      <p:sp>
        <p:nvSpPr>
          <p:cNvPr id="8" name="Title 7">
            <a:extLst>
              <a:ext uri="{FF2B5EF4-FFF2-40B4-BE49-F238E27FC236}">
                <a16:creationId xmlns:a16="http://schemas.microsoft.com/office/drawing/2014/main" id="{E437380C-E80A-4644-AAAC-EEFB093E3D70}"/>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DC76CAD0-947F-43AF-83C0-976D0A0D8CDB}"/>
              </a:ext>
            </a:extLst>
          </p:cNvPr>
          <p:cNvPicPr>
            <a:picLocks noChangeAspect="1"/>
          </p:cNvPicPr>
          <p:nvPr/>
        </p:nvPicPr>
        <p:blipFill>
          <a:blip r:embed="rId2"/>
          <a:stretch>
            <a:fillRect/>
          </a:stretch>
        </p:blipFill>
        <p:spPr>
          <a:xfrm>
            <a:off x="1394756" y="3700117"/>
            <a:ext cx="9402487" cy="2476846"/>
          </a:xfrm>
          <a:prstGeom prst="rect">
            <a:avLst/>
          </a:prstGeom>
          <a:ln>
            <a:solidFill>
              <a:schemeClr val="tx1"/>
            </a:solidFill>
          </a:ln>
        </p:spPr>
      </p:pic>
      <p:pic>
        <p:nvPicPr>
          <p:cNvPr id="10" name="Picture 9">
            <a:extLst>
              <a:ext uri="{FF2B5EF4-FFF2-40B4-BE49-F238E27FC236}">
                <a16:creationId xmlns:a16="http://schemas.microsoft.com/office/drawing/2014/main" id="{A0CBC679-BC87-43E2-A3C0-9866BD5EB85B}"/>
              </a:ext>
            </a:extLst>
          </p:cNvPr>
          <p:cNvPicPr>
            <a:picLocks noChangeAspect="1"/>
          </p:cNvPicPr>
          <p:nvPr/>
        </p:nvPicPr>
        <p:blipFill>
          <a:blip r:embed="rId3"/>
          <a:stretch>
            <a:fillRect/>
          </a:stretch>
        </p:blipFill>
        <p:spPr>
          <a:xfrm>
            <a:off x="3568044" y="44163"/>
            <a:ext cx="5029615" cy="3643247"/>
          </a:xfrm>
          <a:prstGeom prst="rect">
            <a:avLst/>
          </a:prstGeom>
        </p:spPr>
      </p:pic>
    </p:spTree>
    <p:extLst>
      <p:ext uri="{BB962C8B-B14F-4D97-AF65-F5344CB8AC3E}">
        <p14:creationId xmlns:p14="http://schemas.microsoft.com/office/powerpoint/2010/main" val="3693984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EF84EA-287F-4CEC-BB16-7528AFD55130}"/>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9739E2A8-1D2D-4871-8FF6-08BE5AFAB637}"/>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4" name="Slide Number Placeholder 3">
            <a:extLst>
              <a:ext uri="{FF2B5EF4-FFF2-40B4-BE49-F238E27FC236}">
                <a16:creationId xmlns:a16="http://schemas.microsoft.com/office/drawing/2014/main" id="{DA36498B-BA43-479C-980A-20CCB52C1AF0}"/>
              </a:ext>
            </a:extLst>
          </p:cNvPr>
          <p:cNvSpPr>
            <a:spLocks noGrp="1"/>
          </p:cNvSpPr>
          <p:nvPr>
            <p:ph type="sldNum" sz="quarter" idx="12"/>
          </p:nvPr>
        </p:nvSpPr>
        <p:spPr/>
        <p:txBody>
          <a:bodyPr/>
          <a:lstStyle/>
          <a:p>
            <a:fld id="{C11188E8-6E5C-4824-AD18-2C07E3121F88}" type="slidenum">
              <a:rPr lang="en-US" smtClean="0"/>
              <a:t>5</a:t>
            </a:fld>
            <a:endParaRPr lang="en-US" dirty="0"/>
          </a:p>
        </p:txBody>
      </p:sp>
      <p:sp>
        <p:nvSpPr>
          <p:cNvPr id="5" name="Rectangle 4">
            <a:extLst>
              <a:ext uri="{FF2B5EF4-FFF2-40B4-BE49-F238E27FC236}">
                <a16:creationId xmlns:a16="http://schemas.microsoft.com/office/drawing/2014/main" id="{EAE25191-4BF0-4B37-8ABB-B2DA3BB698F5}"/>
              </a:ext>
            </a:extLst>
          </p:cNvPr>
          <p:cNvSpPr/>
          <p:nvPr/>
        </p:nvSpPr>
        <p:spPr>
          <a:xfrm>
            <a:off x="955040" y="601117"/>
            <a:ext cx="10398760" cy="3046988"/>
          </a:xfrm>
          <a:prstGeom prst="rect">
            <a:avLst/>
          </a:prstGeom>
        </p:spPr>
        <p:txBody>
          <a:bodyPr wrap="square">
            <a:spAutoFit/>
          </a:bodyPr>
          <a:lstStyle/>
          <a:p>
            <a:pPr algn="ctr"/>
            <a:r>
              <a:rPr lang="en-US" sz="3200" dirty="0">
                <a:solidFill>
                  <a:srgbClr val="001D2F"/>
                </a:solidFill>
                <a:latin typeface="Roboto"/>
              </a:rPr>
              <a:t>“Molecules respond to changes in their environment.</a:t>
            </a:r>
          </a:p>
          <a:p>
            <a:pPr algn="ctr"/>
            <a:r>
              <a:rPr lang="en-US" sz="3200" dirty="0">
                <a:solidFill>
                  <a:srgbClr val="001D2F"/>
                </a:solidFill>
                <a:latin typeface="Roboto"/>
              </a:rPr>
              <a:t>The presence of various ions, neutral species, pH, temperature, and viscosity, among many others, result in </a:t>
            </a:r>
            <a:r>
              <a:rPr lang="en-US" sz="3200" dirty="0" err="1">
                <a:solidFill>
                  <a:srgbClr val="001D2F"/>
                </a:solidFill>
                <a:latin typeface="Roboto"/>
              </a:rPr>
              <a:t>colour</a:t>
            </a:r>
            <a:r>
              <a:rPr lang="en-US" sz="3200" dirty="0">
                <a:solidFill>
                  <a:srgbClr val="001D2F"/>
                </a:solidFill>
                <a:latin typeface="Roboto"/>
              </a:rPr>
              <a:t> or emission changes as a result of the complex interplay of many excited state processes and environmental parameters.”</a:t>
            </a:r>
            <a:endParaRPr lang="en-US" sz="3200" dirty="0"/>
          </a:p>
        </p:txBody>
      </p:sp>
      <p:sp>
        <p:nvSpPr>
          <p:cNvPr id="6" name="Rectangle 5">
            <a:extLst>
              <a:ext uri="{FF2B5EF4-FFF2-40B4-BE49-F238E27FC236}">
                <a16:creationId xmlns:a16="http://schemas.microsoft.com/office/drawing/2014/main" id="{30F02A9A-64D2-4A47-8C52-8FC3C5376BCF}"/>
              </a:ext>
            </a:extLst>
          </p:cNvPr>
          <p:cNvSpPr/>
          <p:nvPr/>
        </p:nvSpPr>
        <p:spPr>
          <a:xfrm>
            <a:off x="3529342" y="5530334"/>
            <a:ext cx="5250155" cy="369332"/>
          </a:xfrm>
          <a:prstGeom prst="rect">
            <a:avLst/>
          </a:prstGeom>
        </p:spPr>
        <p:txBody>
          <a:bodyPr wrap="none">
            <a:spAutoFit/>
          </a:bodyPr>
          <a:lstStyle/>
          <a:p>
            <a:r>
              <a:rPr lang="en-US" dirty="0">
                <a:latin typeface="Consolas" panose="020B0609020204030204" pitchFamily="49" charset="0"/>
              </a:rPr>
              <a:t>Chem. Soc. Rev. (2018) 47 (7): 2228–2248</a:t>
            </a:r>
            <a:endParaRPr lang="en-US" dirty="0"/>
          </a:p>
        </p:txBody>
      </p:sp>
    </p:spTree>
    <p:extLst>
      <p:ext uri="{BB962C8B-B14F-4D97-AF65-F5344CB8AC3E}">
        <p14:creationId xmlns:p14="http://schemas.microsoft.com/office/powerpoint/2010/main" val="1845658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74465-53C3-4EFB-9E5E-E75224C32BD3}"/>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8BBDF773-9C4E-4F39-9893-526AB0EF26E1}"/>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4" name="Slide Number Placeholder 3">
            <a:extLst>
              <a:ext uri="{FF2B5EF4-FFF2-40B4-BE49-F238E27FC236}">
                <a16:creationId xmlns:a16="http://schemas.microsoft.com/office/drawing/2014/main" id="{DD5A3B2B-7D59-4EF1-902C-D27AF6CD237D}"/>
              </a:ext>
            </a:extLst>
          </p:cNvPr>
          <p:cNvSpPr>
            <a:spLocks noGrp="1"/>
          </p:cNvSpPr>
          <p:nvPr>
            <p:ph type="sldNum" sz="quarter" idx="12"/>
          </p:nvPr>
        </p:nvSpPr>
        <p:spPr/>
        <p:txBody>
          <a:bodyPr/>
          <a:lstStyle/>
          <a:p>
            <a:fld id="{C11188E8-6E5C-4824-AD18-2C07E3121F88}" type="slidenum">
              <a:rPr lang="en-US" smtClean="0"/>
              <a:t>6</a:t>
            </a:fld>
            <a:endParaRPr lang="en-US" dirty="0"/>
          </a:p>
        </p:txBody>
      </p:sp>
      <p:pic>
        <p:nvPicPr>
          <p:cNvPr id="5" name="Picture 4">
            <a:extLst>
              <a:ext uri="{FF2B5EF4-FFF2-40B4-BE49-F238E27FC236}">
                <a16:creationId xmlns:a16="http://schemas.microsoft.com/office/drawing/2014/main" id="{EDD9C002-F7A1-4786-ACE4-7DC0B0CB69D0}"/>
              </a:ext>
            </a:extLst>
          </p:cNvPr>
          <p:cNvPicPr>
            <a:picLocks noChangeAspect="1"/>
          </p:cNvPicPr>
          <p:nvPr/>
        </p:nvPicPr>
        <p:blipFill>
          <a:blip r:embed="rId2"/>
          <a:stretch>
            <a:fillRect/>
          </a:stretch>
        </p:blipFill>
        <p:spPr>
          <a:xfrm>
            <a:off x="0" y="0"/>
            <a:ext cx="7097115" cy="5687219"/>
          </a:xfrm>
          <a:prstGeom prst="rect">
            <a:avLst/>
          </a:prstGeom>
        </p:spPr>
      </p:pic>
      <p:sp>
        <p:nvSpPr>
          <p:cNvPr id="6" name="TextBox 5">
            <a:extLst>
              <a:ext uri="{FF2B5EF4-FFF2-40B4-BE49-F238E27FC236}">
                <a16:creationId xmlns:a16="http://schemas.microsoft.com/office/drawing/2014/main" id="{E3D47F83-A3D6-4D63-9654-05666076F594}"/>
              </a:ext>
            </a:extLst>
          </p:cNvPr>
          <p:cNvSpPr txBox="1"/>
          <p:nvPr/>
        </p:nvSpPr>
        <p:spPr>
          <a:xfrm>
            <a:off x="7565411" y="4098131"/>
            <a:ext cx="3975412" cy="369332"/>
          </a:xfrm>
          <a:prstGeom prst="rect">
            <a:avLst/>
          </a:prstGeom>
          <a:noFill/>
        </p:spPr>
        <p:txBody>
          <a:bodyPr wrap="square" rtlCol="0">
            <a:spAutoFit/>
          </a:bodyPr>
          <a:lstStyle/>
          <a:p>
            <a:r>
              <a:rPr lang="en-US" dirty="0">
                <a:highlight>
                  <a:srgbClr val="00FFFF"/>
                </a:highlight>
              </a:rPr>
              <a:t>PET =  Photoinduced Electron Transfer</a:t>
            </a:r>
          </a:p>
        </p:txBody>
      </p:sp>
      <p:sp>
        <p:nvSpPr>
          <p:cNvPr id="8" name="Rectangle 7">
            <a:extLst>
              <a:ext uri="{FF2B5EF4-FFF2-40B4-BE49-F238E27FC236}">
                <a16:creationId xmlns:a16="http://schemas.microsoft.com/office/drawing/2014/main" id="{A15C7397-72CD-4F44-90F1-6D5F85A4F9CA}"/>
              </a:ext>
            </a:extLst>
          </p:cNvPr>
          <p:cNvSpPr/>
          <p:nvPr/>
        </p:nvSpPr>
        <p:spPr>
          <a:xfrm>
            <a:off x="6959600" y="2782669"/>
            <a:ext cx="5049520" cy="646331"/>
          </a:xfrm>
          <a:prstGeom prst="rect">
            <a:avLst/>
          </a:prstGeom>
        </p:spPr>
        <p:txBody>
          <a:bodyPr wrap="square">
            <a:spAutoFit/>
          </a:bodyPr>
          <a:lstStyle/>
          <a:p>
            <a:r>
              <a:rPr lang="pt-BR" dirty="0">
                <a:latin typeface="Consolas" panose="020B0609020204030204" pitchFamily="49" charset="0"/>
              </a:rPr>
              <a:t>P. de Silva, H. Q. N. Gunaratne and C. P. McCoy, Nature, 1993, 364, 42–44.</a:t>
            </a:r>
            <a:endParaRPr lang="en-US" dirty="0"/>
          </a:p>
        </p:txBody>
      </p:sp>
      <p:pic>
        <p:nvPicPr>
          <p:cNvPr id="9" name="Picture 8">
            <a:extLst>
              <a:ext uri="{FF2B5EF4-FFF2-40B4-BE49-F238E27FC236}">
                <a16:creationId xmlns:a16="http://schemas.microsoft.com/office/drawing/2014/main" id="{5FCDF4B8-7285-4B83-ADAE-274A863B010E}"/>
              </a:ext>
            </a:extLst>
          </p:cNvPr>
          <p:cNvPicPr>
            <a:picLocks noChangeAspect="1"/>
          </p:cNvPicPr>
          <p:nvPr/>
        </p:nvPicPr>
        <p:blipFill>
          <a:blip r:embed="rId3"/>
          <a:stretch>
            <a:fillRect/>
          </a:stretch>
        </p:blipFill>
        <p:spPr>
          <a:xfrm>
            <a:off x="7040881" y="0"/>
            <a:ext cx="5151120" cy="2305464"/>
          </a:xfrm>
          <a:prstGeom prst="rect">
            <a:avLst/>
          </a:prstGeom>
        </p:spPr>
      </p:pic>
    </p:spTree>
    <p:extLst>
      <p:ext uri="{BB962C8B-B14F-4D97-AF65-F5344CB8AC3E}">
        <p14:creationId xmlns:p14="http://schemas.microsoft.com/office/powerpoint/2010/main" val="1993176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73C6-4F28-462D-8EEF-C77B40152499}"/>
              </a:ext>
            </a:extLst>
          </p:cNvPr>
          <p:cNvSpPr>
            <a:spLocks noGrp="1"/>
          </p:cNvSpPr>
          <p:nvPr>
            <p:ph type="title"/>
          </p:nvPr>
        </p:nvSpPr>
        <p:spPr/>
        <p:txBody>
          <a:bodyPr/>
          <a:lstStyle/>
          <a:p>
            <a:r>
              <a:rPr lang="en-US" dirty="0"/>
              <a:t>Case studies: simple ones compounded ones.</a:t>
            </a:r>
            <a:br>
              <a:rPr lang="en-US" dirty="0"/>
            </a:br>
            <a:endParaRPr lang="en-US" dirty="0"/>
          </a:p>
        </p:txBody>
      </p:sp>
      <p:pic>
        <p:nvPicPr>
          <p:cNvPr id="4" name="Picture 3">
            <a:extLst>
              <a:ext uri="{FF2B5EF4-FFF2-40B4-BE49-F238E27FC236}">
                <a16:creationId xmlns:a16="http://schemas.microsoft.com/office/drawing/2014/main" id="{867B9D93-8D2A-462A-9D27-BD10BACDF2FB}"/>
              </a:ext>
            </a:extLst>
          </p:cNvPr>
          <p:cNvPicPr>
            <a:picLocks noChangeAspect="1"/>
          </p:cNvPicPr>
          <p:nvPr/>
        </p:nvPicPr>
        <p:blipFill>
          <a:blip r:embed="rId2"/>
          <a:stretch>
            <a:fillRect/>
          </a:stretch>
        </p:blipFill>
        <p:spPr>
          <a:xfrm>
            <a:off x="306128" y="1049927"/>
            <a:ext cx="4048800" cy="5346387"/>
          </a:xfrm>
          <a:prstGeom prst="rect">
            <a:avLst/>
          </a:prstGeom>
        </p:spPr>
      </p:pic>
      <p:pic>
        <p:nvPicPr>
          <p:cNvPr id="5" name="Picture 4">
            <a:extLst>
              <a:ext uri="{FF2B5EF4-FFF2-40B4-BE49-F238E27FC236}">
                <a16:creationId xmlns:a16="http://schemas.microsoft.com/office/drawing/2014/main" id="{9AB6BA90-EC34-44A2-AC9C-3D0D9BD58920}"/>
              </a:ext>
            </a:extLst>
          </p:cNvPr>
          <p:cNvPicPr>
            <a:picLocks noChangeAspect="1"/>
          </p:cNvPicPr>
          <p:nvPr/>
        </p:nvPicPr>
        <p:blipFill rotWithShape="1">
          <a:blip r:embed="rId3"/>
          <a:srcRect t="43601" b="35169"/>
          <a:stretch/>
        </p:blipFill>
        <p:spPr>
          <a:xfrm>
            <a:off x="5158514" y="2947096"/>
            <a:ext cx="4696480" cy="1215483"/>
          </a:xfrm>
          <a:prstGeom prst="rect">
            <a:avLst/>
          </a:prstGeom>
          <a:ln w="38100">
            <a:solidFill>
              <a:srgbClr val="FF0000"/>
            </a:solidFill>
          </a:ln>
        </p:spPr>
      </p:pic>
      <p:pic>
        <p:nvPicPr>
          <p:cNvPr id="6" name="Picture 5">
            <a:extLst>
              <a:ext uri="{FF2B5EF4-FFF2-40B4-BE49-F238E27FC236}">
                <a16:creationId xmlns:a16="http://schemas.microsoft.com/office/drawing/2014/main" id="{865295FE-E83A-4381-BB05-DF5DB85C48A6}"/>
              </a:ext>
            </a:extLst>
          </p:cNvPr>
          <p:cNvPicPr>
            <a:picLocks noChangeAspect="1"/>
          </p:cNvPicPr>
          <p:nvPr/>
        </p:nvPicPr>
        <p:blipFill>
          <a:blip r:embed="rId4"/>
          <a:stretch>
            <a:fillRect/>
          </a:stretch>
        </p:blipFill>
        <p:spPr>
          <a:xfrm>
            <a:off x="10789242" y="2028703"/>
            <a:ext cx="1096630" cy="3388833"/>
          </a:xfrm>
          <a:prstGeom prst="rect">
            <a:avLst/>
          </a:prstGeom>
        </p:spPr>
      </p:pic>
      <p:sp>
        <p:nvSpPr>
          <p:cNvPr id="8" name="Date Placeholder 7">
            <a:extLst>
              <a:ext uri="{FF2B5EF4-FFF2-40B4-BE49-F238E27FC236}">
                <a16:creationId xmlns:a16="http://schemas.microsoft.com/office/drawing/2014/main" id="{4ED7A76F-DFAC-415E-AF2E-C340A8004A67}"/>
              </a:ext>
            </a:extLst>
          </p:cNvPr>
          <p:cNvSpPr>
            <a:spLocks noGrp="1"/>
          </p:cNvSpPr>
          <p:nvPr>
            <p:ph type="dt" sz="half" idx="10"/>
          </p:nvPr>
        </p:nvSpPr>
        <p:spPr/>
        <p:txBody>
          <a:bodyPr/>
          <a:lstStyle/>
          <a:p>
            <a:fld id="{5862D34F-34AA-467A-AE2A-08E95E66F856}" type="datetime1">
              <a:rPr lang="en-US" smtClean="0"/>
              <a:t>10/18/2026</a:t>
            </a:fld>
            <a:endParaRPr lang="en-US" dirty="0"/>
          </a:p>
        </p:txBody>
      </p:sp>
      <p:sp>
        <p:nvSpPr>
          <p:cNvPr id="9" name="Footer Placeholder 8">
            <a:extLst>
              <a:ext uri="{FF2B5EF4-FFF2-40B4-BE49-F238E27FC236}">
                <a16:creationId xmlns:a16="http://schemas.microsoft.com/office/drawing/2014/main" id="{F9B5F5C6-3857-406A-BAAC-391F65182AF3}"/>
              </a:ext>
            </a:extLst>
          </p:cNvPr>
          <p:cNvSpPr>
            <a:spLocks noGrp="1"/>
          </p:cNvSpPr>
          <p:nvPr>
            <p:ph type="ftr" sz="quarter" idx="11"/>
          </p:nvPr>
        </p:nvSpPr>
        <p:spPr/>
        <p:txBody>
          <a:bodyPr/>
          <a:lstStyle/>
          <a:p>
            <a:r>
              <a:rPr lang="en-US" dirty="0"/>
              <a:t>Churchill - Theory of Computation - Supplementary Lecture</a:t>
            </a:r>
          </a:p>
        </p:txBody>
      </p:sp>
      <p:sp>
        <p:nvSpPr>
          <p:cNvPr id="10" name="Slide Number Placeholder 9">
            <a:extLst>
              <a:ext uri="{FF2B5EF4-FFF2-40B4-BE49-F238E27FC236}">
                <a16:creationId xmlns:a16="http://schemas.microsoft.com/office/drawing/2014/main" id="{15912777-DBCD-4735-8690-51CF5E174028}"/>
              </a:ext>
            </a:extLst>
          </p:cNvPr>
          <p:cNvSpPr>
            <a:spLocks noGrp="1"/>
          </p:cNvSpPr>
          <p:nvPr>
            <p:ph type="sldNum" sz="quarter" idx="12"/>
          </p:nvPr>
        </p:nvSpPr>
        <p:spPr/>
        <p:txBody>
          <a:bodyPr/>
          <a:lstStyle/>
          <a:p>
            <a:fld id="{C11188E8-6E5C-4824-AD18-2C07E3121F88}" type="slidenum">
              <a:rPr lang="en-US" smtClean="0"/>
              <a:t>7</a:t>
            </a:fld>
            <a:endParaRPr lang="en-US" dirty="0"/>
          </a:p>
        </p:txBody>
      </p:sp>
    </p:spTree>
    <p:extLst>
      <p:ext uri="{BB962C8B-B14F-4D97-AF65-F5344CB8AC3E}">
        <p14:creationId xmlns:p14="http://schemas.microsoft.com/office/powerpoint/2010/main" val="2454472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405D7-701C-49FB-9DCD-FEB0B15B429C}"/>
              </a:ext>
            </a:extLst>
          </p:cNvPr>
          <p:cNvSpPr>
            <a:spLocks noGrp="1"/>
          </p:cNvSpPr>
          <p:nvPr>
            <p:ph type="title"/>
          </p:nvPr>
        </p:nvSpPr>
        <p:spPr>
          <a:xfrm>
            <a:off x="0" y="-50026"/>
            <a:ext cx="12054468" cy="1325563"/>
          </a:xfrm>
        </p:spPr>
        <p:txBody>
          <a:bodyPr>
            <a:normAutofit/>
          </a:bodyPr>
          <a:lstStyle/>
          <a:p>
            <a:r>
              <a:rPr lang="en-US" dirty="0"/>
              <a:t>One way of tuning “selectivity” </a:t>
            </a:r>
            <a:br>
              <a:rPr lang="en-US" dirty="0"/>
            </a:br>
            <a:r>
              <a:rPr lang="en-US" dirty="0"/>
              <a:t>A look at the fit using alkali metals into crown ether</a:t>
            </a:r>
          </a:p>
        </p:txBody>
      </p:sp>
      <p:pic>
        <p:nvPicPr>
          <p:cNvPr id="4" name="Picture 3">
            <a:extLst>
              <a:ext uri="{FF2B5EF4-FFF2-40B4-BE49-F238E27FC236}">
                <a16:creationId xmlns:a16="http://schemas.microsoft.com/office/drawing/2014/main" id="{92937BAF-5ADF-4035-8B2E-018366B5F652}"/>
              </a:ext>
            </a:extLst>
          </p:cNvPr>
          <p:cNvPicPr>
            <a:picLocks noChangeAspect="1"/>
          </p:cNvPicPr>
          <p:nvPr/>
        </p:nvPicPr>
        <p:blipFill>
          <a:blip r:embed="rId2"/>
          <a:stretch>
            <a:fillRect/>
          </a:stretch>
        </p:blipFill>
        <p:spPr>
          <a:xfrm>
            <a:off x="2554887" y="1178411"/>
            <a:ext cx="6944694" cy="1895740"/>
          </a:xfrm>
          <a:prstGeom prst="rect">
            <a:avLst/>
          </a:prstGeom>
        </p:spPr>
      </p:pic>
      <p:pic>
        <p:nvPicPr>
          <p:cNvPr id="5" name="Picture 4">
            <a:extLst>
              <a:ext uri="{FF2B5EF4-FFF2-40B4-BE49-F238E27FC236}">
                <a16:creationId xmlns:a16="http://schemas.microsoft.com/office/drawing/2014/main" id="{22E6ADC3-24F0-49FA-BA0F-0AE899F4A03B}"/>
              </a:ext>
            </a:extLst>
          </p:cNvPr>
          <p:cNvPicPr>
            <a:picLocks noChangeAspect="1"/>
          </p:cNvPicPr>
          <p:nvPr/>
        </p:nvPicPr>
        <p:blipFill>
          <a:blip r:embed="rId3"/>
          <a:stretch>
            <a:fillRect/>
          </a:stretch>
        </p:blipFill>
        <p:spPr>
          <a:xfrm>
            <a:off x="1437625" y="2725287"/>
            <a:ext cx="9316750" cy="3286584"/>
          </a:xfrm>
          <a:prstGeom prst="rect">
            <a:avLst/>
          </a:prstGeom>
        </p:spPr>
      </p:pic>
      <p:sp>
        <p:nvSpPr>
          <p:cNvPr id="9" name="Rectangle 8">
            <a:extLst>
              <a:ext uri="{FF2B5EF4-FFF2-40B4-BE49-F238E27FC236}">
                <a16:creationId xmlns:a16="http://schemas.microsoft.com/office/drawing/2014/main" id="{00A40FAD-8CBA-4A62-9FEE-4EB883389043}"/>
              </a:ext>
            </a:extLst>
          </p:cNvPr>
          <p:cNvSpPr/>
          <p:nvPr/>
        </p:nvSpPr>
        <p:spPr>
          <a:xfrm>
            <a:off x="6793229" y="5987018"/>
            <a:ext cx="5084020" cy="369332"/>
          </a:xfrm>
          <a:prstGeom prst="rect">
            <a:avLst/>
          </a:prstGeom>
        </p:spPr>
        <p:txBody>
          <a:bodyPr wrap="none">
            <a:spAutoFit/>
          </a:bodyPr>
          <a:lstStyle/>
          <a:p>
            <a:r>
              <a:rPr lang="en-US" i="1" dirty="0"/>
              <a:t> metal ion is one of many types of “external stimuli.”</a:t>
            </a:r>
          </a:p>
        </p:txBody>
      </p:sp>
      <p:sp>
        <p:nvSpPr>
          <p:cNvPr id="10" name="Date Placeholder 9">
            <a:extLst>
              <a:ext uri="{FF2B5EF4-FFF2-40B4-BE49-F238E27FC236}">
                <a16:creationId xmlns:a16="http://schemas.microsoft.com/office/drawing/2014/main" id="{13F80FB4-7918-4E53-978A-7A09223ADB98}"/>
              </a:ext>
            </a:extLst>
          </p:cNvPr>
          <p:cNvSpPr>
            <a:spLocks noGrp="1"/>
          </p:cNvSpPr>
          <p:nvPr>
            <p:ph type="dt" sz="half" idx="10"/>
          </p:nvPr>
        </p:nvSpPr>
        <p:spPr/>
        <p:txBody>
          <a:bodyPr/>
          <a:lstStyle/>
          <a:p>
            <a:fld id="{2A687DA3-B31F-42B4-9C87-8851AF207645}" type="datetime1">
              <a:rPr lang="en-US" smtClean="0"/>
              <a:t>10/18/2026</a:t>
            </a:fld>
            <a:endParaRPr lang="en-US" dirty="0"/>
          </a:p>
        </p:txBody>
      </p:sp>
      <p:sp>
        <p:nvSpPr>
          <p:cNvPr id="11" name="Footer Placeholder 10">
            <a:extLst>
              <a:ext uri="{FF2B5EF4-FFF2-40B4-BE49-F238E27FC236}">
                <a16:creationId xmlns:a16="http://schemas.microsoft.com/office/drawing/2014/main" id="{21287F05-BC3A-43A8-8D66-074A32B98C6F}"/>
              </a:ext>
            </a:extLst>
          </p:cNvPr>
          <p:cNvSpPr>
            <a:spLocks noGrp="1"/>
          </p:cNvSpPr>
          <p:nvPr>
            <p:ph type="ftr" sz="quarter" idx="11"/>
          </p:nvPr>
        </p:nvSpPr>
        <p:spPr/>
        <p:txBody>
          <a:bodyPr/>
          <a:lstStyle/>
          <a:p>
            <a:r>
              <a:rPr lang="en-US" dirty="0"/>
              <a:t>Churchill - Theory of Computation - Supplementary Lecture</a:t>
            </a:r>
          </a:p>
        </p:txBody>
      </p:sp>
      <p:sp>
        <p:nvSpPr>
          <p:cNvPr id="12" name="Slide Number Placeholder 11">
            <a:extLst>
              <a:ext uri="{FF2B5EF4-FFF2-40B4-BE49-F238E27FC236}">
                <a16:creationId xmlns:a16="http://schemas.microsoft.com/office/drawing/2014/main" id="{53DD5574-5DEC-4263-B625-46B6677E2559}"/>
              </a:ext>
            </a:extLst>
          </p:cNvPr>
          <p:cNvSpPr>
            <a:spLocks noGrp="1"/>
          </p:cNvSpPr>
          <p:nvPr>
            <p:ph type="sldNum" sz="quarter" idx="12"/>
          </p:nvPr>
        </p:nvSpPr>
        <p:spPr/>
        <p:txBody>
          <a:bodyPr/>
          <a:lstStyle/>
          <a:p>
            <a:fld id="{C11188E8-6E5C-4824-AD18-2C07E3121F88}" type="slidenum">
              <a:rPr lang="en-US" smtClean="0"/>
              <a:t>8</a:t>
            </a:fld>
            <a:endParaRPr lang="en-US" dirty="0"/>
          </a:p>
        </p:txBody>
      </p:sp>
      <p:pic>
        <p:nvPicPr>
          <p:cNvPr id="13" name="Picture 12">
            <a:extLst>
              <a:ext uri="{FF2B5EF4-FFF2-40B4-BE49-F238E27FC236}">
                <a16:creationId xmlns:a16="http://schemas.microsoft.com/office/drawing/2014/main" id="{26B91417-E5A9-4BE7-A107-98CF648B88DF}"/>
              </a:ext>
            </a:extLst>
          </p:cNvPr>
          <p:cNvPicPr>
            <a:picLocks noChangeAspect="1"/>
          </p:cNvPicPr>
          <p:nvPr/>
        </p:nvPicPr>
        <p:blipFill>
          <a:blip r:embed="rId4"/>
          <a:stretch>
            <a:fillRect/>
          </a:stretch>
        </p:blipFill>
        <p:spPr>
          <a:xfrm>
            <a:off x="99733" y="1646238"/>
            <a:ext cx="1096630" cy="3388833"/>
          </a:xfrm>
          <a:prstGeom prst="rect">
            <a:avLst/>
          </a:prstGeom>
        </p:spPr>
      </p:pic>
    </p:spTree>
    <p:extLst>
      <p:ext uri="{BB962C8B-B14F-4D97-AF65-F5344CB8AC3E}">
        <p14:creationId xmlns:p14="http://schemas.microsoft.com/office/powerpoint/2010/main" val="1535028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CDC46F9-E95B-48F1-9BBA-3B47A5ADBCB3}"/>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29723285-0568-48B3-8C5D-62B6D0A72F23}"/>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6F110B06-D921-4BC6-BD54-D3878181B3B1}"/>
              </a:ext>
            </a:extLst>
          </p:cNvPr>
          <p:cNvSpPr>
            <a:spLocks noGrp="1"/>
          </p:cNvSpPr>
          <p:nvPr>
            <p:ph type="sldNum" sz="quarter" idx="12"/>
          </p:nvPr>
        </p:nvSpPr>
        <p:spPr/>
        <p:txBody>
          <a:bodyPr/>
          <a:lstStyle/>
          <a:p>
            <a:fld id="{C11188E8-6E5C-4824-AD18-2C07E3121F88}" type="slidenum">
              <a:rPr lang="en-US" smtClean="0"/>
              <a:t>9</a:t>
            </a:fld>
            <a:endParaRPr lang="en-US" dirty="0"/>
          </a:p>
        </p:txBody>
      </p:sp>
      <p:pic>
        <p:nvPicPr>
          <p:cNvPr id="7" name="Picture 6">
            <a:extLst>
              <a:ext uri="{FF2B5EF4-FFF2-40B4-BE49-F238E27FC236}">
                <a16:creationId xmlns:a16="http://schemas.microsoft.com/office/drawing/2014/main" id="{87AE5029-A7B9-432E-B78D-32F180B44DE5}"/>
              </a:ext>
            </a:extLst>
          </p:cNvPr>
          <p:cNvPicPr>
            <a:picLocks noChangeAspect="1"/>
          </p:cNvPicPr>
          <p:nvPr/>
        </p:nvPicPr>
        <p:blipFill>
          <a:blip r:embed="rId2"/>
          <a:stretch>
            <a:fillRect/>
          </a:stretch>
        </p:blipFill>
        <p:spPr>
          <a:xfrm>
            <a:off x="1585283" y="890233"/>
            <a:ext cx="9021434" cy="5077534"/>
          </a:xfrm>
          <a:prstGeom prst="rect">
            <a:avLst/>
          </a:prstGeom>
        </p:spPr>
      </p:pic>
    </p:spTree>
    <p:extLst>
      <p:ext uri="{BB962C8B-B14F-4D97-AF65-F5344CB8AC3E}">
        <p14:creationId xmlns:p14="http://schemas.microsoft.com/office/powerpoint/2010/main" val="313824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20118-66B7-4949-80C0-41A6A823AA7E}"/>
              </a:ext>
            </a:extLst>
          </p:cNvPr>
          <p:cNvSpPr>
            <a:spLocks noGrp="1"/>
          </p:cNvSpPr>
          <p:nvPr>
            <p:ph type="title"/>
          </p:nvPr>
        </p:nvSpPr>
        <p:spPr>
          <a:xfrm>
            <a:off x="0" y="365125"/>
            <a:ext cx="12192000" cy="1325563"/>
          </a:xfrm>
        </p:spPr>
        <p:txBody>
          <a:bodyPr/>
          <a:lstStyle/>
          <a:p>
            <a:pPr algn="ctr"/>
            <a:r>
              <a:rPr lang="en-US" b="1" dirty="0"/>
              <a:t>Often we look at absorption and emission spectra</a:t>
            </a:r>
          </a:p>
        </p:txBody>
      </p:sp>
      <p:sp>
        <p:nvSpPr>
          <p:cNvPr id="4" name="Date Placeholder 3">
            <a:extLst>
              <a:ext uri="{FF2B5EF4-FFF2-40B4-BE49-F238E27FC236}">
                <a16:creationId xmlns:a16="http://schemas.microsoft.com/office/drawing/2014/main" id="{BBEB65BD-D4EE-4FD4-866E-F28B78035947}"/>
              </a:ext>
            </a:extLst>
          </p:cNvPr>
          <p:cNvSpPr>
            <a:spLocks noGrp="1"/>
          </p:cNvSpPr>
          <p:nvPr>
            <p:ph type="dt" sz="half" idx="10"/>
          </p:nvPr>
        </p:nvSpPr>
        <p:spPr/>
        <p:txBody>
          <a:bodyPr/>
          <a:lstStyle/>
          <a:p>
            <a:fld id="{ED03CF77-8A9E-49F4-A917-C3200AD8119D}" type="datetime1">
              <a:rPr lang="en-US" smtClean="0"/>
              <a:t>10/18/2026</a:t>
            </a:fld>
            <a:endParaRPr lang="en-US" dirty="0"/>
          </a:p>
        </p:txBody>
      </p:sp>
      <p:sp>
        <p:nvSpPr>
          <p:cNvPr id="5" name="Footer Placeholder 4">
            <a:extLst>
              <a:ext uri="{FF2B5EF4-FFF2-40B4-BE49-F238E27FC236}">
                <a16:creationId xmlns:a16="http://schemas.microsoft.com/office/drawing/2014/main" id="{7AD8BDCB-5284-49B8-904A-32BBCB0E1CFE}"/>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B9D6677A-F966-43D1-94C2-A35203A9B555}"/>
              </a:ext>
            </a:extLst>
          </p:cNvPr>
          <p:cNvSpPr>
            <a:spLocks noGrp="1"/>
          </p:cNvSpPr>
          <p:nvPr>
            <p:ph type="sldNum" sz="quarter" idx="12"/>
          </p:nvPr>
        </p:nvSpPr>
        <p:spPr/>
        <p:txBody>
          <a:bodyPr/>
          <a:lstStyle/>
          <a:p>
            <a:fld id="{C11188E8-6E5C-4824-AD18-2C07E3121F88}" type="slidenum">
              <a:rPr lang="en-US" smtClean="0"/>
              <a:t>10</a:t>
            </a:fld>
            <a:endParaRPr lang="en-US" dirty="0"/>
          </a:p>
        </p:txBody>
      </p:sp>
      <p:pic>
        <p:nvPicPr>
          <p:cNvPr id="7" name="Picture 6">
            <a:extLst>
              <a:ext uri="{FF2B5EF4-FFF2-40B4-BE49-F238E27FC236}">
                <a16:creationId xmlns:a16="http://schemas.microsoft.com/office/drawing/2014/main" id="{89F3D65F-CAF6-460B-8359-012FD836A294}"/>
              </a:ext>
            </a:extLst>
          </p:cNvPr>
          <p:cNvPicPr>
            <a:picLocks noChangeAspect="1"/>
          </p:cNvPicPr>
          <p:nvPr/>
        </p:nvPicPr>
        <p:blipFill>
          <a:blip r:embed="rId2"/>
          <a:stretch>
            <a:fillRect/>
          </a:stretch>
        </p:blipFill>
        <p:spPr>
          <a:xfrm>
            <a:off x="287505" y="2381919"/>
            <a:ext cx="3696216" cy="3019846"/>
          </a:xfrm>
          <a:prstGeom prst="rect">
            <a:avLst/>
          </a:prstGeom>
        </p:spPr>
      </p:pic>
      <p:pic>
        <p:nvPicPr>
          <p:cNvPr id="8" name="Picture 7">
            <a:extLst>
              <a:ext uri="{FF2B5EF4-FFF2-40B4-BE49-F238E27FC236}">
                <a16:creationId xmlns:a16="http://schemas.microsoft.com/office/drawing/2014/main" id="{B44AAC7D-C43E-4A9D-9E12-2FADEDA7DC61}"/>
              </a:ext>
            </a:extLst>
          </p:cNvPr>
          <p:cNvPicPr>
            <a:picLocks noChangeAspect="1"/>
          </p:cNvPicPr>
          <p:nvPr/>
        </p:nvPicPr>
        <p:blipFill>
          <a:blip r:embed="rId3"/>
          <a:stretch>
            <a:fillRect/>
          </a:stretch>
        </p:blipFill>
        <p:spPr>
          <a:xfrm>
            <a:off x="4214550" y="2167577"/>
            <a:ext cx="3762900" cy="3448531"/>
          </a:xfrm>
          <a:prstGeom prst="rect">
            <a:avLst/>
          </a:prstGeom>
        </p:spPr>
      </p:pic>
      <p:pic>
        <p:nvPicPr>
          <p:cNvPr id="11" name="Picture 10">
            <a:extLst>
              <a:ext uri="{FF2B5EF4-FFF2-40B4-BE49-F238E27FC236}">
                <a16:creationId xmlns:a16="http://schemas.microsoft.com/office/drawing/2014/main" id="{506D7340-697E-4731-A154-7E9725BF6D5E}"/>
              </a:ext>
            </a:extLst>
          </p:cNvPr>
          <p:cNvPicPr>
            <a:picLocks noChangeAspect="1"/>
          </p:cNvPicPr>
          <p:nvPr/>
        </p:nvPicPr>
        <p:blipFill>
          <a:blip r:embed="rId4"/>
          <a:stretch>
            <a:fillRect/>
          </a:stretch>
        </p:blipFill>
        <p:spPr>
          <a:xfrm>
            <a:off x="8208279" y="2532910"/>
            <a:ext cx="3983721" cy="2717866"/>
          </a:xfrm>
          <a:prstGeom prst="rect">
            <a:avLst/>
          </a:prstGeom>
        </p:spPr>
      </p:pic>
    </p:spTree>
    <p:extLst>
      <p:ext uri="{BB962C8B-B14F-4D97-AF65-F5344CB8AC3E}">
        <p14:creationId xmlns:p14="http://schemas.microsoft.com/office/powerpoint/2010/main" val="597107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559D-4695-48A1-B811-7BA7560CD60A}"/>
              </a:ext>
            </a:extLst>
          </p:cNvPr>
          <p:cNvSpPr>
            <a:spLocks noGrp="1"/>
          </p:cNvSpPr>
          <p:nvPr>
            <p:ph type="title"/>
          </p:nvPr>
        </p:nvSpPr>
        <p:spPr/>
        <p:txBody>
          <a:bodyPr>
            <a:normAutofit fontScale="90000"/>
          </a:bodyPr>
          <a:lstStyle/>
          <a:p>
            <a:r>
              <a:rPr lang="en-US" dirty="0"/>
              <a:t>1987 Nobel prize in Chemistry for such host guest complexation. A look at the fit using alkali metals…</a:t>
            </a:r>
          </a:p>
        </p:txBody>
      </p:sp>
      <p:pic>
        <p:nvPicPr>
          <p:cNvPr id="4" name="Picture 3">
            <a:extLst>
              <a:ext uri="{FF2B5EF4-FFF2-40B4-BE49-F238E27FC236}">
                <a16:creationId xmlns:a16="http://schemas.microsoft.com/office/drawing/2014/main" id="{36D039AA-B430-4232-A701-BE08E880F5E9}"/>
              </a:ext>
            </a:extLst>
          </p:cNvPr>
          <p:cNvPicPr>
            <a:picLocks noChangeAspect="1"/>
          </p:cNvPicPr>
          <p:nvPr/>
        </p:nvPicPr>
        <p:blipFill rotWithShape="1">
          <a:blip r:embed="rId2"/>
          <a:srcRect t="21139"/>
          <a:stretch/>
        </p:blipFill>
        <p:spPr>
          <a:xfrm>
            <a:off x="0" y="1632724"/>
            <a:ext cx="8499669" cy="4351338"/>
          </a:xfrm>
          <a:prstGeom prst="rect">
            <a:avLst/>
          </a:prstGeom>
        </p:spPr>
      </p:pic>
      <p:sp>
        <p:nvSpPr>
          <p:cNvPr id="5" name="Date Placeholder 4">
            <a:extLst>
              <a:ext uri="{FF2B5EF4-FFF2-40B4-BE49-F238E27FC236}">
                <a16:creationId xmlns:a16="http://schemas.microsoft.com/office/drawing/2014/main" id="{350C3DAE-F4A0-4B1C-8D33-2FBDBF763467}"/>
              </a:ext>
            </a:extLst>
          </p:cNvPr>
          <p:cNvSpPr>
            <a:spLocks noGrp="1"/>
          </p:cNvSpPr>
          <p:nvPr>
            <p:ph type="dt" sz="half" idx="10"/>
          </p:nvPr>
        </p:nvSpPr>
        <p:spPr/>
        <p:txBody>
          <a:bodyPr/>
          <a:lstStyle/>
          <a:p>
            <a:fld id="{9B3B63A0-D002-4EE3-807B-C5D19FCFD059}" type="datetime1">
              <a:rPr lang="en-US" smtClean="0"/>
              <a:t>10/18/2026</a:t>
            </a:fld>
            <a:endParaRPr lang="en-US" dirty="0"/>
          </a:p>
        </p:txBody>
      </p:sp>
      <p:sp>
        <p:nvSpPr>
          <p:cNvPr id="6" name="Footer Placeholder 5">
            <a:extLst>
              <a:ext uri="{FF2B5EF4-FFF2-40B4-BE49-F238E27FC236}">
                <a16:creationId xmlns:a16="http://schemas.microsoft.com/office/drawing/2014/main" id="{30ECDF25-A3E7-4B8A-BBD4-2DB39BF6CFA0}"/>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3C116254-06AC-4EEF-81F2-870C2F80C4D2}"/>
              </a:ext>
            </a:extLst>
          </p:cNvPr>
          <p:cNvSpPr>
            <a:spLocks noGrp="1"/>
          </p:cNvSpPr>
          <p:nvPr>
            <p:ph type="sldNum" sz="quarter" idx="12"/>
          </p:nvPr>
        </p:nvSpPr>
        <p:spPr/>
        <p:txBody>
          <a:bodyPr/>
          <a:lstStyle/>
          <a:p>
            <a:fld id="{C11188E8-6E5C-4824-AD18-2C07E3121F88}" type="slidenum">
              <a:rPr lang="en-US" smtClean="0"/>
              <a:t>11</a:t>
            </a:fld>
            <a:endParaRPr lang="en-US" dirty="0"/>
          </a:p>
        </p:txBody>
      </p:sp>
      <p:pic>
        <p:nvPicPr>
          <p:cNvPr id="8" name="Picture 7">
            <a:extLst>
              <a:ext uri="{FF2B5EF4-FFF2-40B4-BE49-F238E27FC236}">
                <a16:creationId xmlns:a16="http://schemas.microsoft.com/office/drawing/2014/main" id="{BC19B246-A37F-4D0B-B3EA-7FB1E9240E2E}"/>
              </a:ext>
            </a:extLst>
          </p:cNvPr>
          <p:cNvPicPr>
            <a:picLocks noChangeAspect="1"/>
          </p:cNvPicPr>
          <p:nvPr/>
        </p:nvPicPr>
        <p:blipFill rotWithShape="1">
          <a:blip r:embed="rId3"/>
          <a:srcRect l="30079" t="30082" r="2945"/>
          <a:stretch/>
        </p:blipFill>
        <p:spPr>
          <a:xfrm>
            <a:off x="6121380" y="2196945"/>
            <a:ext cx="5745785" cy="4159405"/>
          </a:xfrm>
          <a:prstGeom prst="rect">
            <a:avLst/>
          </a:prstGeom>
        </p:spPr>
      </p:pic>
    </p:spTree>
    <p:extLst>
      <p:ext uri="{BB962C8B-B14F-4D97-AF65-F5344CB8AC3E}">
        <p14:creationId xmlns:p14="http://schemas.microsoft.com/office/powerpoint/2010/main" val="23133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88816471-53B1-43B3-B1EC-8C761495477B}"/>
              </a:ext>
            </a:extLst>
          </p:cNvPr>
          <p:cNvSpPr/>
          <p:nvPr/>
        </p:nvSpPr>
        <p:spPr>
          <a:xfrm>
            <a:off x="1639151" y="25013"/>
            <a:ext cx="8077320" cy="451800"/>
          </a:xfrm>
          <a:prstGeom prst="rect">
            <a:avLst/>
          </a:prstGeom>
          <a:noFill/>
          <a:ln>
            <a:noFill/>
          </a:ln>
        </p:spPr>
        <p:style>
          <a:lnRef idx="0">
            <a:scrgbClr r="0" g="0" b="0"/>
          </a:lnRef>
          <a:fillRef idx="0">
            <a:scrgbClr r="0" g="0" b="0"/>
          </a:fillRef>
          <a:effectRef idx="0">
            <a:scrgbClr r="0" g="0" b="0"/>
          </a:effectRef>
          <a:fontRef idx="minor"/>
        </p:style>
        <p:txBody>
          <a:bodyPr wrap="none" lIns="90000" tIns="46800" rIns="90000" bIns="468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0" strike="noStrike" spc="-1" dirty="0">
                <a:solidFill>
                  <a:srgbClr val="000000"/>
                </a:solidFill>
                <a:latin typeface="Arial"/>
              </a:rPr>
              <a:t>Proposed different complexation situation of compound </a:t>
            </a:r>
            <a:r>
              <a:rPr lang="en-US" sz="2000" b="1" strike="noStrike" spc="-1" dirty="0">
                <a:solidFill>
                  <a:srgbClr val="000000"/>
                </a:solidFill>
                <a:latin typeface="Arial"/>
              </a:rPr>
              <a:t>1</a:t>
            </a:r>
            <a:r>
              <a:rPr lang="en-US" sz="2000" b="0" strike="noStrike" spc="-1" dirty="0">
                <a:solidFill>
                  <a:srgbClr val="000000"/>
                </a:solidFill>
                <a:latin typeface="Arial"/>
              </a:rPr>
              <a:t> with different ions.</a:t>
            </a:r>
          </a:p>
        </p:txBody>
      </p:sp>
      <p:pic>
        <p:nvPicPr>
          <p:cNvPr id="6" name="Main graphic">
            <a:extLst>
              <a:ext uri="{FF2B5EF4-FFF2-40B4-BE49-F238E27FC236}">
                <a16:creationId xmlns:a16="http://schemas.microsoft.com/office/drawing/2014/main" id="{9D520CE8-B2EB-4AF9-B470-F6C8E9EE1A10}"/>
              </a:ext>
            </a:extLst>
          </p:cNvPr>
          <p:cNvPicPr>
            <a:picLocks noChangeAspect="1"/>
          </p:cNvPicPr>
          <p:nvPr/>
        </p:nvPicPr>
        <p:blipFill>
          <a:blip r:embed="rId2"/>
          <a:stretch/>
        </p:blipFill>
        <p:spPr>
          <a:xfrm>
            <a:off x="2475528" y="626822"/>
            <a:ext cx="7240943" cy="4314845"/>
          </a:xfrm>
          <a:prstGeom prst="rect">
            <a:avLst/>
          </a:prstGeom>
          <a:ln>
            <a:noFill/>
          </a:ln>
        </p:spPr>
      </p:pic>
      <p:sp>
        <p:nvSpPr>
          <p:cNvPr id="7" name="Rectangle 6">
            <a:extLst>
              <a:ext uri="{FF2B5EF4-FFF2-40B4-BE49-F238E27FC236}">
                <a16:creationId xmlns:a16="http://schemas.microsoft.com/office/drawing/2014/main" id="{2F520F7E-C0C0-45C9-93C5-E20D7C31232E}"/>
              </a:ext>
            </a:extLst>
          </p:cNvPr>
          <p:cNvSpPr/>
          <p:nvPr/>
        </p:nvSpPr>
        <p:spPr>
          <a:xfrm>
            <a:off x="375423" y="5281530"/>
            <a:ext cx="11816577" cy="1200329"/>
          </a:xfrm>
          <a:prstGeom prst="rect">
            <a:avLst/>
          </a:prstGeom>
        </p:spPr>
        <p:txBody>
          <a:bodyPr wrap="square">
            <a:spAutoFit/>
          </a:bodyPr>
          <a:lstStyle/>
          <a:p>
            <a:r>
              <a:rPr lang="en-US" b="1" dirty="0">
                <a:solidFill>
                  <a:srgbClr val="000000"/>
                </a:solidFill>
                <a:latin typeface="Roboto"/>
              </a:rPr>
              <a:t>A Multianalyte Chemosensor on a Single Molecule: Promising Structure for an Integrated Logic Gate </a:t>
            </a:r>
            <a:r>
              <a:rPr lang="en-US" dirty="0">
                <a:solidFill>
                  <a:srgbClr val="000000"/>
                </a:solidFill>
                <a:latin typeface="Roboto"/>
              </a:rPr>
              <a:t>Mingjian Yuan, Weidong Zhou, Xiaofeng Liu, Mei Zhu, Junbo Li, Xiaodong Yin, Haiyan Zheng, Zicheng Zuo, Canbin Ouyang, Huibiao Liu, Yuliang Li, and Daoben Zhu </a:t>
            </a:r>
            <a:r>
              <a:rPr lang="en-US" i="1" dirty="0">
                <a:solidFill>
                  <a:srgbClr val="000000"/>
                </a:solidFill>
                <a:latin typeface="Roboto"/>
              </a:rPr>
              <a:t>The Journal of Organic Chemistry</a:t>
            </a:r>
            <a:r>
              <a:rPr lang="en-US" dirty="0">
                <a:solidFill>
                  <a:srgbClr val="000000"/>
                </a:solidFill>
                <a:latin typeface="Roboto"/>
              </a:rPr>
              <a:t> </a:t>
            </a:r>
            <a:r>
              <a:rPr lang="en-US" b="1" dirty="0">
                <a:solidFill>
                  <a:srgbClr val="000000"/>
                </a:solidFill>
                <a:latin typeface="Roboto"/>
              </a:rPr>
              <a:t>2008</a:t>
            </a:r>
            <a:r>
              <a:rPr lang="en-US" dirty="0">
                <a:solidFill>
                  <a:srgbClr val="000000"/>
                </a:solidFill>
                <a:latin typeface="Roboto"/>
              </a:rPr>
              <a:t> </a:t>
            </a:r>
            <a:r>
              <a:rPr lang="en-US" i="1" dirty="0">
                <a:solidFill>
                  <a:srgbClr val="000000"/>
                </a:solidFill>
                <a:latin typeface="Roboto"/>
              </a:rPr>
              <a:t>73</a:t>
            </a:r>
            <a:r>
              <a:rPr lang="en-US" dirty="0">
                <a:solidFill>
                  <a:srgbClr val="000000"/>
                </a:solidFill>
                <a:latin typeface="Roboto"/>
              </a:rPr>
              <a:t> (13), 5008-5014.</a:t>
            </a:r>
          </a:p>
        </p:txBody>
      </p:sp>
      <p:sp>
        <p:nvSpPr>
          <p:cNvPr id="8" name="Date Placeholder 7">
            <a:extLst>
              <a:ext uri="{FF2B5EF4-FFF2-40B4-BE49-F238E27FC236}">
                <a16:creationId xmlns:a16="http://schemas.microsoft.com/office/drawing/2014/main" id="{8EFAB782-8F5C-45A8-8508-7F1B001ADD9F}"/>
              </a:ext>
            </a:extLst>
          </p:cNvPr>
          <p:cNvSpPr>
            <a:spLocks noGrp="1"/>
          </p:cNvSpPr>
          <p:nvPr>
            <p:ph type="dt" sz="half" idx="10"/>
          </p:nvPr>
        </p:nvSpPr>
        <p:spPr/>
        <p:txBody>
          <a:bodyPr/>
          <a:lstStyle/>
          <a:p>
            <a:fld id="{BB742E19-4FDC-4DFC-BCF8-2F870E2BBA59}" type="datetime1">
              <a:rPr lang="en-US" smtClean="0"/>
              <a:t>10/18/2026</a:t>
            </a:fld>
            <a:endParaRPr lang="en-US" dirty="0"/>
          </a:p>
        </p:txBody>
      </p:sp>
      <p:sp>
        <p:nvSpPr>
          <p:cNvPr id="9" name="Footer Placeholder 8">
            <a:extLst>
              <a:ext uri="{FF2B5EF4-FFF2-40B4-BE49-F238E27FC236}">
                <a16:creationId xmlns:a16="http://schemas.microsoft.com/office/drawing/2014/main" id="{AC68EDF3-1A3D-418E-8BDF-96E33AAB8AF3}"/>
              </a:ext>
            </a:extLst>
          </p:cNvPr>
          <p:cNvSpPr>
            <a:spLocks noGrp="1"/>
          </p:cNvSpPr>
          <p:nvPr>
            <p:ph type="ftr" sz="quarter" idx="11"/>
          </p:nvPr>
        </p:nvSpPr>
        <p:spPr/>
        <p:txBody>
          <a:bodyPr/>
          <a:lstStyle/>
          <a:p>
            <a:r>
              <a:rPr lang="en-US" dirty="0"/>
              <a:t>Churchill - Theory of Computation - Supplementary Lecture</a:t>
            </a:r>
          </a:p>
        </p:txBody>
      </p:sp>
      <p:sp>
        <p:nvSpPr>
          <p:cNvPr id="10" name="Slide Number Placeholder 9">
            <a:extLst>
              <a:ext uri="{FF2B5EF4-FFF2-40B4-BE49-F238E27FC236}">
                <a16:creationId xmlns:a16="http://schemas.microsoft.com/office/drawing/2014/main" id="{4562D54F-9574-4352-AB23-7641C4C0AEEB}"/>
              </a:ext>
            </a:extLst>
          </p:cNvPr>
          <p:cNvSpPr>
            <a:spLocks noGrp="1"/>
          </p:cNvSpPr>
          <p:nvPr>
            <p:ph type="sldNum" sz="quarter" idx="12"/>
          </p:nvPr>
        </p:nvSpPr>
        <p:spPr/>
        <p:txBody>
          <a:bodyPr/>
          <a:lstStyle/>
          <a:p>
            <a:fld id="{C11188E8-6E5C-4824-AD18-2C07E3121F88}" type="slidenum">
              <a:rPr lang="en-US" smtClean="0"/>
              <a:t>12</a:t>
            </a:fld>
            <a:endParaRPr lang="en-US" dirty="0"/>
          </a:p>
        </p:txBody>
      </p:sp>
    </p:spTree>
    <p:extLst>
      <p:ext uri="{BB962C8B-B14F-4D97-AF65-F5344CB8AC3E}">
        <p14:creationId xmlns:p14="http://schemas.microsoft.com/office/powerpoint/2010/main" val="837037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in graphic">
            <a:extLst>
              <a:ext uri="{FF2B5EF4-FFF2-40B4-BE49-F238E27FC236}">
                <a16:creationId xmlns:a16="http://schemas.microsoft.com/office/drawing/2014/main" id="{8ACC1792-4ED7-4DE9-8EE8-31F96F44E52F}"/>
              </a:ext>
            </a:extLst>
          </p:cNvPr>
          <p:cNvPicPr>
            <a:picLocks noChangeAspect="1"/>
          </p:cNvPicPr>
          <p:nvPr/>
        </p:nvPicPr>
        <p:blipFill>
          <a:blip r:embed="rId2"/>
          <a:stretch/>
        </p:blipFill>
        <p:spPr>
          <a:xfrm>
            <a:off x="2115612" y="136525"/>
            <a:ext cx="7960775" cy="4724383"/>
          </a:xfrm>
          <a:prstGeom prst="rect">
            <a:avLst/>
          </a:prstGeom>
          <a:ln>
            <a:noFill/>
          </a:ln>
        </p:spPr>
      </p:pic>
      <p:sp>
        <p:nvSpPr>
          <p:cNvPr id="7" name="Date Placeholder 6">
            <a:extLst>
              <a:ext uri="{FF2B5EF4-FFF2-40B4-BE49-F238E27FC236}">
                <a16:creationId xmlns:a16="http://schemas.microsoft.com/office/drawing/2014/main" id="{60A75ACC-A581-47A8-8DAA-FC354A1880E9}"/>
              </a:ext>
            </a:extLst>
          </p:cNvPr>
          <p:cNvSpPr>
            <a:spLocks noGrp="1"/>
          </p:cNvSpPr>
          <p:nvPr>
            <p:ph type="dt" sz="half" idx="10"/>
          </p:nvPr>
        </p:nvSpPr>
        <p:spPr/>
        <p:txBody>
          <a:bodyPr/>
          <a:lstStyle/>
          <a:p>
            <a:fld id="{D7B35B78-24E7-4A07-B44F-41408C72A8C4}" type="datetime1">
              <a:rPr lang="en-US" smtClean="0"/>
              <a:t>10/18/2026</a:t>
            </a:fld>
            <a:endParaRPr lang="en-US" dirty="0"/>
          </a:p>
        </p:txBody>
      </p:sp>
      <p:sp>
        <p:nvSpPr>
          <p:cNvPr id="8" name="Footer Placeholder 7">
            <a:extLst>
              <a:ext uri="{FF2B5EF4-FFF2-40B4-BE49-F238E27FC236}">
                <a16:creationId xmlns:a16="http://schemas.microsoft.com/office/drawing/2014/main" id="{BEA53BDB-E44F-4B7C-8030-9C71EA2871FA}"/>
              </a:ext>
            </a:extLst>
          </p:cNvPr>
          <p:cNvSpPr>
            <a:spLocks noGrp="1"/>
          </p:cNvSpPr>
          <p:nvPr>
            <p:ph type="ftr" sz="quarter" idx="11"/>
          </p:nvPr>
        </p:nvSpPr>
        <p:spPr/>
        <p:txBody>
          <a:bodyPr/>
          <a:lstStyle/>
          <a:p>
            <a:r>
              <a:rPr lang="en-US" dirty="0"/>
              <a:t>Churchill - Theory of Computation - Supplementary Lecture</a:t>
            </a:r>
          </a:p>
        </p:txBody>
      </p:sp>
      <p:sp>
        <p:nvSpPr>
          <p:cNvPr id="9" name="Slide Number Placeholder 8">
            <a:extLst>
              <a:ext uri="{FF2B5EF4-FFF2-40B4-BE49-F238E27FC236}">
                <a16:creationId xmlns:a16="http://schemas.microsoft.com/office/drawing/2014/main" id="{D1D3B9DB-37A7-447B-AD8E-495151BFEA37}"/>
              </a:ext>
            </a:extLst>
          </p:cNvPr>
          <p:cNvSpPr>
            <a:spLocks noGrp="1"/>
          </p:cNvSpPr>
          <p:nvPr>
            <p:ph type="sldNum" sz="quarter" idx="12"/>
          </p:nvPr>
        </p:nvSpPr>
        <p:spPr/>
        <p:txBody>
          <a:bodyPr/>
          <a:lstStyle/>
          <a:p>
            <a:fld id="{C11188E8-6E5C-4824-AD18-2C07E3121F88}" type="slidenum">
              <a:rPr lang="en-US" smtClean="0"/>
              <a:t>13</a:t>
            </a:fld>
            <a:endParaRPr lang="en-US" dirty="0"/>
          </a:p>
        </p:txBody>
      </p:sp>
      <p:sp>
        <p:nvSpPr>
          <p:cNvPr id="10" name="TextBox 9">
            <a:extLst>
              <a:ext uri="{FF2B5EF4-FFF2-40B4-BE49-F238E27FC236}">
                <a16:creationId xmlns:a16="http://schemas.microsoft.com/office/drawing/2014/main" id="{D97FD00F-0E21-41ED-B076-00C735E5ED00}"/>
              </a:ext>
            </a:extLst>
          </p:cNvPr>
          <p:cNvSpPr txBox="1"/>
          <p:nvPr/>
        </p:nvSpPr>
        <p:spPr>
          <a:xfrm>
            <a:off x="425604" y="4961771"/>
            <a:ext cx="11340790" cy="1323439"/>
          </a:xfrm>
          <a:prstGeom prst="rect">
            <a:avLst/>
          </a:prstGeom>
          <a:noFill/>
        </p:spPr>
        <p:txBody>
          <a:bodyPr wrap="square" rtlCol="0">
            <a:spAutoFit/>
          </a:bodyPr>
          <a:lstStyle/>
          <a:p>
            <a:r>
              <a:rPr lang="en-US" sz="2000" dirty="0"/>
              <a:t>Absorbance spectra of compound 1 in the presence of increasing Hg2+ concentrations (0, 2, 3, 3.5, 4, 5, 10, 15, 20, 30, 40 μM) in acetonitrile solution. The concentration of compound 1 was 2 μM. (b) Absorbance spectra change of compound 1 (2 μM) upon addition of different metal cations (20 equiv) in acetontrile solution. (c) Photograph of compound 1 with different metal ions.</a:t>
            </a:r>
          </a:p>
        </p:txBody>
      </p:sp>
    </p:spTree>
    <p:extLst>
      <p:ext uri="{BB962C8B-B14F-4D97-AF65-F5344CB8AC3E}">
        <p14:creationId xmlns:p14="http://schemas.microsoft.com/office/powerpoint/2010/main" val="3602052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F86552-E90B-43DD-9269-5E9F8DA0FEB5}"/>
              </a:ext>
            </a:extLst>
          </p:cNvPr>
          <p:cNvPicPr>
            <a:picLocks noChangeAspect="1"/>
          </p:cNvPicPr>
          <p:nvPr/>
        </p:nvPicPr>
        <p:blipFill>
          <a:blip r:embed="rId3"/>
          <a:stretch>
            <a:fillRect/>
          </a:stretch>
        </p:blipFill>
        <p:spPr>
          <a:xfrm>
            <a:off x="1801324" y="0"/>
            <a:ext cx="8589351" cy="6225309"/>
          </a:xfrm>
          <a:prstGeom prst="rect">
            <a:avLst/>
          </a:prstGeom>
        </p:spPr>
      </p:pic>
      <p:sp>
        <p:nvSpPr>
          <p:cNvPr id="5" name="Date Placeholder 4">
            <a:extLst>
              <a:ext uri="{FF2B5EF4-FFF2-40B4-BE49-F238E27FC236}">
                <a16:creationId xmlns:a16="http://schemas.microsoft.com/office/drawing/2014/main" id="{0FDA1E81-764B-417A-AEEF-2B583901007B}"/>
              </a:ext>
            </a:extLst>
          </p:cNvPr>
          <p:cNvSpPr>
            <a:spLocks noGrp="1"/>
          </p:cNvSpPr>
          <p:nvPr>
            <p:ph type="dt" sz="half" idx="10"/>
          </p:nvPr>
        </p:nvSpPr>
        <p:spPr/>
        <p:txBody>
          <a:bodyPr/>
          <a:lstStyle/>
          <a:p>
            <a:fld id="{B3683D4C-7F81-4A29-961D-8030E66BA378}" type="datetime1">
              <a:rPr lang="en-US" smtClean="0"/>
              <a:t>10/18/2026</a:t>
            </a:fld>
            <a:endParaRPr lang="en-US" dirty="0"/>
          </a:p>
        </p:txBody>
      </p:sp>
      <p:sp>
        <p:nvSpPr>
          <p:cNvPr id="6" name="Footer Placeholder 5">
            <a:extLst>
              <a:ext uri="{FF2B5EF4-FFF2-40B4-BE49-F238E27FC236}">
                <a16:creationId xmlns:a16="http://schemas.microsoft.com/office/drawing/2014/main" id="{4B9C53F8-FE7B-446F-8984-752985A09AC6}"/>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D37782D5-AEE9-4FE6-9047-651DD2C92F96}"/>
              </a:ext>
            </a:extLst>
          </p:cNvPr>
          <p:cNvSpPr>
            <a:spLocks noGrp="1"/>
          </p:cNvSpPr>
          <p:nvPr>
            <p:ph type="sldNum" sz="quarter" idx="12"/>
          </p:nvPr>
        </p:nvSpPr>
        <p:spPr/>
        <p:txBody>
          <a:bodyPr/>
          <a:lstStyle/>
          <a:p>
            <a:fld id="{C11188E8-6E5C-4824-AD18-2C07E3121F88}" type="slidenum">
              <a:rPr lang="en-US" smtClean="0"/>
              <a:t>14</a:t>
            </a:fld>
            <a:endParaRPr lang="en-US" dirty="0"/>
          </a:p>
        </p:txBody>
      </p:sp>
    </p:spTree>
    <p:extLst>
      <p:ext uri="{BB962C8B-B14F-4D97-AF65-F5344CB8AC3E}">
        <p14:creationId xmlns:p14="http://schemas.microsoft.com/office/powerpoint/2010/main" val="46462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E1AFC1-DEC2-46DF-BC42-ADBC18F4AF2F}"/>
              </a:ext>
            </a:extLst>
          </p:cNvPr>
          <p:cNvPicPr>
            <a:picLocks noChangeAspect="1"/>
          </p:cNvPicPr>
          <p:nvPr/>
        </p:nvPicPr>
        <p:blipFill>
          <a:blip r:embed="rId2"/>
          <a:stretch>
            <a:fillRect/>
          </a:stretch>
        </p:blipFill>
        <p:spPr>
          <a:xfrm>
            <a:off x="912090" y="944864"/>
            <a:ext cx="4820323" cy="3915321"/>
          </a:xfrm>
          <a:prstGeom prst="rect">
            <a:avLst/>
          </a:prstGeom>
        </p:spPr>
      </p:pic>
      <p:pic>
        <p:nvPicPr>
          <p:cNvPr id="5" name="Picture 4">
            <a:extLst>
              <a:ext uri="{FF2B5EF4-FFF2-40B4-BE49-F238E27FC236}">
                <a16:creationId xmlns:a16="http://schemas.microsoft.com/office/drawing/2014/main" id="{24A7CF26-1BD5-432F-86F5-50DA3A1CF3F1}"/>
              </a:ext>
            </a:extLst>
          </p:cNvPr>
          <p:cNvPicPr>
            <a:picLocks noChangeAspect="1"/>
          </p:cNvPicPr>
          <p:nvPr/>
        </p:nvPicPr>
        <p:blipFill>
          <a:blip r:embed="rId3"/>
          <a:stretch>
            <a:fillRect/>
          </a:stretch>
        </p:blipFill>
        <p:spPr>
          <a:xfrm>
            <a:off x="6459589" y="269321"/>
            <a:ext cx="4458322" cy="5820587"/>
          </a:xfrm>
          <a:prstGeom prst="rect">
            <a:avLst/>
          </a:prstGeom>
        </p:spPr>
      </p:pic>
      <p:sp>
        <p:nvSpPr>
          <p:cNvPr id="7" name="Date Placeholder 6">
            <a:extLst>
              <a:ext uri="{FF2B5EF4-FFF2-40B4-BE49-F238E27FC236}">
                <a16:creationId xmlns:a16="http://schemas.microsoft.com/office/drawing/2014/main" id="{A896599A-ACDA-4F3B-8089-F0A4FC2E07AB}"/>
              </a:ext>
            </a:extLst>
          </p:cNvPr>
          <p:cNvSpPr>
            <a:spLocks noGrp="1"/>
          </p:cNvSpPr>
          <p:nvPr>
            <p:ph type="dt" sz="half" idx="10"/>
          </p:nvPr>
        </p:nvSpPr>
        <p:spPr/>
        <p:txBody>
          <a:bodyPr/>
          <a:lstStyle/>
          <a:p>
            <a:fld id="{FBBA76A9-D63E-442C-A08E-373C0342AB84}" type="datetime1">
              <a:rPr lang="en-US" smtClean="0"/>
              <a:t>10/18/2026</a:t>
            </a:fld>
            <a:endParaRPr lang="en-US" dirty="0"/>
          </a:p>
        </p:txBody>
      </p:sp>
      <p:sp>
        <p:nvSpPr>
          <p:cNvPr id="8" name="Footer Placeholder 7">
            <a:extLst>
              <a:ext uri="{FF2B5EF4-FFF2-40B4-BE49-F238E27FC236}">
                <a16:creationId xmlns:a16="http://schemas.microsoft.com/office/drawing/2014/main" id="{4ED57ACF-6180-47EC-8398-1047736EE783}"/>
              </a:ext>
            </a:extLst>
          </p:cNvPr>
          <p:cNvSpPr>
            <a:spLocks noGrp="1"/>
          </p:cNvSpPr>
          <p:nvPr>
            <p:ph type="ftr" sz="quarter" idx="11"/>
          </p:nvPr>
        </p:nvSpPr>
        <p:spPr/>
        <p:txBody>
          <a:bodyPr/>
          <a:lstStyle/>
          <a:p>
            <a:r>
              <a:rPr lang="en-US" dirty="0"/>
              <a:t>Churchill - Theory of Computation - Supplementary Lecture</a:t>
            </a:r>
          </a:p>
        </p:txBody>
      </p:sp>
      <p:sp>
        <p:nvSpPr>
          <p:cNvPr id="9" name="Slide Number Placeholder 8">
            <a:extLst>
              <a:ext uri="{FF2B5EF4-FFF2-40B4-BE49-F238E27FC236}">
                <a16:creationId xmlns:a16="http://schemas.microsoft.com/office/drawing/2014/main" id="{BC7C41BA-F283-4C00-9EB6-4B6E267FEE30}"/>
              </a:ext>
            </a:extLst>
          </p:cNvPr>
          <p:cNvSpPr>
            <a:spLocks noGrp="1"/>
          </p:cNvSpPr>
          <p:nvPr>
            <p:ph type="sldNum" sz="quarter" idx="12"/>
          </p:nvPr>
        </p:nvSpPr>
        <p:spPr/>
        <p:txBody>
          <a:bodyPr/>
          <a:lstStyle/>
          <a:p>
            <a:fld id="{C11188E8-6E5C-4824-AD18-2C07E3121F88}" type="slidenum">
              <a:rPr lang="en-US" smtClean="0"/>
              <a:t>15</a:t>
            </a:fld>
            <a:endParaRPr lang="en-US" dirty="0"/>
          </a:p>
        </p:txBody>
      </p:sp>
    </p:spTree>
    <p:extLst>
      <p:ext uri="{BB962C8B-B14F-4D97-AF65-F5344CB8AC3E}">
        <p14:creationId xmlns:p14="http://schemas.microsoft.com/office/powerpoint/2010/main" val="908947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FF54B-6DE6-466A-9389-0033A8F56C24}"/>
              </a:ext>
            </a:extLst>
          </p:cNvPr>
          <p:cNvSpPr>
            <a:spLocks noGrp="1"/>
          </p:cNvSpPr>
          <p:nvPr>
            <p:ph type="title"/>
          </p:nvPr>
        </p:nvSpPr>
        <p:spPr>
          <a:xfrm>
            <a:off x="838199" y="50137"/>
            <a:ext cx="10515600" cy="1325563"/>
          </a:xfrm>
        </p:spPr>
        <p:txBody>
          <a:bodyPr/>
          <a:lstStyle/>
          <a:p>
            <a:pPr algn="ctr"/>
            <a:r>
              <a:rPr lang="en-US" b="1" dirty="0"/>
              <a:t>Benzene: molecular orbitals (frontier orbitals)</a:t>
            </a:r>
          </a:p>
        </p:txBody>
      </p:sp>
      <p:sp>
        <p:nvSpPr>
          <p:cNvPr id="3" name="Content Placeholder 2">
            <a:extLst>
              <a:ext uri="{FF2B5EF4-FFF2-40B4-BE49-F238E27FC236}">
                <a16:creationId xmlns:a16="http://schemas.microsoft.com/office/drawing/2014/main" id="{468BE785-92A1-4E71-943B-663A6EB6E230}"/>
              </a:ext>
            </a:extLst>
          </p:cNvPr>
          <p:cNvSpPr>
            <a:spLocks noGrp="1"/>
          </p:cNvSpPr>
          <p:nvPr>
            <p:ph idx="1"/>
          </p:nvPr>
        </p:nvSpPr>
        <p:spPr>
          <a:xfrm>
            <a:off x="2017888" y="5324607"/>
            <a:ext cx="8156222" cy="1031743"/>
          </a:xfrm>
        </p:spPr>
        <p:txBody>
          <a:bodyPr/>
          <a:lstStyle/>
          <a:p>
            <a:r>
              <a:rPr lang="en-US" i="1" dirty="0"/>
              <a:t>Contrasts with hexane (C</a:t>
            </a:r>
            <a:r>
              <a:rPr lang="en-US" i="1" baseline="-25000" dirty="0"/>
              <a:t>6</a:t>
            </a:r>
            <a:r>
              <a:rPr lang="en-US" i="1" dirty="0"/>
              <a:t>H</a:t>
            </a:r>
            <a:r>
              <a:rPr lang="en-US" i="1" baseline="-25000" dirty="0"/>
              <a:t>12</a:t>
            </a:r>
            <a:r>
              <a:rPr lang="en-US" i="1" dirty="0"/>
              <a:t>). </a:t>
            </a:r>
          </a:p>
          <a:p>
            <a:r>
              <a:rPr lang="en-US" i="1" dirty="0"/>
              <a:t>Contrasts with the switches in solid state … (ic notes)</a:t>
            </a:r>
          </a:p>
        </p:txBody>
      </p:sp>
      <p:pic>
        <p:nvPicPr>
          <p:cNvPr id="4" name="Picture 3">
            <a:extLst>
              <a:ext uri="{FF2B5EF4-FFF2-40B4-BE49-F238E27FC236}">
                <a16:creationId xmlns:a16="http://schemas.microsoft.com/office/drawing/2014/main" id="{E531F04F-1C5A-4637-BF07-92246F1A4216}"/>
              </a:ext>
            </a:extLst>
          </p:cNvPr>
          <p:cNvPicPr>
            <a:picLocks noChangeAspect="1"/>
          </p:cNvPicPr>
          <p:nvPr/>
        </p:nvPicPr>
        <p:blipFill>
          <a:blip r:embed="rId3"/>
          <a:stretch>
            <a:fillRect/>
          </a:stretch>
        </p:blipFill>
        <p:spPr>
          <a:xfrm>
            <a:off x="2952730" y="973269"/>
            <a:ext cx="6027143" cy="4351338"/>
          </a:xfrm>
          <a:prstGeom prst="rect">
            <a:avLst/>
          </a:prstGeom>
        </p:spPr>
      </p:pic>
      <p:sp>
        <p:nvSpPr>
          <p:cNvPr id="5" name="Date Placeholder 4">
            <a:extLst>
              <a:ext uri="{FF2B5EF4-FFF2-40B4-BE49-F238E27FC236}">
                <a16:creationId xmlns:a16="http://schemas.microsoft.com/office/drawing/2014/main" id="{35A2AA2B-94CC-4EBC-A145-5CA720CCC988}"/>
              </a:ext>
            </a:extLst>
          </p:cNvPr>
          <p:cNvSpPr>
            <a:spLocks noGrp="1"/>
          </p:cNvSpPr>
          <p:nvPr>
            <p:ph type="dt" sz="half" idx="10"/>
          </p:nvPr>
        </p:nvSpPr>
        <p:spPr/>
        <p:txBody>
          <a:bodyPr/>
          <a:lstStyle/>
          <a:p>
            <a:fld id="{57A5BB66-110C-44E0-ACCA-A4E4E41B1052}" type="datetime1">
              <a:rPr lang="en-US" smtClean="0"/>
              <a:t>10/18/2026</a:t>
            </a:fld>
            <a:endParaRPr lang="en-US" dirty="0"/>
          </a:p>
        </p:txBody>
      </p:sp>
      <p:sp>
        <p:nvSpPr>
          <p:cNvPr id="6" name="Footer Placeholder 5">
            <a:extLst>
              <a:ext uri="{FF2B5EF4-FFF2-40B4-BE49-F238E27FC236}">
                <a16:creationId xmlns:a16="http://schemas.microsoft.com/office/drawing/2014/main" id="{28B03200-9363-4E7C-B474-26E394D8FF96}"/>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B3BDC385-EFDA-4B4D-B4A9-2A990B9377EA}"/>
              </a:ext>
            </a:extLst>
          </p:cNvPr>
          <p:cNvSpPr>
            <a:spLocks noGrp="1"/>
          </p:cNvSpPr>
          <p:nvPr>
            <p:ph type="sldNum" sz="quarter" idx="12"/>
          </p:nvPr>
        </p:nvSpPr>
        <p:spPr/>
        <p:txBody>
          <a:bodyPr/>
          <a:lstStyle/>
          <a:p>
            <a:fld id="{C11188E8-6E5C-4824-AD18-2C07E3121F88}" type="slidenum">
              <a:rPr lang="en-US" smtClean="0"/>
              <a:t>16</a:t>
            </a:fld>
            <a:endParaRPr lang="en-US" dirty="0"/>
          </a:p>
        </p:txBody>
      </p:sp>
    </p:spTree>
    <p:extLst>
      <p:ext uri="{BB962C8B-B14F-4D97-AF65-F5344CB8AC3E}">
        <p14:creationId xmlns:p14="http://schemas.microsoft.com/office/powerpoint/2010/main" val="4269422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C096E1-7C9B-4B9D-B041-3AD8569912F4}"/>
              </a:ext>
            </a:extLst>
          </p:cNvPr>
          <p:cNvPicPr>
            <a:picLocks noChangeAspect="1"/>
          </p:cNvPicPr>
          <p:nvPr/>
        </p:nvPicPr>
        <p:blipFill>
          <a:blip r:embed="rId2">
            <a:lum bright="70000" contrast="-70000"/>
          </a:blip>
          <a:stretch>
            <a:fillRect/>
          </a:stretch>
        </p:blipFill>
        <p:spPr>
          <a:xfrm>
            <a:off x="89210" y="123873"/>
            <a:ext cx="4234364" cy="6610254"/>
          </a:xfrm>
          <a:prstGeom prst="rect">
            <a:avLst/>
          </a:prstGeom>
        </p:spPr>
      </p:pic>
      <p:sp>
        <p:nvSpPr>
          <p:cNvPr id="2" name="Title 1">
            <a:extLst>
              <a:ext uri="{FF2B5EF4-FFF2-40B4-BE49-F238E27FC236}">
                <a16:creationId xmlns:a16="http://schemas.microsoft.com/office/drawing/2014/main" id="{48B2379F-11DC-426F-B3D6-AFBF423F72C3}"/>
              </a:ext>
            </a:extLst>
          </p:cNvPr>
          <p:cNvSpPr>
            <a:spLocks noGrp="1"/>
          </p:cNvSpPr>
          <p:nvPr>
            <p:ph type="title"/>
          </p:nvPr>
        </p:nvSpPr>
        <p:spPr>
          <a:xfrm>
            <a:off x="352778" y="309236"/>
            <a:ext cx="5743222" cy="1325563"/>
          </a:xfrm>
        </p:spPr>
        <p:txBody>
          <a:bodyPr>
            <a:normAutofit fontScale="90000"/>
          </a:bodyPr>
          <a:lstStyle/>
          <a:p>
            <a:r>
              <a:rPr lang="en-US" b="1" dirty="0">
                <a:solidFill>
                  <a:srgbClr val="0000FF"/>
                </a:solidFill>
              </a:rPr>
              <a:t>The integrated circuit &amp;</a:t>
            </a:r>
            <a:br>
              <a:rPr lang="en-US" b="1" dirty="0">
                <a:solidFill>
                  <a:srgbClr val="0000FF"/>
                </a:solidFill>
              </a:rPr>
            </a:br>
            <a:r>
              <a:rPr lang="en-US" b="1" dirty="0">
                <a:solidFill>
                  <a:srgbClr val="0000FF"/>
                </a:solidFill>
              </a:rPr>
              <a:t>the revolution with silicon </a:t>
            </a:r>
            <a:br>
              <a:rPr lang="en-US" b="1" dirty="0">
                <a:solidFill>
                  <a:srgbClr val="0000FF"/>
                </a:solidFill>
              </a:rPr>
            </a:br>
            <a:r>
              <a:rPr lang="en-US" b="1" dirty="0">
                <a:solidFill>
                  <a:srgbClr val="0000FF"/>
                </a:solidFill>
              </a:rPr>
              <a:t>(solid state) </a:t>
            </a:r>
          </a:p>
        </p:txBody>
      </p:sp>
      <p:sp>
        <p:nvSpPr>
          <p:cNvPr id="3" name="Content Placeholder 2">
            <a:extLst>
              <a:ext uri="{FF2B5EF4-FFF2-40B4-BE49-F238E27FC236}">
                <a16:creationId xmlns:a16="http://schemas.microsoft.com/office/drawing/2014/main" id="{1C99092A-23A5-4215-A1D8-3EC9E02BA449}"/>
              </a:ext>
            </a:extLst>
          </p:cNvPr>
          <p:cNvSpPr>
            <a:spLocks noGrp="1"/>
          </p:cNvSpPr>
          <p:nvPr>
            <p:ph idx="1"/>
          </p:nvPr>
        </p:nvSpPr>
        <p:spPr>
          <a:xfrm>
            <a:off x="183747" y="1925486"/>
            <a:ext cx="6700263" cy="4351338"/>
          </a:xfrm>
        </p:spPr>
        <p:txBody>
          <a:bodyPr>
            <a:normAutofit/>
          </a:bodyPr>
          <a:lstStyle/>
          <a:p>
            <a:r>
              <a:rPr lang="en-US" sz="2400" dirty="0"/>
              <a:t>Revolution with Silicon </a:t>
            </a:r>
            <a:r>
              <a:rPr lang="en-US" sz="2400" dirty="0">
                <a:sym typeface="Wingdings" panose="05000000000000000000" pitchFamily="2" charset="2"/>
              </a:rPr>
              <a:t> “Silicon Valley.”</a:t>
            </a:r>
            <a:r>
              <a:rPr lang="en-US" sz="2400" dirty="0"/>
              <a:t> </a:t>
            </a:r>
          </a:p>
          <a:p>
            <a:r>
              <a:rPr lang="en-US" sz="2400" dirty="0"/>
              <a:t>If you read the book “Chip wars”, it will explain much about the history of the integrated circuit etc.</a:t>
            </a:r>
          </a:p>
          <a:p>
            <a:r>
              <a:rPr lang="en-US" sz="2400" dirty="0"/>
              <a:t>The Americans…</a:t>
            </a:r>
          </a:p>
          <a:p>
            <a:r>
              <a:rPr lang="en-US" sz="2400" dirty="0"/>
              <a:t>Got it started and the interest in producing (high quality) chips continues to this day. </a:t>
            </a:r>
          </a:p>
        </p:txBody>
      </p:sp>
      <p:sp>
        <p:nvSpPr>
          <p:cNvPr id="4" name="Rectangle 3">
            <a:extLst>
              <a:ext uri="{FF2B5EF4-FFF2-40B4-BE49-F238E27FC236}">
                <a16:creationId xmlns:a16="http://schemas.microsoft.com/office/drawing/2014/main" id="{ABC922A0-BFFF-4F34-8381-B9FD86CD3527}"/>
              </a:ext>
            </a:extLst>
          </p:cNvPr>
          <p:cNvSpPr/>
          <p:nvPr/>
        </p:nvSpPr>
        <p:spPr>
          <a:xfrm>
            <a:off x="6340764" y="5892581"/>
            <a:ext cx="6521492" cy="646331"/>
          </a:xfrm>
          <a:prstGeom prst="rect">
            <a:avLst/>
          </a:prstGeom>
        </p:spPr>
        <p:txBody>
          <a:bodyPr wrap="square">
            <a:spAutoFit/>
          </a:bodyPr>
          <a:lstStyle/>
          <a:p>
            <a:r>
              <a:rPr lang="en-US" i="1" dirty="0"/>
              <a:t>Challenge: Can we achieve something like this in solution?</a:t>
            </a:r>
          </a:p>
          <a:p>
            <a:r>
              <a:rPr lang="en-US" i="1" dirty="0"/>
              <a:t>The first slides addressed this research direction.</a:t>
            </a:r>
          </a:p>
        </p:txBody>
      </p:sp>
      <p:pic>
        <p:nvPicPr>
          <p:cNvPr id="5" name="Picture 4">
            <a:extLst>
              <a:ext uri="{FF2B5EF4-FFF2-40B4-BE49-F238E27FC236}">
                <a16:creationId xmlns:a16="http://schemas.microsoft.com/office/drawing/2014/main" id="{5B88B621-D8BB-41F2-8236-49D089766D2C}"/>
              </a:ext>
            </a:extLst>
          </p:cNvPr>
          <p:cNvPicPr>
            <a:picLocks noChangeAspect="1"/>
          </p:cNvPicPr>
          <p:nvPr/>
        </p:nvPicPr>
        <p:blipFill>
          <a:blip r:embed="rId3"/>
          <a:stretch>
            <a:fillRect/>
          </a:stretch>
        </p:blipFill>
        <p:spPr>
          <a:xfrm>
            <a:off x="7523414" y="74405"/>
            <a:ext cx="3724339" cy="2449850"/>
          </a:xfrm>
          <a:prstGeom prst="rect">
            <a:avLst/>
          </a:prstGeom>
        </p:spPr>
      </p:pic>
      <p:sp>
        <p:nvSpPr>
          <p:cNvPr id="12" name="TextBox 11">
            <a:extLst>
              <a:ext uri="{FF2B5EF4-FFF2-40B4-BE49-F238E27FC236}">
                <a16:creationId xmlns:a16="http://schemas.microsoft.com/office/drawing/2014/main" id="{670ABBE0-4799-40D8-A8A6-F1D7DE7617BF}"/>
              </a:ext>
            </a:extLst>
          </p:cNvPr>
          <p:cNvSpPr txBox="1"/>
          <p:nvPr/>
        </p:nvSpPr>
        <p:spPr>
          <a:xfrm>
            <a:off x="376699" y="4890818"/>
            <a:ext cx="5312902" cy="1477328"/>
          </a:xfrm>
          <a:prstGeom prst="rect">
            <a:avLst/>
          </a:prstGeom>
          <a:noFill/>
        </p:spPr>
        <p:txBody>
          <a:bodyPr wrap="square" rtlCol="0">
            <a:spAutoFit/>
          </a:bodyPr>
          <a:lstStyle/>
          <a:p>
            <a:r>
              <a:rPr lang="en-US" dirty="0">
                <a:solidFill>
                  <a:srgbClr val="FF0000"/>
                </a:solidFill>
              </a:rPr>
              <a:t>Wiki “An </a:t>
            </a:r>
            <a:r>
              <a:rPr lang="en-US" u="sng" dirty="0">
                <a:solidFill>
                  <a:srgbClr val="FF0000"/>
                </a:solidFill>
              </a:rPr>
              <a:t>integrated circuit </a:t>
            </a:r>
            <a:r>
              <a:rPr lang="en-US" dirty="0">
                <a:solidFill>
                  <a:srgbClr val="FF0000"/>
                </a:solidFill>
              </a:rPr>
              <a:t>is defined as:[1] A circuit in which all or some of the circuit elements are inseparably associated and electrically interconnected so that it is considered to be indivisible for the purposes of construction and commerce.”</a:t>
            </a:r>
          </a:p>
        </p:txBody>
      </p:sp>
      <p:pic>
        <p:nvPicPr>
          <p:cNvPr id="13" name="Picture 12">
            <a:extLst>
              <a:ext uri="{FF2B5EF4-FFF2-40B4-BE49-F238E27FC236}">
                <a16:creationId xmlns:a16="http://schemas.microsoft.com/office/drawing/2014/main" id="{38626065-68BC-46CC-A8D9-F5681CAA48AA}"/>
              </a:ext>
            </a:extLst>
          </p:cNvPr>
          <p:cNvPicPr>
            <a:picLocks noChangeAspect="1"/>
          </p:cNvPicPr>
          <p:nvPr/>
        </p:nvPicPr>
        <p:blipFill>
          <a:blip r:embed="rId4"/>
          <a:stretch>
            <a:fillRect/>
          </a:stretch>
        </p:blipFill>
        <p:spPr>
          <a:xfrm>
            <a:off x="6940135" y="2755851"/>
            <a:ext cx="4890899" cy="3106645"/>
          </a:xfrm>
          <a:prstGeom prst="rect">
            <a:avLst/>
          </a:prstGeom>
          <a:ln>
            <a:solidFill>
              <a:srgbClr val="FF0000"/>
            </a:solidFill>
          </a:ln>
        </p:spPr>
      </p:pic>
      <p:sp>
        <p:nvSpPr>
          <p:cNvPr id="7" name="Date Placeholder 6">
            <a:extLst>
              <a:ext uri="{FF2B5EF4-FFF2-40B4-BE49-F238E27FC236}">
                <a16:creationId xmlns:a16="http://schemas.microsoft.com/office/drawing/2014/main" id="{F5244F4A-FAAB-4968-8CC4-66DE31EF32CA}"/>
              </a:ext>
            </a:extLst>
          </p:cNvPr>
          <p:cNvSpPr>
            <a:spLocks noGrp="1"/>
          </p:cNvSpPr>
          <p:nvPr>
            <p:ph type="dt" sz="half" idx="10"/>
          </p:nvPr>
        </p:nvSpPr>
        <p:spPr/>
        <p:txBody>
          <a:bodyPr/>
          <a:lstStyle/>
          <a:p>
            <a:fld id="{B557F701-22FB-46D4-9D8A-9BB386387078}" type="datetime1">
              <a:rPr lang="en-US" smtClean="0"/>
              <a:t>10/18/2026</a:t>
            </a:fld>
            <a:endParaRPr lang="en-US" dirty="0"/>
          </a:p>
        </p:txBody>
      </p:sp>
      <p:sp>
        <p:nvSpPr>
          <p:cNvPr id="8" name="Footer Placeholder 7">
            <a:extLst>
              <a:ext uri="{FF2B5EF4-FFF2-40B4-BE49-F238E27FC236}">
                <a16:creationId xmlns:a16="http://schemas.microsoft.com/office/drawing/2014/main" id="{A8A2FBCB-DDE1-431C-AF86-087A3B3CFCD5}"/>
              </a:ext>
            </a:extLst>
          </p:cNvPr>
          <p:cNvSpPr>
            <a:spLocks noGrp="1"/>
          </p:cNvSpPr>
          <p:nvPr>
            <p:ph type="ftr" sz="quarter" idx="11"/>
          </p:nvPr>
        </p:nvSpPr>
        <p:spPr/>
        <p:txBody>
          <a:bodyPr/>
          <a:lstStyle/>
          <a:p>
            <a:r>
              <a:rPr lang="en-US" dirty="0"/>
              <a:t>Churchill - Theory of Computation - Supplementary Lecture</a:t>
            </a:r>
          </a:p>
        </p:txBody>
      </p:sp>
      <p:sp>
        <p:nvSpPr>
          <p:cNvPr id="9" name="Slide Number Placeholder 8">
            <a:extLst>
              <a:ext uri="{FF2B5EF4-FFF2-40B4-BE49-F238E27FC236}">
                <a16:creationId xmlns:a16="http://schemas.microsoft.com/office/drawing/2014/main" id="{6DD376D5-3B95-43FC-8967-360EAC03077D}"/>
              </a:ext>
            </a:extLst>
          </p:cNvPr>
          <p:cNvSpPr>
            <a:spLocks noGrp="1"/>
          </p:cNvSpPr>
          <p:nvPr>
            <p:ph type="sldNum" sz="quarter" idx="12"/>
          </p:nvPr>
        </p:nvSpPr>
        <p:spPr/>
        <p:txBody>
          <a:bodyPr/>
          <a:lstStyle/>
          <a:p>
            <a:fld id="{C11188E8-6E5C-4824-AD18-2C07E3121F88}" type="slidenum">
              <a:rPr lang="en-US" smtClean="0"/>
              <a:t>17</a:t>
            </a:fld>
            <a:endParaRPr lang="en-US" dirty="0"/>
          </a:p>
        </p:txBody>
      </p:sp>
    </p:spTree>
    <p:extLst>
      <p:ext uri="{BB962C8B-B14F-4D97-AF65-F5344CB8AC3E}">
        <p14:creationId xmlns:p14="http://schemas.microsoft.com/office/powerpoint/2010/main" val="2805453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47B24B-6297-4EBC-B6C8-C57C5F5E9831}"/>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AC18E8E3-BBAC-4581-BA84-0DFCC6AC59EB}"/>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4" name="Slide Number Placeholder 3">
            <a:extLst>
              <a:ext uri="{FF2B5EF4-FFF2-40B4-BE49-F238E27FC236}">
                <a16:creationId xmlns:a16="http://schemas.microsoft.com/office/drawing/2014/main" id="{09BBBB7C-36F0-4D6C-B4E0-15A12DDC8B15}"/>
              </a:ext>
            </a:extLst>
          </p:cNvPr>
          <p:cNvSpPr>
            <a:spLocks noGrp="1"/>
          </p:cNvSpPr>
          <p:nvPr>
            <p:ph type="sldNum" sz="quarter" idx="12"/>
          </p:nvPr>
        </p:nvSpPr>
        <p:spPr/>
        <p:txBody>
          <a:bodyPr/>
          <a:lstStyle/>
          <a:p>
            <a:fld id="{C11188E8-6E5C-4824-AD18-2C07E3121F88}" type="slidenum">
              <a:rPr lang="en-US" smtClean="0"/>
              <a:t>18</a:t>
            </a:fld>
            <a:endParaRPr lang="en-US" dirty="0"/>
          </a:p>
        </p:txBody>
      </p:sp>
      <p:pic>
        <p:nvPicPr>
          <p:cNvPr id="5" name="Picture 4">
            <a:extLst>
              <a:ext uri="{FF2B5EF4-FFF2-40B4-BE49-F238E27FC236}">
                <a16:creationId xmlns:a16="http://schemas.microsoft.com/office/drawing/2014/main" id="{56906774-97E9-4017-BCD6-C63A5914FCE2}"/>
              </a:ext>
            </a:extLst>
          </p:cNvPr>
          <p:cNvPicPr>
            <a:picLocks noChangeAspect="1"/>
          </p:cNvPicPr>
          <p:nvPr/>
        </p:nvPicPr>
        <p:blipFill rotWithShape="1">
          <a:blip r:embed="rId2"/>
          <a:srcRect b="11212"/>
          <a:stretch/>
        </p:blipFill>
        <p:spPr>
          <a:xfrm>
            <a:off x="4647998" y="2042919"/>
            <a:ext cx="2896004" cy="2461348"/>
          </a:xfrm>
          <a:prstGeom prst="rect">
            <a:avLst/>
          </a:prstGeom>
        </p:spPr>
      </p:pic>
    </p:spTree>
    <p:extLst>
      <p:ext uri="{BB962C8B-B14F-4D97-AF65-F5344CB8AC3E}">
        <p14:creationId xmlns:p14="http://schemas.microsoft.com/office/powerpoint/2010/main" val="3202786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B6A6D6-A310-485E-A65A-72C314550CE2}"/>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90228ED0-3246-492D-BE63-5437D7EDD319}"/>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4" name="Slide Number Placeholder 3">
            <a:extLst>
              <a:ext uri="{FF2B5EF4-FFF2-40B4-BE49-F238E27FC236}">
                <a16:creationId xmlns:a16="http://schemas.microsoft.com/office/drawing/2014/main" id="{F61B7C0C-D15A-4F64-A6A2-0E6BD59BAE8F}"/>
              </a:ext>
            </a:extLst>
          </p:cNvPr>
          <p:cNvSpPr>
            <a:spLocks noGrp="1"/>
          </p:cNvSpPr>
          <p:nvPr>
            <p:ph type="sldNum" sz="quarter" idx="12"/>
          </p:nvPr>
        </p:nvSpPr>
        <p:spPr/>
        <p:txBody>
          <a:bodyPr/>
          <a:lstStyle/>
          <a:p>
            <a:fld id="{C11188E8-6E5C-4824-AD18-2C07E3121F88}" type="slidenum">
              <a:rPr lang="en-US" smtClean="0"/>
              <a:t>19</a:t>
            </a:fld>
            <a:endParaRPr lang="en-US" dirty="0"/>
          </a:p>
        </p:txBody>
      </p:sp>
      <p:pic>
        <p:nvPicPr>
          <p:cNvPr id="5" name="Picture 4">
            <a:extLst>
              <a:ext uri="{FF2B5EF4-FFF2-40B4-BE49-F238E27FC236}">
                <a16:creationId xmlns:a16="http://schemas.microsoft.com/office/drawing/2014/main" id="{041F8015-59F7-461D-9EB1-58FAF6C78A63}"/>
              </a:ext>
            </a:extLst>
          </p:cNvPr>
          <p:cNvPicPr>
            <a:picLocks noChangeAspect="1"/>
          </p:cNvPicPr>
          <p:nvPr/>
        </p:nvPicPr>
        <p:blipFill>
          <a:blip r:embed="rId2"/>
          <a:stretch>
            <a:fillRect/>
          </a:stretch>
        </p:blipFill>
        <p:spPr>
          <a:xfrm>
            <a:off x="1685309" y="217509"/>
            <a:ext cx="8821381" cy="5887272"/>
          </a:xfrm>
          <a:prstGeom prst="rect">
            <a:avLst/>
          </a:prstGeom>
        </p:spPr>
      </p:pic>
    </p:spTree>
    <p:extLst>
      <p:ext uri="{BB962C8B-B14F-4D97-AF65-F5344CB8AC3E}">
        <p14:creationId xmlns:p14="http://schemas.microsoft.com/office/powerpoint/2010/main" val="4073211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EE880D9-8E9A-47EF-8D05-022B3ACE8EA1}"/>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F8695051-56B5-4AF6-905A-66C7C32EFC55}"/>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6" name="Slide Number Placeholder 5">
            <a:extLst>
              <a:ext uri="{FF2B5EF4-FFF2-40B4-BE49-F238E27FC236}">
                <a16:creationId xmlns:a16="http://schemas.microsoft.com/office/drawing/2014/main" id="{CA463239-4D50-4BB4-BBAB-820AA60CA182}"/>
              </a:ext>
            </a:extLst>
          </p:cNvPr>
          <p:cNvSpPr>
            <a:spLocks noGrp="1"/>
          </p:cNvSpPr>
          <p:nvPr>
            <p:ph type="sldNum" sz="quarter" idx="12"/>
          </p:nvPr>
        </p:nvSpPr>
        <p:spPr/>
        <p:txBody>
          <a:bodyPr/>
          <a:lstStyle/>
          <a:p>
            <a:fld id="{C11188E8-6E5C-4824-AD18-2C07E3121F88}" type="slidenum">
              <a:rPr lang="en-US" smtClean="0"/>
              <a:t>20</a:t>
            </a:fld>
            <a:endParaRPr lang="en-US" dirty="0"/>
          </a:p>
        </p:txBody>
      </p:sp>
      <p:pic>
        <p:nvPicPr>
          <p:cNvPr id="7" name="Picture 6">
            <a:extLst>
              <a:ext uri="{FF2B5EF4-FFF2-40B4-BE49-F238E27FC236}">
                <a16:creationId xmlns:a16="http://schemas.microsoft.com/office/drawing/2014/main" id="{CA833890-8968-4108-B5E7-A47BE291FE07}"/>
              </a:ext>
            </a:extLst>
          </p:cNvPr>
          <p:cNvPicPr>
            <a:picLocks noChangeAspect="1"/>
          </p:cNvPicPr>
          <p:nvPr/>
        </p:nvPicPr>
        <p:blipFill>
          <a:blip r:embed="rId2"/>
          <a:stretch>
            <a:fillRect/>
          </a:stretch>
        </p:blipFill>
        <p:spPr>
          <a:xfrm>
            <a:off x="2434142" y="0"/>
            <a:ext cx="7323715" cy="6342270"/>
          </a:xfrm>
          <a:prstGeom prst="rect">
            <a:avLst/>
          </a:prstGeom>
        </p:spPr>
      </p:pic>
    </p:spTree>
    <p:extLst>
      <p:ext uri="{BB962C8B-B14F-4D97-AF65-F5344CB8AC3E}">
        <p14:creationId xmlns:p14="http://schemas.microsoft.com/office/powerpoint/2010/main" val="2737724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D97DD-6578-4B50-9521-AF13F1EC9679}"/>
              </a:ext>
            </a:extLst>
          </p:cNvPr>
          <p:cNvSpPr>
            <a:spLocks noGrp="1"/>
          </p:cNvSpPr>
          <p:nvPr>
            <p:ph type="title"/>
          </p:nvPr>
        </p:nvSpPr>
        <p:spPr>
          <a:xfrm>
            <a:off x="3739735" y="877227"/>
            <a:ext cx="10515600" cy="1325563"/>
          </a:xfrm>
        </p:spPr>
        <p:txBody>
          <a:bodyPr/>
          <a:lstStyle/>
          <a:p>
            <a:pPr algn="ctr"/>
            <a:r>
              <a:rPr lang="en-US" b="1" dirty="0"/>
              <a:t>Solid State:  A pn junction </a:t>
            </a:r>
          </a:p>
        </p:txBody>
      </p:sp>
      <p:sp>
        <p:nvSpPr>
          <p:cNvPr id="3" name="Content Placeholder 2">
            <a:extLst>
              <a:ext uri="{FF2B5EF4-FFF2-40B4-BE49-F238E27FC236}">
                <a16:creationId xmlns:a16="http://schemas.microsoft.com/office/drawing/2014/main" id="{7378DDF0-ADCC-4AA1-9498-59A0068E2C12}"/>
              </a:ext>
            </a:extLst>
          </p:cNvPr>
          <p:cNvSpPr>
            <a:spLocks noGrp="1"/>
          </p:cNvSpPr>
          <p:nvPr>
            <p:ph idx="1"/>
          </p:nvPr>
        </p:nvSpPr>
        <p:spPr>
          <a:xfrm>
            <a:off x="5968897" y="2008336"/>
            <a:ext cx="6057277" cy="3416648"/>
          </a:xfrm>
        </p:spPr>
        <p:txBody>
          <a:bodyPr>
            <a:normAutofit/>
          </a:bodyPr>
          <a:lstStyle/>
          <a:p>
            <a:r>
              <a:rPr lang="en-US" sz="1800" dirty="0"/>
              <a:t>“Why is it important to measure the built-in potential of a pn junction?” </a:t>
            </a:r>
          </a:p>
          <a:p>
            <a:r>
              <a:rPr lang="en-US" sz="1800" dirty="0"/>
              <a:t>“The built-in potential of a </a:t>
            </a:r>
            <a:r>
              <a:rPr lang="en-US" sz="1800" u="sng" dirty="0"/>
              <a:t>pn junction </a:t>
            </a:r>
            <a:r>
              <a:rPr lang="en-US" sz="1800" dirty="0"/>
              <a:t>is a key parameter that affects the </a:t>
            </a:r>
            <a:r>
              <a:rPr lang="en-US" sz="1800" u="sng" dirty="0"/>
              <a:t>behavior and performance of electronic devices such as diodes, transistors, and solar cells</a:t>
            </a:r>
            <a:r>
              <a:rPr lang="en-US" sz="1800" dirty="0"/>
              <a:t>. By accurately measuring the built-in potential, engineers and scientists </a:t>
            </a:r>
            <a:r>
              <a:rPr lang="en-US" sz="1800" u="sng" dirty="0"/>
              <a:t>can better understand and optimize the functionality and efficiency</a:t>
            </a:r>
            <a:r>
              <a:rPr lang="en-US" sz="1800" dirty="0"/>
              <a:t> of these devices.</a:t>
            </a:r>
            <a:br>
              <a:rPr lang="en-US" sz="1800" dirty="0"/>
            </a:br>
            <a:br>
              <a:rPr lang="en-US" sz="1800" dirty="0"/>
            </a:br>
            <a:r>
              <a:rPr lang="en-US" sz="1800" dirty="0"/>
              <a:t>Reference: https://www.physicsforums.com/threads/measuring-the-built-in-potential-of-a-pn-junction.1015545/”</a:t>
            </a:r>
          </a:p>
        </p:txBody>
      </p:sp>
      <p:pic>
        <p:nvPicPr>
          <p:cNvPr id="4" name="Picture 3">
            <a:extLst>
              <a:ext uri="{FF2B5EF4-FFF2-40B4-BE49-F238E27FC236}">
                <a16:creationId xmlns:a16="http://schemas.microsoft.com/office/drawing/2014/main" id="{7BBC8D0E-0335-482D-8B8B-FA116D78F6E3}"/>
              </a:ext>
            </a:extLst>
          </p:cNvPr>
          <p:cNvPicPr>
            <a:picLocks noChangeAspect="1"/>
          </p:cNvPicPr>
          <p:nvPr/>
        </p:nvPicPr>
        <p:blipFill>
          <a:blip r:embed="rId2"/>
          <a:stretch>
            <a:fillRect/>
          </a:stretch>
        </p:blipFill>
        <p:spPr>
          <a:xfrm>
            <a:off x="339099" y="1335974"/>
            <a:ext cx="5439534" cy="5020376"/>
          </a:xfrm>
          <a:prstGeom prst="rect">
            <a:avLst/>
          </a:prstGeom>
        </p:spPr>
      </p:pic>
      <p:sp>
        <p:nvSpPr>
          <p:cNvPr id="5" name="Rectangle 4">
            <a:extLst>
              <a:ext uri="{FF2B5EF4-FFF2-40B4-BE49-F238E27FC236}">
                <a16:creationId xmlns:a16="http://schemas.microsoft.com/office/drawing/2014/main" id="{20AC932A-8BA4-4400-8E32-2766681D28C9}"/>
              </a:ext>
            </a:extLst>
          </p:cNvPr>
          <p:cNvSpPr/>
          <p:nvPr/>
        </p:nvSpPr>
        <p:spPr>
          <a:xfrm>
            <a:off x="754360" y="262963"/>
            <a:ext cx="10429073" cy="707886"/>
          </a:xfrm>
          <a:prstGeom prst="rect">
            <a:avLst/>
          </a:prstGeom>
        </p:spPr>
        <p:txBody>
          <a:bodyPr wrap="none">
            <a:spAutoFit/>
          </a:bodyPr>
          <a:lstStyle/>
          <a:p>
            <a:r>
              <a:rPr lang="en-US" sz="2000" i="1" dirty="0">
                <a:solidFill>
                  <a:srgbClr val="FF0000"/>
                </a:solidFill>
                <a:highlight>
                  <a:srgbClr val="00FFFF"/>
                </a:highlight>
              </a:rPr>
              <a:t>Solution state</a:t>
            </a:r>
            <a:r>
              <a:rPr lang="en-US" sz="2000" i="1" dirty="0">
                <a:solidFill>
                  <a:srgbClr val="FF0000"/>
                </a:solidFill>
              </a:rPr>
              <a:t>, versus the extremely widespread conventional </a:t>
            </a:r>
            <a:r>
              <a:rPr lang="en-US" sz="2000" i="1" dirty="0">
                <a:solidFill>
                  <a:schemeClr val="bg1"/>
                </a:solidFill>
                <a:highlight>
                  <a:srgbClr val="FF0000"/>
                </a:highlight>
              </a:rPr>
              <a:t>solid state</a:t>
            </a:r>
            <a:r>
              <a:rPr lang="en-US" sz="2000" i="1" dirty="0">
                <a:solidFill>
                  <a:schemeClr val="bg1"/>
                </a:solidFill>
              </a:rPr>
              <a:t> </a:t>
            </a:r>
            <a:r>
              <a:rPr lang="en-US" sz="2000" i="1" dirty="0">
                <a:solidFill>
                  <a:srgbClr val="FF0000"/>
                </a:solidFill>
              </a:rPr>
              <a:t>methods….. </a:t>
            </a:r>
          </a:p>
          <a:p>
            <a:r>
              <a:rPr lang="en-US" sz="2000" i="1" dirty="0">
                <a:solidFill>
                  <a:srgbClr val="FF0000"/>
                </a:solidFill>
              </a:rPr>
              <a:t>Below is part of what we would teach undergraduates about electronics in our Inorg. Chem. Class…</a:t>
            </a:r>
          </a:p>
        </p:txBody>
      </p:sp>
      <p:sp>
        <p:nvSpPr>
          <p:cNvPr id="6" name="Date Placeholder 5">
            <a:extLst>
              <a:ext uri="{FF2B5EF4-FFF2-40B4-BE49-F238E27FC236}">
                <a16:creationId xmlns:a16="http://schemas.microsoft.com/office/drawing/2014/main" id="{F846A342-E40F-4A71-AAE1-00B0F2EAD5D2}"/>
              </a:ext>
            </a:extLst>
          </p:cNvPr>
          <p:cNvSpPr>
            <a:spLocks noGrp="1"/>
          </p:cNvSpPr>
          <p:nvPr>
            <p:ph type="dt" sz="half" idx="10"/>
          </p:nvPr>
        </p:nvSpPr>
        <p:spPr/>
        <p:txBody>
          <a:bodyPr/>
          <a:lstStyle/>
          <a:p>
            <a:fld id="{7A1D9108-F2BD-4554-BAAB-503ED4DA0A11}" type="datetime1">
              <a:rPr lang="en-US" smtClean="0"/>
              <a:t>10/18/2026</a:t>
            </a:fld>
            <a:endParaRPr lang="en-US" dirty="0"/>
          </a:p>
        </p:txBody>
      </p:sp>
      <p:sp>
        <p:nvSpPr>
          <p:cNvPr id="7" name="Footer Placeholder 6">
            <a:extLst>
              <a:ext uri="{FF2B5EF4-FFF2-40B4-BE49-F238E27FC236}">
                <a16:creationId xmlns:a16="http://schemas.microsoft.com/office/drawing/2014/main" id="{A2D98DC0-3128-4060-83F8-2EFB34A76399}"/>
              </a:ext>
            </a:extLst>
          </p:cNvPr>
          <p:cNvSpPr>
            <a:spLocks noGrp="1"/>
          </p:cNvSpPr>
          <p:nvPr>
            <p:ph type="ftr" sz="quarter" idx="11"/>
          </p:nvPr>
        </p:nvSpPr>
        <p:spPr/>
        <p:txBody>
          <a:bodyPr/>
          <a:lstStyle/>
          <a:p>
            <a:r>
              <a:rPr lang="en-US" dirty="0"/>
              <a:t>Churchill - Theory of Computation - Supplementary Lecture</a:t>
            </a:r>
          </a:p>
        </p:txBody>
      </p:sp>
      <p:sp>
        <p:nvSpPr>
          <p:cNvPr id="8" name="Slide Number Placeholder 7">
            <a:extLst>
              <a:ext uri="{FF2B5EF4-FFF2-40B4-BE49-F238E27FC236}">
                <a16:creationId xmlns:a16="http://schemas.microsoft.com/office/drawing/2014/main" id="{C101FAEB-ECC0-4030-8830-48F21A8CB14D}"/>
              </a:ext>
            </a:extLst>
          </p:cNvPr>
          <p:cNvSpPr>
            <a:spLocks noGrp="1"/>
          </p:cNvSpPr>
          <p:nvPr>
            <p:ph type="sldNum" sz="quarter" idx="12"/>
          </p:nvPr>
        </p:nvSpPr>
        <p:spPr/>
        <p:txBody>
          <a:bodyPr/>
          <a:lstStyle/>
          <a:p>
            <a:fld id="{C11188E8-6E5C-4824-AD18-2C07E3121F88}" type="slidenum">
              <a:rPr lang="en-US" smtClean="0"/>
              <a:t>21</a:t>
            </a:fld>
            <a:endParaRPr lang="en-US" dirty="0"/>
          </a:p>
        </p:txBody>
      </p:sp>
    </p:spTree>
    <p:extLst>
      <p:ext uri="{BB962C8B-B14F-4D97-AF65-F5344CB8AC3E}">
        <p14:creationId xmlns:p14="http://schemas.microsoft.com/office/powerpoint/2010/main" val="30390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C50D23F-CF52-42CF-8A3A-CA6B3D12E2B2}"/>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D8F00CD9-71A1-42D3-A01D-ACAD79B2624D}"/>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3527897D-3AA0-4407-AAD0-2034585BB756}"/>
              </a:ext>
            </a:extLst>
          </p:cNvPr>
          <p:cNvSpPr>
            <a:spLocks noGrp="1"/>
          </p:cNvSpPr>
          <p:nvPr>
            <p:ph type="sldNum" sz="quarter" idx="12"/>
          </p:nvPr>
        </p:nvSpPr>
        <p:spPr/>
        <p:txBody>
          <a:bodyPr/>
          <a:lstStyle/>
          <a:p>
            <a:fld id="{C11188E8-6E5C-4824-AD18-2C07E3121F88}" type="slidenum">
              <a:rPr lang="en-US" smtClean="0"/>
              <a:t>22</a:t>
            </a:fld>
            <a:endParaRPr lang="en-US" dirty="0"/>
          </a:p>
        </p:txBody>
      </p:sp>
      <p:pic>
        <p:nvPicPr>
          <p:cNvPr id="7" name="Picture 6">
            <a:extLst>
              <a:ext uri="{FF2B5EF4-FFF2-40B4-BE49-F238E27FC236}">
                <a16:creationId xmlns:a16="http://schemas.microsoft.com/office/drawing/2014/main" id="{226EB79C-F925-438F-A552-86ACE256ED01}"/>
              </a:ext>
            </a:extLst>
          </p:cNvPr>
          <p:cNvPicPr>
            <a:picLocks noChangeAspect="1"/>
          </p:cNvPicPr>
          <p:nvPr/>
        </p:nvPicPr>
        <p:blipFill>
          <a:blip r:embed="rId2"/>
          <a:stretch>
            <a:fillRect/>
          </a:stretch>
        </p:blipFill>
        <p:spPr>
          <a:xfrm>
            <a:off x="6743057" y="382016"/>
            <a:ext cx="4610743" cy="3467584"/>
          </a:xfrm>
          <a:prstGeom prst="rect">
            <a:avLst/>
          </a:prstGeom>
        </p:spPr>
      </p:pic>
      <p:pic>
        <p:nvPicPr>
          <p:cNvPr id="8" name="Picture 7">
            <a:extLst>
              <a:ext uri="{FF2B5EF4-FFF2-40B4-BE49-F238E27FC236}">
                <a16:creationId xmlns:a16="http://schemas.microsoft.com/office/drawing/2014/main" id="{A07F329D-96B0-46A8-A846-369DD50AA78D}"/>
              </a:ext>
            </a:extLst>
          </p:cNvPr>
          <p:cNvPicPr>
            <a:picLocks noChangeAspect="1"/>
          </p:cNvPicPr>
          <p:nvPr/>
        </p:nvPicPr>
        <p:blipFill>
          <a:blip r:embed="rId3"/>
          <a:stretch>
            <a:fillRect/>
          </a:stretch>
        </p:blipFill>
        <p:spPr>
          <a:xfrm>
            <a:off x="914412" y="382016"/>
            <a:ext cx="4461000" cy="3467584"/>
          </a:xfrm>
          <a:prstGeom prst="rect">
            <a:avLst/>
          </a:prstGeom>
        </p:spPr>
      </p:pic>
      <p:sp>
        <p:nvSpPr>
          <p:cNvPr id="9" name="Rectangle 8">
            <a:extLst>
              <a:ext uri="{FF2B5EF4-FFF2-40B4-BE49-F238E27FC236}">
                <a16:creationId xmlns:a16="http://schemas.microsoft.com/office/drawing/2014/main" id="{EE842641-D00E-4800-BA5C-254D100176D7}"/>
              </a:ext>
            </a:extLst>
          </p:cNvPr>
          <p:cNvSpPr/>
          <p:nvPr/>
        </p:nvSpPr>
        <p:spPr>
          <a:xfrm>
            <a:off x="914412" y="4165046"/>
            <a:ext cx="4461000" cy="1200329"/>
          </a:xfrm>
          <a:prstGeom prst="rect">
            <a:avLst/>
          </a:prstGeom>
        </p:spPr>
        <p:txBody>
          <a:bodyPr wrap="square">
            <a:spAutoFit/>
          </a:bodyPr>
          <a:lstStyle/>
          <a:p>
            <a:pPr>
              <a:buFont typeface="Arial" panose="020B0604020202020204" pitchFamily="34" charset="0"/>
              <a:buChar char="•"/>
            </a:pPr>
            <a:r>
              <a:rPr lang="en-US" sz="2400" b="1" dirty="0">
                <a:solidFill>
                  <a:srgbClr val="111111"/>
                </a:solidFill>
                <a:latin typeface="-apple-system"/>
              </a:rPr>
              <a:t>“P-type</a:t>
            </a:r>
            <a:r>
              <a:rPr lang="en-US" sz="2400" dirty="0">
                <a:solidFill>
                  <a:srgbClr val="111111"/>
                </a:solidFill>
                <a:latin typeface="-apple-system"/>
              </a:rPr>
              <a:t>: Doped with trivalent impurities (e.g., aluminum), leading to a deficit of electrons.”</a:t>
            </a:r>
          </a:p>
        </p:txBody>
      </p:sp>
      <p:sp>
        <p:nvSpPr>
          <p:cNvPr id="10" name="Rectangle 9">
            <a:extLst>
              <a:ext uri="{FF2B5EF4-FFF2-40B4-BE49-F238E27FC236}">
                <a16:creationId xmlns:a16="http://schemas.microsoft.com/office/drawing/2014/main" id="{599B8845-2AEF-49CE-9D3B-BBB655BD379A}"/>
              </a:ext>
            </a:extLst>
          </p:cNvPr>
          <p:cNvSpPr/>
          <p:nvPr/>
        </p:nvSpPr>
        <p:spPr>
          <a:xfrm>
            <a:off x="6533636" y="4135127"/>
            <a:ext cx="5029584" cy="1200329"/>
          </a:xfrm>
          <a:prstGeom prst="rect">
            <a:avLst/>
          </a:prstGeom>
        </p:spPr>
        <p:txBody>
          <a:bodyPr wrap="square">
            <a:spAutoFit/>
          </a:bodyPr>
          <a:lstStyle/>
          <a:p>
            <a:pPr>
              <a:buFont typeface="Arial" panose="020B0604020202020204" pitchFamily="34" charset="0"/>
              <a:buChar char="•"/>
            </a:pPr>
            <a:r>
              <a:rPr lang="en-US" sz="2400" b="1" dirty="0">
                <a:solidFill>
                  <a:srgbClr val="111111"/>
                </a:solidFill>
                <a:latin typeface="-apple-system"/>
              </a:rPr>
              <a:t>“N-type</a:t>
            </a:r>
            <a:r>
              <a:rPr lang="en-US" sz="2400" dirty="0">
                <a:solidFill>
                  <a:srgbClr val="111111"/>
                </a:solidFill>
                <a:latin typeface="-apple-system"/>
              </a:rPr>
              <a:t>: Doped with pentavalent impurities (e.g., phosphorus), creating an excess of electrons.”</a:t>
            </a:r>
          </a:p>
        </p:txBody>
      </p:sp>
    </p:spTree>
    <p:extLst>
      <p:ext uri="{BB962C8B-B14F-4D97-AF65-F5344CB8AC3E}">
        <p14:creationId xmlns:p14="http://schemas.microsoft.com/office/powerpoint/2010/main" val="274066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4C65C6-7B3A-4EA3-A9BE-0ECC8736A505}"/>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A963458C-E988-434F-A7CE-24FC76A72509}"/>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4" name="Slide Number Placeholder 3">
            <a:extLst>
              <a:ext uri="{FF2B5EF4-FFF2-40B4-BE49-F238E27FC236}">
                <a16:creationId xmlns:a16="http://schemas.microsoft.com/office/drawing/2014/main" id="{3E2848A7-823E-439E-9A2A-229D89223A0F}"/>
              </a:ext>
            </a:extLst>
          </p:cNvPr>
          <p:cNvSpPr>
            <a:spLocks noGrp="1"/>
          </p:cNvSpPr>
          <p:nvPr>
            <p:ph type="sldNum" sz="quarter" idx="12"/>
          </p:nvPr>
        </p:nvSpPr>
        <p:spPr/>
        <p:txBody>
          <a:bodyPr/>
          <a:lstStyle/>
          <a:p>
            <a:fld id="{C11188E8-6E5C-4824-AD18-2C07E3121F88}" type="slidenum">
              <a:rPr lang="en-US" smtClean="0"/>
              <a:t>23</a:t>
            </a:fld>
            <a:endParaRPr lang="en-US" dirty="0"/>
          </a:p>
        </p:txBody>
      </p:sp>
      <p:pic>
        <p:nvPicPr>
          <p:cNvPr id="5" name="Picture 4">
            <a:extLst>
              <a:ext uri="{FF2B5EF4-FFF2-40B4-BE49-F238E27FC236}">
                <a16:creationId xmlns:a16="http://schemas.microsoft.com/office/drawing/2014/main" id="{6D333F23-A24E-4777-8F6B-558CE4C23DEE}"/>
              </a:ext>
            </a:extLst>
          </p:cNvPr>
          <p:cNvPicPr>
            <a:picLocks noChangeAspect="1"/>
          </p:cNvPicPr>
          <p:nvPr/>
        </p:nvPicPr>
        <p:blipFill>
          <a:blip r:embed="rId3"/>
          <a:stretch>
            <a:fillRect/>
          </a:stretch>
        </p:blipFill>
        <p:spPr>
          <a:xfrm>
            <a:off x="1367652" y="136525"/>
            <a:ext cx="9456696" cy="6067778"/>
          </a:xfrm>
          <a:prstGeom prst="rect">
            <a:avLst/>
          </a:prstGeom>
        </p:spPr>
      </p:pic>
    </p:spTree>
    <p:extLst>
      <p:ext uri="{BB962C8B-B14F-4D97-AF65-F5344CB8AC3E}">
        <p14:creationId xmlns:p14="http://schemas.microsoft.com/office/powerpoint/2010/main" val="3252207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FEC151-43DB-4BA9-8D66-8D07B83384F7}"/>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AA04BC71-AADA-4E72-B5F7-171A95EADC0C}"/>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4" name="Slide Number Placeholder 3">
            <a:extLst>
              <a:ext uri="{FF2B5EF4-FFF2-40B4-BE49-F238E27FC236}">
                <a16:creationId xmlns:a16="http://schemas.microsoft.com/office/drawing/2014/main" id="{836C0D53-C2BD-4A22-BAFD-273E57669A1D}"/>
              </a:ext>
            </a:extLst>
          </p:cNvPr>
          <p:cNvSpPr>
            <a:spLocks noGrp="1"/>
          </p:cNvSpPr>
          <p:nvPr>
            <p:ph type="sldNum" sz="quarter" idx="12"/>
          </p:nvPr>
        </p:nvSpPr>
        <p:spPr/>
        <p:txBody>
          <a:bodyPr/>
          <a:lstStyle/>
          <a:p>
            <a:fld id="{C11188E8-6E5C-4824-AD18-2C07E3121F88}" type="slidenum">
              <a:rPr lang="en-US" smtClean="0"/>
              <a:t>24</a:t>
            </a:fld>
            <a:endParaRPr lang="en-US" dirty="0"/>
          </a:p>
        </p:txBody>
      </p:sp>
      <p:pic>
        <p:nvPicPr>
          <p:cNvPr id="6" name="Picture 5">
            <a:extLst>
              <a:ext uri="{FF2B5EF4-FFF2-40B4-BE49-F238E27FC236}">
                <a16:creationId xmlns:a16="http://schemas.microsoft.com/office/drawing/2014/main" id="{C112E02E-F0B5-4238-8F21-257D80903A14}"/>
              </a:ext>
            </a:extLst>
          </p:cNvPr>
          <p:cNvPicPr>
            <a:picLocks noChangeAspect="1"/>
          </p:cNvPicPr>
          <p:nvPr/>
        </p:nvPicPr>
        <p:blipFill>
          <a:blip r:embed="rId2"/>
          <a:stretch>
            <a:fillRect/>
          </a:stretch>
        </p:blipFill>
        <p:spPr>
          <a:xfrm>
            <a:off x="3066627" y="336353"/>
            <a:ext cx="6058746" cy="4429743"/>
          </a:xfrm>
          <a:prstGeom prst="rect">
            <a:avLst/>
          </a:prstGeom>
        </p:spPr>
      </p:pic>
    </p:spTree>
    <p:extLst>
      <p:ext uri="{BB962C8B-B14F-4D97-AF65-F5344CB8AC3E}">
        <p14:creationId xmlns:p14="http://schemas.microsoft.com/office/powerpoint/2010/main" val="3218259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20D24F-7EAC-4FFD-A465-214ACEE88D41}"/>
              </a:ext>
            </a:extLst>
          </p:cNvPr>
          <p:cNvSpPr>
            <a:spLocks noGrp="1"/>
          </p:cNvSpPr>
          <p:nvPr>
            <p:ph type="dt" sz="half" idx="10"/>
          </p:nvPr>
        </p:nvSpPr>
        <p:spPr/>
        <p:txBody>
          <a:bodyPr/>
          <a:lstStyle/>
          <a:p>
            <a:fld id="{55D3BCDB-C3E5-4B41-8E22-27C79BFC935D}" type="datetime1">
              <a:rPr lang="en-US" smtClean="0"/>
              <a:t>10/18/2026</a:t>
            </a:fld>
            <a:endParaRPr lang="en-US" dirty="0"/>
          </a:p>
        </p:txBody>
      </p:sp>
      <p:sp>
        <p:nvSpPr>
          <p:cNvPr id="3" name="Footer Placeholder 2">
            <a:extLst>
              <a:ext uri="{FF2B5EF4-FFF2-40B4-BE49-F238E27FC236}">
                <a16:creationId xmlns:a16="http://schemas.microsoft.com/office/drawing/2014/main" id="{E642627A-4F4C-4C83-862A-F9B252C000C2}"/>
              </a:ext>
            </a:extLst>
          </p:cNvPr>
          <p:cNvSpPr>
            <a:spLocks noGrp="1"/>
          </p:cNvSpPr>
          <p:nvPr>
            <p:ph type="ftr" sz="quarter" idx="11"/>
          </p:nvPr>
        </p:nvSpPr>
        <p:spPr/>
        <p:txBody>
          <a:bodyPr/>
          <a:lstStyle/>
          <a:p>
            <a:r>
              <a:rPr lang="en-US" dirty="0"/>
              <a:t>Churchill - Theory of Computation - Supplementary Lecture</a:t>
            </a:r>
          </a:p>
        </p:txBody>
      </p:sp>
      <p:sp>
        <p:nvSpPr>
          <p:cNvPr id="4" name="Slide Number Placeholder 3">
            <a:extLst>
              <a:ext uri="{FF2B5EF4-FFF2-40B4-BE49-F238E27FC236}">
                <a16:creationId xmlns:a16="http://schemas.microsoft.com/office/drawing/2014/main" id="{86FAD79D-DF45-4048-827D-836922C46CFC}"/>
              </a:ext>
            </a:extLst>
          </p:cNvPr>
          <p:cNvSpPr>
            <a:spLocks noGrp="1"/>
          </p:cNvSpPr>
          <p:nvPr>
            <p:ph type="sldNum" sz="quarter" idx="12"/>
          </p:nvPr>
        </p:nvSpPr>
        <p:spPr/>
        <p:txBody>
          <a:bodyPr/>
          <a:lstStyle/>
          <a:p>
            <a:fld id="{C11188E8-6E5C-4824-AD18-2C07E3121F88}" type="slidenum">
              <a:rPr lang="en-US" smtClean="0"/>
              <a:t>25</a:t>
            </a:fld>
            <a:endParaRPr lang="en-US" dirty="0"/>
          </a:p>
        </p:txBody>
      </p:sp>
      <p:pic>
        <p:nvPicPr>
          <p:cNvPr id="5" name="Picture 4">
            <a:extLst>
              <a:ext uri="{FF2B5EF4-FFF2-40B4-BE49-F238E27FC236}">
                <a16:creationId xmlns:a16="http://schemas.microsoft.com/office/drawing/2014/main" id="{F976F8F0-8EF9-4218-A907-1E21F5BF7049}"/>
              </a:ext>
            </a:extLst>
          </p:cNvPr>
          <p:cNvPicPr>
            <a:picLocks noChangeAspect="1"/>
          </p:cNvPicPr>
          <p:nvPr/>
        </p:nvPicPr>
        <p:blipFill>
          <a:blip r:embed="rId2"/>
          <a:stretch>
            <a:fillRect/>
          </a:stretch>
        </p:blipFill>
        <p:spPr>
          <a:xfrm>
            <a:off x="590628" y="2037591"/>
            <a:ext cx="3943900" cy="3324689"/>
          </a:xfrm>
          <a:prstGeom prst="rect">
            <a:avLst/>
          </a:prstGeom>
        </p:spPr>
      </p:pic>
      <p:pic>
        <p:nvPicPr>
          <p:cNvPr id="6" name="Picture 5">
            <a:extLst>
              <a:ext uri="{FF2B5EF4-FFF2-40B4-BE49-F238E27FC236}">
                <a16:creationId xmlns:a16="http://schemas.microsoft.com/office/drawing/2014/main" id="{55497730-9730-4495-915D-725D5AAFC835}"/>
              </a:ext>
            </a:extLst>
          </p:cNvPr>
          <p:cNvPicPr>
            <a:picLocks noChangeAspect="1"/>
          </p:cNvPicPr>
          <p:nvPr/>
        </p:nvPicPr>
        <p:blipFill>
          <a:blip r:embed="rId3"/>
          <a:stretch>
            <a:fillRect/>
          </a:stretch>
        </p:blipFill>
        <p:spPr>
          <a:xfrm>
            <a:off x="5266363" y="1370747"/>
            <a:ext cx="6335009" cy="4658375"/>
          </a:xfrm>
          <a:prstGeom prst="rect">
            <a:avLst/>
          </a:prstGeom>
        </p:spPr>
      </p:pic>
      <p:sp>
        <p:nvSpPr>
          <p:cNvPr id="7" name="Rectangle 6">
            <a:extLst>
              <a:ext uri="{FF2B5EF4-FFF2-40B4-BE49-F238E27FC236}">
                <a16:creationId xmlns:a16="http://schemas.microsoft.com/office/drawing/2014/main" id="{6ECDFC6F-658E-4A12-8DA6-FA4F54044E71}"/>
              </a:ext>
            </a:extLst>
          </p:cNvPr>
          <p:cNvSpPr/>
          <p:nvPr/>
        </p:nvSpPr>
        <p:spPr>
          <a:xfrm>
            <a:off x="0" y="136525"/>
            <a:ext cx="12191999" cy="1200329"/>
          </a:xfrm>
          <a:prstGeom prst="rect">
            <a:avLst/>
          </a:prstGeom>
        </p:spPr>
        <p:txBody>
          <a:bodyPr wrap="square">
            <a:spAutoFit/>
          </a:bodyPr>
          <a:lstStyle/>
          <a:p>
            <a:r>
              <a:rPr lang="en-US" sz="2400" i="1" dirty="0">
                <a:solidFill>
                  <a:srgbClr val="FF0000"/>
                </a:solidFill>
                <a:highlight>
                  <a:srgbClr val="00FFFF"/>
                </a:highlight>
              </a:rPr>
              <a:t>With solution computers, we are much more at the mercy of more chemical principles: </a:t>
            </a:r>
          </a:p>
          <a:p>
            <a:r>
              <a:rPr lang="en-US" sz="2400" i="1" dirty="0">
                <a:solidFill>
                  <a:srgbClr val="FF0000"/>
                </a:solidFill>
                <a:highlight>
                  <a:srgbClr val="00FFFF"/>
                </a:highlight>
              </a:rPr>
              <a:t>mass action, dilution, physical properties of solvent and solute etc. But there is more to gain: our brain is not made of silicon; we can interface with e.g. </a:t>
            </a:r>
            <a:r>
              <a:rPr lang="en-US" sz="2400" b="1" i="1" u="sng" dirty="0">
                <a:solidFill>
                  <a:srgbClr val="FF0000"/>
                </a:solidFill>
                <a:highlight>
                  <a:srgbClr val="00FFFF"/>
                </a:highlight>
              </a:rPr>
              <a:t>biology</a:t>
            </a:r>
            <a:r>
              <a:rPr lang="en-US" sz="2400" i="1" dirty="0">
                <a:solidFill>
                  <a:srgbClr val="FF0000"/>
                </a:solidFill>
                <a:highlight>
                  <a:srgbClr val="00FFFF"/>
                </a:highlight>
              </a:rPr>
              <a:t> in an extremely natural way.</a:t>
            </a:r>
            <a:endParaRPr lang="en-US" sz="2400" i="1" dirty="0">
              <a:solidFill>
                <a:srgbClr val="FF0000"/>
              </a:solidFill>
            </a:endParaRPr>
          </a:p>
        </p:txBody>
      </p:sp>
    </p:spTree>
    <p:extLst>
      <p:ext uri="{BB962C8B-B14F-4D97-AF65-F5344CB8AC3E}">
        <p14:creationId xmlns:p14="http://schemas.microsoft.com/office/powerpoint/2010/main" val="908776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B878EF-AAC4-4A10-B831-30DE29DEE4FF}"/>
              </a:ext>
            </a:extLst>
          </p:cNvPr>
          <p:cNvPicPr>
            <a:picLocks noChangeAspect="1"/>
          </p:cNvPicPr>
          <p:nvPr/>
        </p:nvPicPr>
        <p:blipFill>
          <a:blip r:embed="rId2"/>
          <a:stretch>
            <a:fillRect/>
          </a:stretch>
        </p:blipFill>
        <p:spPr>
          <a:xfrm>
            <a:off x="1918957" y="190147"/>
            <a:ext cx="8354086" cy="5665890"/>
          </a:xfrm>
          <a:prstGeom prst="rect">
            <a:avLst/>
          </a:prstGeom>
        </p:spPr>
      </p:pic>
      <p:sp>
        <p:nvSpPr>
          <p:cNvPr id="4" name="Date Placeholder 3">
            <a:extLst>
              <a:ext uri="{FF2B5EF4-FFF2-40B4-BE49-F238E27FC236}">
                <a16:creationId xmlns:a16="http://schemas.microsoft.com/office/drawing/2014/main" id="{EEC89133-9F02-480C-94F5-C6E3F2023412}"/>
              </a:ext>
            </a:extLst>
          </p:cNvPr>
          <p:cNvSpPr>
            <a:spLocks noGrp="1"/>
          </p:cNvSpPr>
          <p:nvPr>
            <p:ph type="dt" sz="half" idx="10"/>
          </p:nvPr>
        </p:nvSpPr>
        <p:spPr/>
        <p:txBody>
          <a:bodyPr/>
          <a:lstStyle/>
          <a:p>
            <a:fld id="{B58CE8CA-BEAD-45B5-ACD1-F25426D9312C}" type="datetime1">
              <a:rPr lang="en-US" smtClean="0"/>
              <a:t>10/18/2026</a:t>
            </a:fld>
            <a:endParaRPr lang="en-US" dirty="0"/>
          </a:p>
        </p:txBody>
      </p:sp>
      <p:sp>
        <p:nvSpPr>
          <p:cNvPr id="6" name="Footer Placeholder 5">
            <a:extLst>
              <a:ext uri="{FF2B5EF4-FFF2-40B4-BE49-F238E27FC236}">
                <a16:creationId xmlns:a16="http://schemas.microsoft.com/office/drawing/2014/main" id="{148B7F79-BB76-44C1-A0A6-D1F7A6B8BB1B}"/>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1E479E10-D5CE-4E48-9394-D04BCCA24A90}"/>
              </a:ext>
            </a:extLst>
          </p:cNvPr>
          <p:cNvSpPr>
            <a:spLocks noGrp="1"/>
          </p:cNvSpPr>
          <p:nvPr>
            <p:ph type="sldNum" sz="quarter" idx="12"/>
          </p:nvPr>
        </p:nvSpPr>
        <p:spPr/>
        <p:txBody>
          <a:bodyPr/>
          <a:lstStyle/>
          <a:p>
            <a:fld id="{C11188E8-6E5C-4824-AD18-2C07E3121F88}" type="slidenum">
              <a:rPr lang="en-US" smtClean="0"/>
              <a:t>26</a:t>
            </a:fld>
            <a:endParaRPr lang="en-US" dirty="0"/>
          </a:p>
        </p:txBody>
      </p:sp>
    </p:spTree>
    <p:extLst>
      <p:ext uri="{BB962C8B-B14F-4D97-AF65-F5344CB8AC3E}">
        <p14:creationId xmlns:p14="http://schemas.microsoft.com/office/powerpoint/2010/main" val="3723267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B05F-B50B-47CE-B480-5C46296095D7}"/>
              </a:ext>
            </a:extLst>
          </p:cNvPr>
          <p:cNvSpPr>
            <a:spLocks noGrp="1"/>
          </p:cNvSpPr>
          <p:nvPr>
            <p:ph type="title"/>
          </p:nvPr>
        </p:nvSpPr>
        <p:spPr>
          <a:xfrm>
            <a:off x="76180" y="217768"/>
            <a:ext cx="10515600" cy="1325563"/>
          </a:xfrm>
        </p:spPr>
        <p:txBody>
          <a:bodyPr/>
          <a:lstStyle/>
          <a:p>
            <a:r>
              <a:rPr lang="en-US" dirty="0"/>
              <a:t>Basic Boolean Logic Gates:</a:t>
            </a:r>
            <a:br>
              <a:rPr lang="en-US" dirty="0"/>
            </a:br>
            <a:r>
              <a:rPr lang="en-US" dirty="0"/>
              <a:t>Single and Two Inputs</a:t>
            </a:r>
          </a:p>
        </p:txBody>
      </p:sp>
      <p:pic>
        <p:nvPicPr>
          <p:cNvPr id="5" name="Picture 4">
            <a:extLst>
              <a:ext uri="{FF2B5EF4-FFF2-40B4-BE49-F238E27FC236}">
                <a16:creationId xmlns:a16="http://schemas.microsoft.com/office/drawing/2014/main" id="{58828556-9457-4B0A-A251-B89B93AEA7AC}"/>
              </a:ext>
            </a:extLst>
          </p:cNvPr>
          <p:cNvPicPr>
            <a:picLocks noChangeAspect="1"/>
          </p:cNvPicPr>
          <p:nvPr/>
        </p:nvPicPr>
        <p:blipFill>
          <a:blip r:embed="rId2"/>
          <a:stretch>
            <a:fillRect/>
          </a:stretch>
        </p:blipFill>
        <p:spPr>
          <a:xfrm>
            <a:off x="838200" y="1547305"/>
            <a:ext cx="3442754" cy="2286973"/>
          </a:xfrm>
          <a:prstGeom prst="rect">
            <a:avLst/>
          </a:prstGeom>
        </p:spPr>
      </p:pic>
      <p:pic>
        <p:nvPicPr>
          <p:cNvPr id="6" name="Picture 5">
            <a:extLst>
              <a:ext uri="{FF2B5EF4-FFF2-40B4-BE49-F238E27FC236}">
                <a16:creationId xmlns:a16="http://schemas.microsoft.com/office/drawing/2014/main" id="{FEE54CAB-8F64-4A84-8455-9F47E5DFF436}"/>
              </a:ext>
            </a:extLst>
          </p:cNvPr>
          <p:cNvPicPr>
            <a:picLocks noChangeAspect="1"/>
          </p:cNvPicPr>
          <p:nvPr/>
        </p:nvPicPr>
        <p:blipFill rotWithShape="1">
          <a:blip r:embed="rId3"/>
          <a:srcRect t="45603" r="32652"/>
          <a:stretch/>
        </p:blipFill>
        <p:spPr>
          <a:xfrm>
            <a:off x="430469" y="4451936"/>
            <a:ext cx="4457621" cy="1477740"/>
          </a:xfrm>
          <a:prstGeom prst="rect">
            <a:avLst/>
          </a:prstGeom>
        </p:spPr>
      </p:pic>
      <p:pic>
        <p:nvPicPr>
          <p:cNvPr id="7" name="Picture 6">
            <a:extLst>
              <a:ext uri="{FF2B5EF4-FFF2-40B4-BE49-F238E27FC236}">
                <a16:creationId xmlns:a16="http://schemas.microsoft.com/office/drawing/2014/main" id="{11808543-5587-49B1-8531-DA84C3787168}"/>
              </a:ext>
            </a:extLst>
          </p:cNvPr>
          <p:cNvPicPr>
            <a:picLocks noChangeAspect="1"/>
          </p:cNvPicPr>
          <p:nvPr/>
        </p:nvPicPr>
        <p:blipFill>
          <a:blip r:embed="rId4"/>
          <a:stretch>
            <a:fillRect/>
          </a:stretch>
        </p:blipFill>
        <p:spPr>
          <a:xfrm>
            <a:off x="6722267" y="170421"/>
            <a:ext cx="5008844" cy="6106117"/>
          </a:xfrm>
          <a:prstGeom prst="rect">
            <a:avLst/>
          </a:prstGeom>
          <a:ln w="38100">
            <a:solidFill>
              <a:srgbClr val="FF0000"/>
            </a:solidFill>
          </a:ln>
        </p:spPr>
      </p:pic>
      <p:sp>
        <p:nvSpPr>
          <p:cNvPr id="9" name="Date Placeholder 8">
            <a:extLst>
              <a:ext uri="{FF2B5EF4-FFF2-40B4-BE49-F238E27FC236}">
                <a16:creationId xmlns:a16="http://schemas.microsoft.com/office/drawing/2014/main" id="{A08EB93B-2284-4F54-9ECD-F0AE477E4544}"/>
              </a:ext>
            </a:extLst>
          </p:cNvPr>
          <p:cNvSpPr>
            <a:spLocks noGrp="1"/>
          </p:cNvSpPr>
          <p:nvPr>
            <p:ph type="dt" sz="half" idx="10"/>
          </p:nvPr>
        </p:nvSpPr>
        <p:spPr/>
        <p:txBody>
          <a:bodyPr/>
          <a:lstStyle/>
          <a:p>
            <a:fld id="{7B2991DD-8765-475C-AE3C-6FA962D45B05}" type="datetime1">
              <a:rPr lang="en-US" smtClean="0"/>
              <a:t>10/18/2026</a:t>
            </a:fld>
            <a:endParaRPr lang="en-US" dirty="0"/>
          </a:p>
        </p:txBody>
      </p:sp>
      <p:sp>
        <p:nvSpPr>
          <p:cNvPr id="10" name="Footer Placeholder 9">
            <a:extLst>
              <a:ext uri="{FF2B5EF4-FFF2-40B4-BE49-F238E27FC236}">
                <a16:creationId xmlns:a16="http://schemas.microsoft.com/office/drawing/2014/main" id="{16C78CBB-B39C-4EE8-9C06-0E9847B23B51}"/>
              </a:ext>
            </a:extLst>
          </p:cNvPr>
          <p:cNvSpPr>
            <a:spLocks noGrp="1"/>
          </p:cNvSpPr>
          <p:nvPr>
            <p:ph type="ftr" sz="quarter" idx="11"/>
          </p:nvPr>
        </p:nvSpPr>
        <p:spPr/>
        <p:txBody>
          <a:bodyPr/>
          <a:lstStyle/>
          <a:p>
            <a:r>
              <a:rPr lang="en-US" dirty="0"/>
              <a:t>Churchill - Theory of Computation - Supplementary Lecture</a:t>
            </a:r>
          </a:p>
        </p:txBody>
      </p:sp>
      <p:sp>
        <p:nvSpPr>
          <p:cNvPr id="11" name="Slide Number Placeholder 10">
            <a:extLst>
              <a:ext uri="{FF2B5EF4-FFF2-40B4-BE49-F238E27FC236}">
                <a16:creationId xmlns:a16="http://schemas.microsoft.com/office/drawing/2014/main" id="{C434C997-CA1A-4D62-9DB3-568FAD2FA17B}"/>
              </a:ext>
            </a:extLst>
          </p:cNvPr>
          <p:cNvSpPr>
            <a:spLocks noGrp="1"/>
          </p:cNvSpPr>
          <p:nvPr>
            <p:ph type="sldNum" sz="quarter" idx="12"/>
          </p:nvPr>
        </p:nvSpPr>
        <p:spPr/>
        <p:txBody>
          <a:bodyPr/>
          <a:lstStyle/>
          <a:p>
            <a:fld id="{C11188E8-6E5C-4824-AD18-2C07E3121F88}" type="slidenum">
              <a:rPr lang="en-US" smtClean="0"/>
              <a:t>27</a:t>
            </a:fld>
            <a:endParaRPr lang="en-US" dirty="0"/>
          </a:p>
        </p:txBody>
      </p:sp>
      <p:sp>
        <p:nvSpPr>
          <p:cNvPr id="12" name="TextBox 11">
            <a:extLst>
              <a:ext uri="{FF2B5EF4-FFF2-40B4-BE49-F238E27FC236}">
                <a16:creationId xmlns:a16="http://schemas.microsoft.com/office/drawing/2014/main" id="{A110113B-4395-436D-8B45-6E796B5E7B89}"/>
              </a:ext>
            </a:extLst>
          </p:cNvPr>
          <p:cNvSpPr txBox="1"/>
          <p:nvPr/>
        </p:nvSpPr>
        <p:spPr>
          <a:xfrm>
            <a:off x="234226" y="4147086"/>
            <a:ext cx="6122845" cy="369332"/>
          </a:xfrm>
          <a:prstGeom prst="rect">
            <a:avLst/>
          </a:prstGeom>
          <a:noFill/>
        </p:spPr>
        <p:txBody>
          <a:bodyPr wrap="square" rtlCol="0">
            <a:spAutoFit/>
          </a:bodyPr>
          <a:lstStyle/>
          <a:p>
            <a:r>
              <a:rPr lang="en-US" dirty="0"/>
              <a:t>“BASIC LOGIC GATES REPRESENTED USING THE TRUTH TABLE”</a:t>
            </a:r>
          </a:p>
        </p:txBody>
      </p:sp>
    </p:spTree>
    <p:extLst>
      <p:ext uri="{BB962C8B-B14F-4D97-AF65-F5344CB8AC3E}">
        <p14:creationId xmlns:p14="http://schemas.microsoft.com/office/powerpoint/2010/main" val="1353504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8A0121-55DF-4334-BF2A-934FD54FC629}"/>
              </a:ext>
            </a:extLst>
          </p:cNvPr>
          <p:cNvPicPr>
            <a:picLocks noChangeAspect="1"/>
          </p:cNvPicPr>
          <p:nvPr/>
        </p:nvPicPr>
        <p:blipFill>
          <a:blip r:embed="rId2"/>
          <a:stretch>
            <a:fillRect/>
          </a:stretch>
        </p:blipFill>
        <p:spPr>
          <a:xfrm>
            <a:off x="190528" y="1498534"/>
            <a:ext cx="5035994" cy="3860930"/>
          </a:xfrm>
          <a:prstGeom prst="rect">
            <a:avLst/>
          </a:prstGeom>
        </p:spPr>
      </p:pic>
      <p:sp>
        <p:nvSpPr>
          <p:cNvPr id="5" name="Date Placeholder 4">
            <a:extLst>
              <a:ext uri="{FF2B5EF4-FFF2-40B4-BE49-F238E27FC236}">
                <a16:creationId xmlns:a16="http://schemas.microsoft.com/office/drawing/2014/main" id="{CA001FAF-D211-45A2-80C1-03CCE45AB2E1}"/>
              </a:ext>
            </a:extLst>
          </p:cNvPr>
          <p:cNvSpPr>
            <a:spLocks noGrp="1"/>
          </p:cNvSpPr>
          <p:nvPr>
            <p:ph type="dt" sz="half" idx="10"/>
          </p:nvPr>
        </p:nvSpPr>
        <p:spPr/>
        <p:txBody>
          <a:bodyPr/>
          <a:lstStyle/>
          <a:p>
            <a:fld id="{7100E2F1-4F5C-4B62-A580-87819A66CD2C}" type="datetime1">
              <a:rPr lang="en-US" smtClean="0"/>
              <a:t>10/18/2026</a:t>
            </a:fld>
            <a:endParaRPr lang="en-US" dirty="0"/>
          </a:p>
        </p:txBody>
      </p:sp>
      <p:sp>
        <p:nvSpPr>
          <p:cNvPr id="6" name="Footer Placeholder 5">
            <a:extLst>
              <a:ext uri="{FF2B5EF4-FFF2-40B4-BE49-F238E27FC236}">
                <a16:creationId xmlns:a16="http://schemas.microsoft.com/office/drawing/2014/main" id="{A028893D-E585-4416-90DA-081EC5AA0944}"/>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5F114516-28AA-4BE8-A3B5-2CF5A0D5C5FA}"/>
              </a:ext>
            </a:extLst>
          </p:cNvPr>
          <p:cNvSpPr>
            <a:spLocks noGrp="1"/>
          </p:cNvSpPr>
          <p:nvPr>
            <p:ph type="sldNum" sz="quarter" idx="12"/>
          </p:nvPr>
        </p:nvSpPr>
        <p:spPr/>
        <p:txBody>
          <a:bodyPr/>
          <a:lstStyle/>
          <a:p>
            <a:fld id="{C11188E8-6E5C-4824-AD18-2C07E3121F88}" type="slidenum">
              <a:rPr lang="en-US" smtClean="0"/>
              <a:t>28</a:t>
            </a:fld>
            <a:endParaRPr lang="en-US" dirty="0"/>
          </a:p>
        </p:txBody>
      </p:sp>
      <p:pic>
        <p:nvPicPr>
          <p:cNvPr id="8" name="Main graphic">
            <a:extLst>
              <a:ext uri="{FF2B5EF4-FFF2-40B4-BE49-F238E27FC236}">
                <a16:creationId xmlns:a16="http://schemas.microsoft.com/office/drawing/2014/main" id="{C4FD7DC5-0287-45A4-9D7B-0CF628549531}"/>
              </a:ext>
            </a:extLst>
          </p:cNvPr>
          <p:cNvPicPr>
            <a:picLocks noChangeAspect="1"/>
          </p:cNvPicPr>
          <p:nvPr/>
        </p:nvPicPr>
        <p:blipFill>
          <a:blip r:embed="rId3"/>
          <a:stretch/>
        </p:blipFill>
        <p:spPr>
          <a:xfrm>
            <a:off x="5785835" y="1617922"/>
            <a:ext cx="6078508" cy="3622155"/>
          </a:xfrm>
          <a:prstGeom prst="rect">
            <a:avLst/>
          </a:prstGeom>
          <a:ln>
            <a:noFill/>
          </a:ln>
        </p:spPr>
      </p:pic>
      <p:sp>
        <p:nvSpPr>
          <p:cNvPr id="10" name="TextBox 9">
            <a:extLst>
              <a:ext uri="{FF2B5EF4-FFF2-40B4-BE49-F238E27FC236}">
                <a16:creationId xmlns:a16="http://schemas.microsoft.com/office/drawing/2014/main" id="{DC188CBA-C6D8-4254-965A-E0BCEE989278}"/>
              </a:ext>
            </a:extLst>
          </p:cNvPr>
          <p:cNvSpPr txBox="1"/>
          <p:nvPr/>
        </p:nvSpPr>
        <p:spPr>
          <a:xfrm>
            <a:off x="6668911" y="1041028"/>
            <a:ext cx="3883378" cy="369332"/>
          </a:xfrm>
          <a:prstGeom prst="rect">
            <a:avLst/>
          </a:prstGeom>
          <a:noFill/>
        </p:spPr>
        <p:txBody>
          <a:bodyPr wrap="square" rtlCol="0">
            <a:spAutoFit/>
          </a:bodyPr>
          <a:lstStyle/>
          <a:p>
            <a:pPr algn="ctr"/>
            <a:r>
              <a:rPr lang="en-US" dirty="0">
                <a:solidFill>
                  <a:srgbClr val="FF0000"/>
                </a:solidFill>
              </a:rPr>
              <a:t>EARLIER EXAMPLE BY YUAN ET AL. </a:t>
            </a:r>
          </a:p>
        </p:txBody>
      </p:sp>
    </p:spTree>
    <p:extLst>
      <p:ext uri="{BB962C8B-B14F-4D97-AF65-F5344CB8AC3E}">
        <p14:creationId xmlns:p14="http://schemas.microsoft.com/office/powerpoint/2010/main" val="3663312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4D54A-313B-47B6-80B4-570C25DBEBA9}"/>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154CAF75-B2DE-4907-ADAA-88135B703CA3}"/>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43C890A4-E0E8-4186-B796-784513F61F98}"/>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6" name="Slide Number Placeholder 5">
            <a:extLst>
              <a:ext uri="{FF2B5EF4-FFF2-40B4-BE49-F238E27FC236}">
                <a16:creationId xmlns:a16="http://schemas.microsoft.com/office/drawing/2014/main" id="{EE1C908C-90F5-4069-95D3-96809793072D}"/>
              </a:ext>
            </a:extLst>
          </p:cNvPr>
          <p:cNvSpPr>
            <a:spLocks noGrp="1"/>
          </p:cNvSpPr>
          <p:nvPr>
            <p:ph type="sldNum" sz="quarter" idx="12"/>
          </p:nvPr>
        </p:nvSpPr>
        <p:spPr/>
        <p:txBody>
          <a:bodyPr/>
          <a:lstStyle/>
          <a:p>
            <a:fld id="{C11188E8-6E5C-4824-AD18-2C07E3121F88}" type="slidenum">
              <a:rPr lang="en-US" smtClean="0"/>
              <a:t>29</a:t>
            </a:fld>
            <a:endParaRPr lang="en-US" dirty="0"/>
          </a:p>
        </p:txBody>
      </p:sp>
      <p:pic>
        <p:nvPicPr>
          <p:cNvPr id="7" name="Picture 6">
            <a:extLst>
              <a:ext uri="{FF2B5EF4-FFF2-40B4-BE49-F238E27FC236}">
                <a16:creationId xmlns:a16="http://schemas.microsoft.com/office/drawing/2014/main" id="{B4809433-FA48-4262-A6FF-01157F1D3CED}"/>
              </a:ext>
            </a:extLst>
          </p:cNvPr>
          <p:cNvPicPr>
            <a:picLocks noChangeAspect="1"/>
          </p:cNvPicPr>
          <p:nvPr/>
        </p:nvPicPr>
        <p:blipFill>
          <a:blip r:embed="rId2"/>
          <a:stretch>
            <a:fillRect/>
          </a:stretch>
        </p:blipFill>
        <p:spPr>
          <a:xfrm>
            <a:off x="5619858" y="0"/>
            <a:ext cx="5374994" cy="6858000"/>
          </a:xfrm>
          <a:prstGeom prst="rect">
            <a:avLst/>
          </a:prstGeom>
        </p:spPr>
      </p:pic>
      <p:sp>
        <p:nvSpPr>
          <p:cNvPr id="8" name="Rectangle 7">
            <a:extLst>
              <a:ext uri="{FF2B5EF4-FFF2-40B4-BE49-F238E27FC236}">
                <a16:creationId xmlns:a16="http://schemas.microsoft.com/office/drawing/2014/main" id="{3F350278-7861-4220-A3BD-EE4435E310C1}"/>
              </a:ext>
            </a:extLst>
          </p:cNvPr>
          <p:cNvSpPr/>
          <p:nvPr/>
        </p:nvSpPr>
        <p:spPr>
          <a:xfrm>
            <a:off x="289249" y="4976634"/>
            <a:ext cx="5057192" cy="1200329"/>
          </a:xfrm>
          <a:prstGeom prst="rect">
            <a:avLst/>
          </a:prstGeom>
        </p:spPr>
        <p:txBody>
          <a:bodyPr wrap="square">
            <a:spAutoFit/>
          </a:bodyPr>
          <a:lstStyle/>
          <a:p>
            <a:r>
              <a:rPr lang="en-US" dirty="0">
                <a:latin typeface="TwitterChirp"/>
              </a:rPr>
              <a:t>[</a:t>
            </a:r>
            <a:r>
              <a:rPr lang="en-US" dirty="0" err="1">
                <a:latin typeface="TwitterChirp"/>
              </a:rPr>
              <a:t>Stérin</a:t>
            </a:r>
            <a:r>
              <a:rPr lang="en-US" dirty="0">
                <a:latin typeface="TwitterChirp"/>
              </a:rPr>
              <a:t>, T., </a:t>
            </a:r>
            <a:r>
              <a:rPr lang="en-US" dirty="0" err="1">
                <a:latin typeface="TwitterChirp"/>
              </a:rPr>
              <a:t>Eshra</a:t>
            </a:r>
            <a:r>
              <a:rPr lang="en-US" dirty="0">
                <a:latin typeface="TwitterChirp"/>
              </a:rPr>
              <a:t>, A., Evans, C. G., </a:t>
            </a:r>
            <a:r>
              <a:rPr lang="en-US" dirty="0" err="1">
                <a:latin typeface="TwitterChirp"/>
              </a:rPr>
              <a:t>Adio</a:t>
            </a:r>
            <a:r>
              <a:rPr lang="en-US" dirty="0">
                <a:latin typeface="TwitterChirp"/>
              </a:rPr>
              <a:t>, J., &amp; Woods, D. (2026). A thermodynamically </a:t>
            </a:r>
            <a:r>
              <a:rPr lang="en-US" dirty="0" err="1">
                <a:latin typeface="TwitterChirp"/>
              </a:rPr>
              <a:t>favoured</a:t>
            </a:r>
            <a:r>
              <a:rPr lang="en-US" dirty="0">
                <a:latin typeface="TwitterChirp"/>
              </a:rPr>
              <a:t> molecular computer. Nature, 657, 646–652. DOI: 10.1038/s41586-026-10996-5]</a:t>
            </a:r>
            <a:endParaRPr lang="en-US" dirty="0"/>
          </a:p>
        </p:txBody>
      </p:sp>
    </p:spTree>
    <p:extLst>
      <p:ext uri="{BB962C8B-B14F-4D97-AF65-F5344CB8AC3E}">
        <p14:creationId xmlns:p14="http://schemas.microsoft.com/office/powerpoint/2010/main" val="4104821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C093D-A249-47EF-BF16-B7880DE14F54}"/>
              </a:ext>
            </a:extLst>
          </p:cNvPr>
          <p:cNvSpPr>
            <a:spLocks noGrp="1"/>
          </p:cNvSpPr>
          <p:nvPr>
            <p:ph type="title"/>
          </p:nvPr>
        </p:nvSpPr>
        <p:spPr>
          <a:xfrm>
            <a:off x="838200" y="33248"/>
            <a:ext cx="10515600" cy="662782"/>
          </a:xfrm>
        </p:spPr>
        <p:txBody>
          <a:bodyPr>
            <a:normAutofit/>
          </a:bodyPr>
          <a:lstStyle/>
          <a:p>
            <a:pPr algn="ctr"/>
            <a:r>
              <a:rPr lang="en-US" sz="2800" b="1" dirty="0">
                <a:solidFill>
                  <a:srgbClr val="FF0000"/>
                </a:solidFill>
              </a:rPr>
              <a:t>Major International Conferences – had one in Korea Univ. in 2012…</a:t>
            </a:r>
          </a:p>
        </p:txBody>
      </p:sp>
      <p:sp>
        <p:nvSpPr>
          <p:cNvPr id="3" name="Content Placeholder 2">
            <a:extLst>
              <a:ext uri="{FF2B5EF4-FFF2-40B4-BE49-F238E27FC236}">
                <a16:creationId xmlns:a16="http://schemas.microsoft.com/office/drawing/2014/main" id="{872F4210-8202-485D-AC3D-3F596D706BAD}"/>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BD09DBCE-AFB6-403F-8C1C-E6FF9CD8CC16}"/>
              </a:ext>
            </a:extLst>
          </p:cNvPr>
          <p:cNvPicPr>
            <a:picLocks noChangeAspect="1"/>
          </p:cNvPicPr>
          <p:nvPr/>
        </p:nvPicPr>
        <p:blipFill>
          <a:blip r:embed="rId2"/>
          <a:stretch>
            <a:fillRect/>
          </a:stretch>
        </p:blipFill>
        <p:spPr>
          <a:xfrm>
            <a:off x="1131849" y="875417"/>
            <a:ext cx="9928302" cy="5211284"/>
          </a:xfrm>
          <a:prstGeom prst="rect">
            <a:avLst/>
          </a:prstGeom>
        </p:spPr>
      </p:pic>
      <p:sp>
        <p:nvSpPr>
          <p:cNvPr id="5" name="Date Placeholder 4">
            <a:extLst>
              <a:ext uri="{FF2B5EF4-FFF2-40B4-BE49-F238E27FC236}">
                <a16:creationId xmlns:a16="http://schemas.microsoft.com/office/drawing/2014/main" id="{BE00AD83-45FA-48E1-B201-D92EE06ECBDF}"/>
              </a:ext>
            </a:extLst>
          </p:cNvPr>
          <p:cNvSpPr>
            <a:spLocks noGrp="1"/>
          </p:cNvSpPr>
          <p:nvPr>
            <p:ph type="dt" sz="half" idx="10"/>
          </p:nvPr>
        </p:nvSpPr>
        <p:spPr/>
        <p:txBody>
          <a:bodyPr/>
          <a:lstStyle/>
          <a:p>
            <a:fld id="{25755DBB-5A86-4189-A8D0-BD523CA9518B}" type="datetime1">
              <a:rPr lang="en-US" smtClean="0"/>
              <a:t>10/18/2026</a:t>
            </a:fld>
            <a:endParaRPr lang="en-US" dirty="0"/>
          </a:p>
        </p:txBody>
      </p:sp>
      <p:sp>
        <p:nvSpPr>
          <p:cNvPr id="6" name="Footer Placeholder 5">
            <a:extLst>
              <a:ext uri="{FF2B5EF4-FFF2-40B4-BE49-F238E27FC236}">
                <a16:creationId xmlns:a16="http://schemas.microsoft.com/office/drawing/2014/main" id="{EA779526-A435-49B7-8F24-41FCD9AEE5E7}"/>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619011A9-CABC-4799-B1F0-30BE6E60C310}"/>
              </a:ext>
            </a:extLst>
          </p:cNvPr>
          <p:cNvSpPr>
            <a:spLocks noGrp="1"/>
          </p:cNvSpPr>
          <p:nvPr>
            <p:ph type="sldNum" sz="quarter" idx="12"/>
          </p:nvPr>
        </p:nvSpPr>
        <p:spPr/>
        <p:txBody>
          <a:bodyPr/>
          <a:lstStyle/>
          <a:p>
            <a:fld id="{C11188E8-6E5C-4824-AD18-2C07E3121F88}" type="slidenum">
              <a:rPr lang="en-US" smtClean="0"/>
              <a:t>30</a:t>
            </a:fld>
            <a:endParaRPr lang="en-US" dirty="0"/>
          </a:p>
        </p:txBody>
      </p:sp>
    </p:spTree>
    <p:extLst>
      <p:ext uri="{BB962C8B-B14F-4D97-AF65-F5344CB8AC3E}">
        <p14:creationId xmlns:p14="http://schemas.microsoft.com/office/powerpoint/2010/main" val="3487261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62306-537F-44DE-A4F3-756AD563FE5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00E979F-E462-467C-8587-680EB73C62B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8E7D932A-4430-438B-A306-DE71879F01C8}"/>
              </a:ext>
            </a:extLst>
          </p:cNvPr>
          <p:cNvPicPr>
            <a:picLocks noChangeAspect="1"/>
          </p:cNvPicPr>
          <p:nvPr/>
        </p:nvPicPr>
        <p:blipFill>
          <a:blip r:embed="rId2"/>
          <a:stretch>
            <a:fillRect/>
          </a:stretch>
        </p:blipFill>
        <p:spPr>
          <a:xfrm>
            <a:off x="803698" y="440473"/>
            <a:ext cx="10550102" cy="5977054"/>
          </a:xfrm>
          <a:prstGeom prst="rect">
            <a:avLst/>
          </a:prstGeom>
        </p:spPr>
      </p:pic>
      <p:sp>
        <p:nvSpPr>
          <p:cNvPr id="5" name="TextBox 4">
            <a:extLst>
              <a:ext uri="{FF2B5EF4-FFF2-40B4-BE49-F238E27FC236}">
                <a16:creationId xmlns:a16="http://schemas.microsoft.com/office/drawing/2014/main" id="{BA51F7D8-23D5-4BFB-B97C-8E7DEB98B361}"/>
              </a:ext>
            </a:extLst>
          </p:cNvPr>
          <p:cNvSpPr txBox="1"/>
          <p:nvPr/>
        </p:nvSpPr>
        <p:spPr>
          <a:xfrm>
            <a:off x="8516823" y="6427814"/>
            <a:ext cx="2743200" cy="369332"/>
          </a:xfrm>
          <a:prstGeom prst="rect">
            <a:avLst/>
          </a:prstGeom>
          <a:noFill/>
        </p:spPr>
        <p:txBody>
          <a:bodyPr wrap="square" rtlCol="0">
            <a:spAutoFit/>
          </a:bodyPr>
          <a:lstStyle/>
          <a:p>
            <a:r>
              <a:rPr lang="en-US" i="1" dirty="0">
                <a:solidFill>
                  <a:srgbClr val="7030A0"/>
                </a:solidFill>
              </a:rPr>
              <a:t>Accessed Nov. 2024</a:t>
            </a:r>
          </a:p>
        </p:txBody>
      </p:sp>
      <p:sp>
        <p:nvSpPr>
          <p:cNvPr id="6" name="Rectangle 5">
            <a:extLst>
              <a:ext uri="{FF2B5EF4-FFF2-40B4-BE49-F238E27FC236}">
                <a16:creationId xmlns:a16="http://schemas.microsoft.com/office/drawing/2014/main" id="{D2CA66ED-B86D-4CE1-A90F-3F9B8775F87F}"/>
              </a:ext>
            </a:extLst>
          </p:cNvPr>
          <p:cNvSpPr/>
          <p:nvPr/>
        </p:nvSpPr>
        <p:spPr>
          <a:xfrm>
            <a:off x="148696" y="-4207"/>
            <a:ext cx="11860106" cy="369332"/>
          </a:xfrm>
          <a:prstGeom prst="rect">
            <a:avLst/>
          </a:prstGeom>
        </p:spPr>
        <p:txBody>
          <a:bodyPr wrap="none">
            <a:spAutoFit/>
          </a:bodyPr>
          <a:lstStyle/>
          <a:p>
            <a:r>
              <a:rPr lang="en-US" i="1" dirty="0">
                <a:solidFill>
                  <a:srgbClr val="FF0000"/>
                </a:solidFill>
              </a:rPr>
              <a:t>More and more major literature reviews/perspectives are appearing in our field … central to chemistry or interdisciplinary …   </a:t>
            </a:r>
          </a:p>
        </p:txBody>
      </p:sp>
      <p:sp>
        <p:nvSpPr>
          <p:cNvPr id="7" name="Date Placeholder 6">
            <a:extLst>
              <a:ext uri="{FF2B5EF4-FFF2-40B4-BE49-F238E27FC236}">
                <a16:creationId xmlns:a16="http://schemas.microsoft.com/office/drawing/2014/main" id="{1C890730-EC1E-4855-ACC8-A6D15450B854}"/>
              </a:ext>
            </a:extLst>
          </p:cNvPr>
          <p:cNvSpPr>
            <a:spLocks noGrp="1"/>
          </p:cNvSpPr>
          <p:nvPr>
            <p:ph type="dt" sz="half" idx="10"/>
          </p:nvPr>
        </p:nvSpPr>
        <p:spPr/>
        <p:txBody>
          <a:bodyPr/>
          <a:lstStyle/>
          <a:p>
            <a:fld id="{88E644C0-3963-4170-8993-E813B04D0C0A}" type="datetime1">
              <a:rPr lang="en-US" smtClean="0"/>
              <a:t>10/18/2026</a:t>
            </a:fld>
            <a:endParaRPr lang="en-US" dirty="0"/>
          </a:p>
        </p:txBody>
      </p:sp>
      <p:sp>
        <p:nvSpPr>
          <p:cNvPr id="8" name="Footer Placeholder 7">
            <a:extLst>
              <a:ext uri="{FF2B5EF4-FFF2-40B4-BE49-F238E27FC236}">
                <a16:creationId xmlns:a16="http://schemas.microsoft.com/office/drawing/2014/main" id="{955A8EBB-5B85-460A-9CA2-93339E940EDD}"/>
              </a:ext>
            </a:extLst>
          </p:cNvPr>
          <p:cNvSpPr>
            <a:spLocks noGrp="1"/>
          </p:cNvSpPr>
          <p:nvPr>
            <p:ph type="ftr" sz="quarter" idx="11"/>
          </p:nvPr>
        </p:nvSpPr>
        <p:spPr/>
        <p:txBody>
          <a:bodyPr/>
          <a:lstStyle/>
          <a:p>
            <a:r>
              <a:rPr lang="en-US" dirty="0"/>
              <a:t>Churchill - Theory of Computation - Supplementary Lecture</a:t>
            </a:r>
          </a:p>
        </p:txBody>
      </p:sp>
      <p:sp>
        <p:nvSpPr>
          <p:cNvPr id="9" name="Slide Number Placeholder 8">
            <a:extLst>
              <a:ext uri="{FF2B5EF4-FFF2-40B4-BE49-F238E27FC236}">
                <a16:creationId xmlns:a16="http://schemas.microsoft.com/office/drawing/2014/main" id="{EF884D07-6BE2-451F-8818-75A7B3876C42}"/>
              </a:ext>
            </a:extLst>
          </p:cNvPr>
          <p:cNvSpPr>
            <a:spLocks noGrp="1"/>
          </p:cNvSpPr>
          <p:nvPr>
            <p:ph type="sldNum" sz="quarter" idx="12"/>
          </p:nvPr>
        </p:nvSpPr>
        <p:spPr/>
        <p:txBody>
          <a:bodyPr/>
          <a:lstStyle/>
          <a:p>
            <a:fld id="{C11188E8-6E5C-4824-AD18-2C07E3121F88}" type="slidenum">
              <a:rPr lang="en-US" smtClean="0"/>
              <a:t>31</a:t>
            </a:fld>
            <a:endParaRPr lang="en-US" dirty="0"/>
          </a:p>
        </p:txBody>
      </p:sp>
    </p:spTree>
    <p:extLst>
      <p:ext uri="{BB962C8B-B14F-4D97-AF65-F5344CB8AC3E}">
        <p14:creationId xmlns:p14="http://schemas.microsoft.com/office/powerpoint/2010/main" val="784932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A82D7-85E4-462C-AC67-ED32E80F5E38}"/>
              </a:ext>
            </a:extLst>
          </p:cNvPr>
          <p:cNvSpPr>
            <a:spLocks noGrp="1"/>
          </p:cNvSpPr>
          <p:nvPr>
            <p:ph type="title"/>
          </p:nvPr>
        </p:nvSpPr>
        <p:spPr>
          <a:xfrm>
            <a:off x="0" y="37135"/>
            <a:ext cx="12192000" cy="1325563"/>
          </a:xfrm>
        </p:spPr>
        <p:txBody>
          <a:bodyPr>
            <a:normAutofit/>
          </a:bodyPr>
          <a:lstStyle/>
          <a:p>
            <a:pPr algn="ctr"/>
            <a:r>
              <a:rPr lang="en-US" dirty="0">
                <a:solidFill>
                  <a:srgbClr val="FF0000"/>
                </a:solidFill>
              </a:rPr>
              <a:t>A related topic: molecular machines…</a:t>
            </a:r>
          </a:p>
        </p:txBody>
      </p:sp>
      <p:sp>
        <p:nvSpPr>
          <p:cNvPr id="3" name="Content Placeholder 2">
            <a:extLst>
              <a:ext uri="{FF2B5EF4-FFF2-40B4-BE49-F238E27FC236}">
                <a16:creationId xmlns:a16="http://schemas.microsoft.com/office/drawing/2014/main" id="{09790F5E-E275-47C8-8816-79A67D333B68}"/>
              </a:ext>
            </a:extLst>
          </p:cNvPr>
          <p:cNvSpPr>
            <a:spLocks noGrp="1"/>
          </p:cNvSpPr>
          <p:nvPr>
            <p:ph idx="1"/>
          </p:nvPr>
        </p:nvSpPr>
        <p:spPr>
          <a:xfrm>
            <a:off x="0" y="5230889"/>
            <a:ext cx="12192000" cy="1125461"/>
          </a:xfrm>
        </p:spPr>
        <p:txBody>
          <a:bodyPr>
            <a:normAutofit/>
          </a:bodyPr>
          <a:lstStyle/>
          <a:p>
            <a:r>
              <a:rPr lang="en-US" dirty="0"/>
              <a:t>This topic is along the lines of what we can do with computation; these researches have also thought about molecular computation to a good degree.</a:t>
            </a:r>
          </a:p>
        </p:txBody>
      </p:sp>
      <p:pic>
        <p:nvPicPr>
          <p:cNvPr id="4" name="Picture 3">
            <a:extLst>
              <a:ext uri="{FF2B5EF4-FFF2-40B4-BE49-F238E27FC236}">
                <a16:creationId xmlns:a16="http://schemas.microsoft.com/office/drawing/2014/main" id="{170E39AC-BE58-421F-9A62-8080CEB820E1}"/>
              </a:ext>
            </a:extLst>
          </p:cNvPr>
          <p:cNvPicPr>
            <a:picLocks noChangeAspect="1"/>
          </p:cNvPicPr>
          <p:nvPr/>
        </p:nvPicPr>
        <p:blipFill rotWithShape="1">
          <a:blip r:embed="rId2"/>
          <a:srcRect l="26086" t="23851"/>
          <a:stretch/>
        </p:blipFill>
        <p:spPr>
          <a:xfrm>
            <a:off x="3238878" y="1117601"/>
            <a:ext cx="5714244" cy="4034874"/>
          </a:xfrm>
          <a:prstGeom prst="rect">
            <a:avLst/>
          </a:prstGeom>
        </p:spPr>
      </p:pic>
      <p:sp>
        <p:nvSpPr>
          <p:cNvPr id="6" name="Date Placeholder 5">
            <a:extLst>
              <a:ext uri="{FF2B5EF4-FFF2-40B4-BE49-F238E27FC236}">
                <a16:creationId xmlns:a16="http://schemas.microsoft.com/office/drawing/2014/main" id="{444939E3-8B27-45B4-90D8-CC1EBF9DDCD4}"/>
              </a:ext>
            </a:extLst>
          </p:cNvPr>
          <p:cNvSpPr>
            <a:spLocks noGrp="1"/>
          </p:cNvSpPr>
          <p:nvPr>
            <p:ph type="dt" sz="half" idx="10"/>
          </p:nvPr>
        </p:nvSpPr>
        <p:spPr/>
        <p:txBody>
          <a:bodyPr/>
          <a:lstStyle/>
          <a:p>
            <a:fld id="{DB31A9A3-6A5E-4A80-B36F-0D4857051677}" type="datetime1">
              <a:rPr lang="en-US" smtClean="0"/>
              <a:t>10/18/2026</a:t>
            </a:fld>
            <a:endParaRPr lang="en-US" dirty="0"/>
          </a:p>
        </p:txBody>
      </p:sp>
      <p:sp>
        <p:nvSpPr>
          <p:cNvPr id="7" name="Footer Placeholder 6">
            <a:extLst>
              <a:ext uri="{FF2B5EF4-FFF2-40B4-BE49-F238E27FC236}">
                <a16:creationId xmlns:a16="http://schemas.microsoft.com/office/drawing/2014/main" id="{EF702960-0BEB-48F3-A38C-FCA3A5AC3AFD}"/>
              </a:ext>
            </a:extLst>
          </p:cNvPr>
          <p:cNvSpPr>
            <a:spLocks noGrp="1"/>
          </p:cNvSpPr>
          <p:nvPr>
            <p:ph type="ftr" sz="quarter" idx="11"/>
          </p:nvPr>
        </p:nvSpPr>
        <p:spPr/>
        <p:txBody>
          <a:bodyPr/>
          <a:lstStyle/>
          <a:p>
            <a:r>
              <a:rPr lang="en-US" dirty="0"/>
              <a:t>Churchill - Theory of Computation - Supplementary Lecture</a:t>
            </a:r>
          </a:p>
        </p:txBody>
      </p:sp>
      <p:sp>
        <p:nvSpPr>
          <p:cNvPr id="8" name="Slide Number Placeholder 7">
            <a:extLst>
              <a:ext uri="{FF2B5EF4-FFF2-40B4-BE49-F238E27FC236}">
                <a16:creationId xmlns:a16="http://schemas.microsoft.com/office/drawing/2014/main" id="{C4D0E49B-1DF4-4DA5-BCA9-A3D754009291}"/>
              </a:ext>
            </a:extLst>
          </p:cNvPr>
          <p:cNvSpPr>
            <a:spLocks noGrp="1"/>
          </p:cNvSpPr>
          <p:nvPr>
            <p:ph type="sldNum" sz="quarter" idx="12"/>
          </p:nvPr>
        </p:nvSpPr>
        <p:spPr/>
        <p:txBody>
          <a:bodyPr/>
          <a:lstStyle/>
          <a:p>
            <a:fld id="{C11188E8-6E5C-4824-AD18-2C07E3121F88}" type="slidenum">
              <a:rPr lang="en-US" smtClean="0"/>
              <a:t>32</a:t>
            </a:fld>
            <a:endParaRPr lang="en-US" dirty="0"/>
          </a:p>
        </p:txBody>
      </p:sp>
    </p:spTree>
    <p:extLst>
      <p:ext uri="{BB962C8B-B14F-4D97-AF65-F5344CB8AC3E}">
        <p14:creationId xmlns:p14="http://schemas.microsoft.com/office/powerpoint/2010/main" val="1820134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7097-CD57-4AB1-8282-19E5CF0692AB}"/>
              </a:ext>
            </a:extLst>
          </p:cNvPr>
          <p:cNvSpPr>
            <a:spLocks noGrp="1"/>
          </p:cNvSpPr>
          <p:nvPr>
            <p:ph type="title"/>
          </p:nvPr>
        </p:nvSpPr>
        <p:spPr>
          <a:xfrm>
            <a:off x="838200" y="141188"/>
            <a:ext cx="10515600" cy="1325563"/>
          </a:xfrm>
        </p:spPr>
        <p:txBody>
          <a:bodyPr>
            <a:normAutofit/>
          </a:bodyPr>
          <a:lstStyle/>
          <a:p>
            <a:r>
              <a:rPr lang="en-US" sz="4000" dirty="0"/>
              <a:t>Fundamental understanding of molecular motions </a:t>
            </a:r>
          </a:p>
        </p:txBody>
      </p:sp>
      <p:sp>
        <p:nvSpPr>
          <p:cNvPr id="4" name="Date Placeholder 3">
            <a:extLst>
              <a:ext uri="{FF2B5EF4-FFF2-40B4-BE49-F238E27FC236}">
                <a16:creationId xmlns:a16="http://schemas.microsoft.com/office/drawing/2014/main" id="{ABCD11A0-84FE-42F8-B0F9-09435E35DB2B}"/>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FC5B182D-D835-4BD7-B672-8291A1ECA624}"/>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6" name="Slide Number Placeholder 5">
            <a:extLst>
              <a:ext uri="{FF2B5EF4-FFF2-40B4-BE49-F238E27FC236}">
                <a16:creationId xmlns:a16="http://schemas.microsoft.com/office/drawing/2014/main" id="{57F10C40-D739-4FF6-889E-5EC620CAA55A}"/>
              </a:ext>
            </a:extLst>
          </p:cNvPr>
          <p:cNvSpPr>
            <a:spLocks noGrp="1"/>
          </p:cNvSpPr>
          <p:nvPr>
            <p:ph type="sldNum" sz="quarter" idx="12"/>
          </p:nvPr>
        </p:nvSpPr>
        <p:spPr/>
        <p:txBody>
          <a:bodyPr/>
          <a:lstStyle/>
          <a:p>
            <a:fld id="{C11188E8-6E5C-4824-AD18-2C07E3121F88}" type="slidenum">
              <a:rPr lang="en-US" smtClean="0"/>
              <a:t>33</a:t>
            </a:fld>
            <a:endParaRPr lang="en-US" dirty="0"/>
          </a:p>
        </p:txBody>
      </p:sp>
      <p:sp>
        <p:nvSpPr>
          <p:cNvPr id="8" name="Content Placeholder 7">
            <a:extLst>
              <a:ext uri="{FF2B5EF4-FFF2-40B4-BE49-F238E27FC236}">
                <a16:creationId xmlns:a16="http://schemas.microsoft.com/office/drawing/2014/main" id="{7B5125BC-17FE-4E0F-AFFA-E87EC78F097B}"/>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BA1A17D5-861B-4231-A8FF-FB6EB38E1307}"/>
              </a:ext>
            </a:extLst>
          </p:cNvPr>
          <p:cNvPicPr>
            <a:picLocks noChangeAspect="1"/>
          </p:cNvPicPr>
          <p:nvPr/>
        </p:nvPicPr>
        <p:blipFill>
          <a:blip r:embed="rId2"/>
          <a:stretch>
            <a:fillRect/>
          </a:stretch>
        </p:blipFill>
        <p:spPr>
          <a:xfrm>
            <a:off x="1013012" y="1084972"/>
            <a:ext cx="5136776" cy="5375246"/>
          </a:xfrm>
          <a:prstGeom prst="rect">
            <a:avLst/>
          </a:prstGeom>
        </p:spPr>
      </p:pic>
      <p:pic>
        <p:nvPicPr>
          <p:cNvPr id="10" name="Picture 9">
            <a:extLst>
              <a:ext uri="{FF2B5EF4-FFF2-40B4-BE49-F238E27FC236}">
                <a16:creationId xmlns:a16="http://schemas.microsoft.com/office/drawing/2014/main" id="{E34B1F7B-CF42-4275-B803-8382BE8485DE}"/>
              </a:ext>
            </a:extLst>
          </p:cNvPr>
          <p:cNvPicPr>
            <a:picLocks noChangeAspect="1"/>
          </p:cNvPicPr>
          <p:nvPr/>
        </p:nvPicPr>
        <p:blipFill>
          <a:blip r:embed="rId3"/>
          <a:stretch>
            <a:fillRect/>
          </a:stretch>
        </p:blipFill>
        <p:spPr>
          <a:xfrm>
            <a:off x="8021763" y="2498661"/>
            <a:ext cx="2319055" cy="2547868"/>
          </a:xfrm>
          <a:prstGeom prst="rect">
            <a:avLst/>
          </a:prstGeom>
        </p:spPr>
      </p:pic>
    </p:spTree>
    <p:extLst>
      <p:ext uri="{BB962C8B-B14F-4D97-AF65-F5344CB8AC3E}">
        <p14:creationId xmlns:p14="http://schemas.microsoft.com/office/powerpoint/2010/main" val="4133664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3B4B-13AC-4FCD-B89A-6BB2606E90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3F7B8F8-02DD-4FB3-9312-09B949B027BB}"/>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9F46C7E5-A598-4EDB-9CA5-F0950D168007}"/>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421A3C93-8424-434E-AC41-57F86B21AE05}"/>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6" name="Slide Number Placeholder 5">
            <a:extLst>
              <a:ext uri="{FF2B5EF4-FFF2-40B4-BE49-F238E27FC236}">
                <a16:creationId xmlns:a16="http://schemas.microsoft.com/office/drawing/2014/main" id="{BE166893-DB27-43E7-9DB5-94F93F4EA1AC}"/>
              </a:ext>
            </a:extLst>
          </p:cNvPr>
          <p:cNvSpPr>
            <a:spLocks noGrp="1"/>
          </p:cNvSpPr>
          <p:nvPr>
            <p:ph type="sldNum" sz="quarter" idx="12"/>
          </p:nvPr>
        </p:nvSpPr>
        <p:spPr/>
        <p:txBody>
          <a:bodyPr/>
          <a:lstStyle/>
          <a:p>
            <a:fld id="{C11188E8-6E5C-4824-AD18-2C07E3121F88}" type="slidenum">
              <a:rPr lang="en-US" smtClean="0"/>
              <a:t>34</a:t>
            </a:fld>
            <a:endParaRPr lang="en-US" dirty="0"/>
          </a:p>
        </p:txBody>
      </p:sp>
      <p:pic>
        <p:nvPicPr>
          <p:cNvPr id="7" name="Picture 6">
            <a:extLst>
              <a:ext uri="{FF2B5EF4-FFF2-40B4-BE49-F238E27FC236}">
                <a16:creationId xmlns:a16="http://schemas.microsoft.com/office/drawing/2014/main" id="{8F6A30E3-3537-4216-A044-8F4DCF61CA6D}"/>
              </a:ext>
            </a:extLst>
          </p:cNvPr>
          <p:cNvPicPr>
            <a:picLocks noChangeAspect="1"/>
          </p:cNvPicPr>
          <p:nvPr/>
        </p:nvPicPr>
        <p:blipFill>
          <a:blip r:embed="rId2"/>
          <a:stretch>
            <a:fillRect/>
          </a:stretch>
        </p:blipFill>
        <p:spPr>
          <a:xfrm>
            <a:off x="2475994" y="945628"/>
            <a:ext cx="7240010" cy="3772426"/>
          </a:xfrm>
          <a:prstGeom prst="rect">
            <a:avLst/>
          </a:prstGeom>
        </p:spPr>
      </p:pic>
      <p:sp>
        <p:nvSpPr>
          <p:cNvPr id="8" name="Rectangle 7">
            <a:extLst>
              <a:ext uri="{FF2B5EF4-FFF2-40B4-BE49-F238E27FC236}">
                <a16:creationId xmlns:a16="http://schemas.microsoft.com/office/drawing/2014/main" id="{E6BE40BB-835C-40EB-AB39-238F2F677E64}"/>
              </a:ext>
            </a:extLst>
          </p:cNvPr>
          <p:cNvSpPr/>
          <p:nvPr/>
        </p:nvSpPr>
        <p:spPr>
          <a:xfrm>
            <a:off x="4737293" y="5113891"/>
            <a:ext cx="2717411" cy="369332"/>
          </a:xfrm>
          <a:prstGeom prst="rect">
            <a:avLst/>
          </a:prstGeom>
        </p:spPr>
        <p:txBody>
          <a:bodyPr wrap="none">
            <a:spAutoFit/>
          </a:bodyPr>
          <a:lstStyle/>
          <a:p>
            <a:r>
              <a:rPr lang="en-US" dirty="0">
                <a:latin typeface="Consolas" panose="020B0609020204030204" pitchFamily="49" charset="0"/>
              </a:rPr>
              <a:t>https://ch-fanyi.com</a:t>
            </a:r>
            <a:endParaRPr lang="en-US" dirty="0"/>
          </a:p>
        </p:txBody>
      </p:sp>
    </p:spTree>
    <p:extLst>
      <p:ext uri="{BB962C8B-B14F-4D97-AF65-F5344CB8AC3E}">
        <p14:creationId xmlns:p14="http://schemas.microsoft.com/office/powerpoint/2010/main" val="4065717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0617C-76EF-41ED-ADD6-FDD6D6C6B48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A1489B-28EE-4D8B-998C-712A3FFA033A}"/>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C5782E77-9529-4E2D-8C9E-BB96BCBA1C81}"/>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1046C4F2-BC21-45C3-A72A-EFC473FCEF8A}"/>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6" name="Slide Number Placeholder 5">
            <a:extLst>
              <a:ext uri="{FF2B5EF4-FFF2-40B4-BE49-F238E27FC236}">
                <a16:creationId xmlns:a16="http://schemas.microsoft.com/office/drawing/2014/main" id="{4F44CFA4-C61A-4935-9FC3-AC3F050ED301}"/>
              </a:ext>
            </a:extLst>
          </p:cNvPr>
          <p:cNvSpPr>
            <a:spLocks noGrp="1"/>
          </p:cNvSpPr>
          <p:nvPr>
            <p:ph type="sldNum" sz="quarter" idx="12"/>
          </p:nvPr>
        </p:nvSpPr>
        <p:spPr/>
        <p:txBody>
          <a:bodyPr/>
          <a:lstStyle/>
          <a:p>
            <a:fld id="{C11188E8-6E5C-4824-AD18-2C07E3121F88}" type="slidenum">
              <a:rPr lang="en-US" smtClean="0"/>
              <a:t>35</a:t>
            </a:fld>
            <a:endParaRPr lang="en-US" dirty="0"/>
          </a:p>
        </p:txBody>
      </p:sp>
      <p:pic>
        <p:nvPicPr>
          <p:cNvPr id="7" name="Picture 6">
            <a:extLst>
              <a:ext uri="{FF2B5EF4-FFF2-40B4-BE49-F238E27FC236}">
                <a16:creationId xmlns:a16="http://schemas.microsoft.com/office/drawing/2014/main" id="{EAE5F2C4-88C3-453B-9B7D-1E97E3D0C232}"/>
              </a:ext>
            </a:extLst>
          </p:cNvPr>
          <p:cNvPicPr>
            <a:picLocks noChangeAspect="1"/>
          </p:cNvPicPr>
          <p:nvPr/>
        </p:nvPicPr>
        <p:blipFill>
          <a:blip r:embed="rId2"/>
          <a:stretch>
            <a:fillRect/>
          </a:stretch>
        </p:blipFill>
        <p:spPr>
          <a:xfrm>
            <a:off x="2698078" y="0"/>
            <a:ext cx="6795843" cy="6858000"/>
          </a:xfrm>
          <a:prstGeom prst="rect">
            <a:avLst/>
          </a:prstGeom>
        </p:spPr>
      </p:pic>
    </p:spTree>
    <p:extLst>
      <p:ext uri="{BB962C8B-B14F-4D97-AF65-F5344CB8AC3E}">
        <p14:creationId xmlns:p14="http://schemas.microsoft.com/office/powerpoint/2010/main" val="2503275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BD957-C020-4838-8BB9-4ED7E3AA8C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A2CD26-3AAC-4AE8-9987-5AEC41E7EA7E}"/>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E910A042-1572-4B06-BA72-3383453C1C76}"/>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ACF16DD8-59FF-41EC-AD3E-DBC7F0426F0B}"/>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6" name="Slide Number Placeholder 5">
            <a:extLst>
              <a:ext uri="{FF2B5EF4-FFF2-40B4-BE49-F238E27FC236}">
                <a16:creationId xmlns:a16="http://schemas.microsoft.com/office/drawing/2014/main" id="{44ED5D26-384A-4486-953F-BA116B179EEB}"/>
              </a:ext>
            </a:extLst>
          </p:cNvPr>
          <p:cNvSpPr>
            <a:spLocks noGrp="1"/>
          </p:cNvSpPr>
          <p:nvPr>
            <p:ph type="sldNum" sz="quarter" idx="12"/>
          </p:nvPr>
        </p:nvSpPr>
        <p:spPr/>
        <p:txBody>
          <a:bodyPr/>
          <a:lstStyle/>
          <a:p>
            <a:fld id="{C11188E8-6E5C-4824-AD18-2C07E3121F88}" type="slidenum">
              <a:rPr lang="en-US" smtClean="0"/>
              <a:t>36</a:t>
            </a:fld>
            <a:endParaRPr lang="en-US" dirty="0"/>
          </a:p>
        </p:txBody>
      </p:sp>
      <p:sp>
        <p:nvSpPr>
          <p:cNvPr id="7" name="Rectangle 6">
            <a:extLst>
              <a:ext uri="{FF2B5EF4-FFF2-40B4-BE49-F238E27FC236}">
                <a16:creationId xmlns:a16="http://schemas.microsoft.com/office/drawing/2014/main" id="{46AE9710-1903-4C32-94E9-570FF8511A67}"/>
              </a:ext>
            </a:extLst>
          </p:cNvPr>
          <p:cNvSpPr/>
          <p:nvPr/>
        </p:nvSpPr>
        <p:spPr>
          <a:xfrm>
            <a:off x="130628" y="236875"/>
            <a:ext cx="11737910" cy="5940088"/>
          </a:xfrm>
          <a:prstGeom prst="rect">
            <a:avLst/>
          </a:prstGeom>
        </p:spPr>
        <p:txBody>
          <a:bodyPr wrap="square">
            <a:spAutoFit/>
          </a:bodyPr>
          <a:lstStyle/>
          <a:p>
            <a:r>
              <a:rPr lang="en-US" sz="2000" dirty="0">
                <a:latin typeface="TwitterChirp"/>
              </a:rPr>
              <a:t>Scientists built the world's first DNA computer, executing mathematical calculations using self-assembling genetic molecules rather than electricity. Researchers at Maynooth University in Ireland have unveiled a breakthrough in </a:t>
            </a:r>
            <a:r>
              <a:rPr lang="en-US" sz="2000" b="1" dirty="0">
                <a:latin typeface="TwitterChirp"/>
              </a:rPr>
              <a:t>molecular</a:t>
            </a:r>
            <a:r>
              <a:rPr lang="en-US" sz="2000" dirty="0">
                <a:latin typeface="TwitterChirp"/>
              </a:rPr>
              <a:t> biocomputing: the world's first Scaffolded DNA Computer. </a:t>
            </a:r>
          </a:p>
          <a:p>
            <a:endParaRPr lang="en-US" sz="2000" dirty="0">
              <a:latin typeface="TwitterChirp"/>
            </a:endParaRPr>
          </a:p>
          <a:p>
            <a:r>
              <a:rPr lang="en-US" sz="2000" dirty="0">
                <a:latin typeface="TwitterChirp"/>
              </a:rPr>
              <a:t>Detailed in a study published in Nature, the system operates without electronic components or silicon chips. Instead, it processes data when short DNA strands, a longer structural DNA scaffold, water, and salt are combined in a test tube. </a:t>
            </a:r>
          </a:p>
          <a:p>
            <a:endParaRPr lang="en-US" sz="2000" dirty="0">
              <a:latin typeface="TwitterChirp"/>
            </a:endParaRPr>
          </a:p>
          <a:p>
            <a:r>
              <a:rPr lang="en-US" sz="2000" dirty="0">
                <a:latin typeface="TwitterChirp"/>
              </a:rPr>
              <a:t>After brief heating and cooling, trillions of floating DNA strands compete, bind, and detach along the scaffold, relying on thermodynamic stability to find the correct computational answers. </a:t>
            </a:r>
          </a:p>
          <a:p>
            <a:endParaRPr lang="en-US" sz="2000" dirty="0">
              <a:latin typeface="TwitterChirp"/>
            </a:endParaRPr>
          </a:p>
          <a:p>
            <a:r>
              <a:rPr lang="en-US" sz="2000" dirty="0">
                <a:latin typeface="TwitterChirp"/>
              </a:rPr>
              <a:t>During testing, the bio-computer executed 10 distinct programs, including addition, division by two, multiplication by three, and parity detection, reusing some programs for up to 25 consecutive calculations. While simple problems like 10 plus 3 were solved in just 30 seconds, more complex computations involving millions of numbers required up to 14 hours. </a:t>
            </a:r>
          </a:p>
          <a:p>
            <a:endParaRPr lang="en-US" sz="2000" dirty="0">
              <a:latin typeface="TwitterChirp"/>
            </a:endParaRPr>
          </a:p>
          <a:p>
            <a:r>
              <a:rPr lang="en-US" sz="2000" dirty="0">
                <a:latin typeface="TwitterChirp"/>
              </a:rPr>
              <a:t>Because </a:t>
            </a:r>
            <a:r>
              <a:rPr lang="en-US" sz="2000" dirty="0">
                <a:highlight>
                  <a:srgbClr val="FFFF00"/>
                </a:highlight>
                <a:latin typeface="TwitterChirp"/>
              </a:rPr>
              <a:t>incorrect molecular pairings </a:t>
            </a:r>
            <a:r>
              <a:rPr lang="en-US" sz="2000" dirty="0">
                <a:latin typeface="TwitterChirp"/>
              </a:rPr>
              <a:t>are energetically </a:t>
            </a:r>
            <a:r>
              <a:rPr lang="en-US" sz="2000" dirty="0">
                <a:highlight>
                  <a:srgbClr val="FFFF00"/>
                </a:highlight>
                <a:latin typeface="TwitterChirp"/>
              </a:rPr>
              <a:t>unfavorable</a:t>
            </a:r>
            <a:r>
              <a:rPr lang="en-US" sz="2000" dirty="0">
                <a:latin typeface="TwitterChirp"/>
              </a:rPr>
              <a:t>, the strands naturally replace each other until reaching a stable state that encodes the final result. This milestone opens possibilities for zero-electricity computing, long-term biological data storage, and cellular disease detection.</a:t>
            </a:r>
            <a:endParaRPr lang="en-US" sz="2000" dirty="0"/>
          </a:p>
        </p:txBody>
      </p:sp>
    </p:spTree>
    <p:extLst>
      <p:ext uri="{BB962C8B-B14F-4D97-AF65-F5344CB8AC3E}">
        <p14:creationId xmlns:p14="http://schemas.microsoft.com/office/powerpoint/2010/main" val="39037492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BA999-9F61-41B8-9264-37C021558B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5D840A-454F-4348-8052-BD7539C16F56}"/>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B8900756-F344-49A4-BED7-00C3451D7AD8}"/>
              </a:ext>
            </a:extLst>
          </p:cNvPr>
          <p:cNvSpPr>
            <a:spLocks noGrp="1"/>
          </p:cNvSpPr>
          <p:nvPr>
            <p:ph sz="half" idx="2"/>
          </p:nvPr>
        </p:nvSpPr>
        <p:spPr/>
        <p:txBody>
          <a:bodyPr/>
          <a:lstStyle/>
          <a:p>
            <a:endParaRPr lang="en-US"/>
          </a:p>
        </p:txBody>
      </p:sp>
      <p:sp>
        <p:nvSpPr>
          <p:cNvPr id="5" name="Date Placeholder 4">
            <a:extLst>
              <a:ext uri="{FF2B5EF4-FFF2-40B4-BE49-F238E27FC236}">
                <a16:creationId xmlns:a16="http://schemas.microsoft.com/office/drawing/2014/main" id="{057A2D0A-3C5E-4479-BE39-3FF5511104A7}"/>
              </a:ext>
            </a:extLst>
          </p:cNvPr>
          <p:cNvSpPr>
            <a:spLocks noGrp="1"/>
          </p:cNvSpPr>
          <p:nvPr>
            <p:ph type="dt" sz="half" idx="10"/>
          </p:nvPr>
        </p:nvSpPr>
        <p:spPr/>
        <p:txBody>
          <a:bodyPr/>
          <a:lstStyle/>
          <a:p>
            <a:fld id="{B7ED5B21-F7E8-4CF5-9247-8BF8FF9A9984}" type="datetime1">
              <a:rPr lang="en-US" smtClean="0"/>
              <a:t>10/18/2026</a:t>
            </a:fld>
            <a:endParaRPr lang="en-US" dirty="0"/>
          </a:p>
        </p:txBody>
      </p:sp>
      <p:sp>
        <p:nvSpPr>
          <p:cNvPr id="6" name="Footer Placeholder 5">
            <a:extLst>
              <a:ext uri="{FF2B5EF4-FFF2-40B4-BE49-F238E27FC236}">
                <a16:creationId xmlns:a16="http://schemas.microsoft.com/office/drawing/2014/main" id="{ED115965-45A9-470C-A2AA-69AE7C5426CA}"/>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7" name="Slide Number Placeholder 6">
            <a:extLst>
              <a:ext uri="{FF2B5EF4-FFF2-40B4-BE49-F238E27FC236}">
                <a16:creationId xmlns:a16="http://schemas.microsoft.com/office/drawing/2014/main" id="{3C9BE371-96B4-4776-8E87-0A2CCC4E1E71}"/>
              </a:ext>
            </a:extLst>
          </p:cNvPr>
          <p:cNvSpPr>
            <a:spLocks noGrp="1"/>
          </p:cNvSpPr>
          <p:nvPr>
            <p:ph type="sldNum" sz="quarter" idx="12"/>
          </p:nvPr>
        </p:nvSpPr>
        <p:spPr/>
        <p:txBody>
          <a:bodyPr/>
          <a:lstStyle/>
          <a:p>
            <a:fld id="{C11188E8-6E5C-4824-AD18-2C07E3121F88}" type="slidenum">
              <a:rPr lang="en-US" smtClean="0"/>
              <a:t>37</a:t>
            </a:fld>
            <a:endParaRPr lang="en-US" dirty="0"/>
          </a:p>
        </p:txBody>
      </p:sp>
      <p:pic>
        <p:nvPicPr>
          <p:cNvPr id="8" name="Picture 7">
            <a:extLst>
              <a:ext uri="{FF2B5EF4-FFF2-40B4-BE49-F238E27FC236}">
                <a16:creationId xmlns:a16="http://schemas.microsoft.com/office/drawing/2014/main" id="{09B6A824-275C-4280-9E2A-DA96723BC333}"/>
              </a:ext>
            </a:extLst>
          </p:cNvPr>
          <p:cNvPicPr>
            <a:picLocks noChangeAspect="1"/>
          </p:cNvPicPr>
          <p:nvPr/>
        </p:nvPicPr>
        <p:blipFill>
          <a:blip r:embed="rId2"/>
          <a:stretch>
            <a:fillRect/>
          </a:stretch>
        </p:blipFill>
        <p:spPr>
          <a:xfrm>
            <a:off x="1480493" y="466311"/>
            <a:ext cx="9231013" cy="5925377"/>
          </a:xfrm>
          <a:prstGeom prst="rect">
            <a:avLst/>
          </a:prstGeom>
        </p:spPr>
      </p:pic>
    </p:spTree>
    <p:extLst>
      <p:ext uri="{BB962C8B-B14F-4D97-AF65-F5344CB8AC3E}">
        <p14:creationId xmlns:p14="http://schemas.microsoft.com/office/powerpoint/2010/main" val="3110946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033B8949-7F66-4823-9702-E0E51594780E}"/>
              </a:ext>
            </a:extLst>
          </p:cNvPr>
          <p:cNvSpPr>
            <a:spLocks noGrp="1"/>
          </p:cNvSpPr>
          <p:nvPr>
            <p:ph type="dt" sz="half" idx="10"/>
          </p:nvPr>
        </p:nvSpPr>
        <p:spPr/>
        <p:txBody>
          <a:bodyPr/>
          <a:lstStyle/>
          <a:p>
            <a:fld id="{B7ED5B21-F7E8-4CF5-9247-8BF8FF9A9984}" type="datetime1">
              <a:rPr lang="en-US" smtClean="0"/>
              <a:t>10/18/2026</a:t>
            </a:fld>
            <a:endParaRPr lang="en-US" dirty="0"/>
          </a:p>
        </p:txBody>
      </p:sp>
      <p:sp>
        <p:nvSpPr>
          <p:cNvPr id="6" name="Footer Placeholder 5">
            <a:extLst>
              <a:ext uri="{FF2B5EF4-FFF2-40B4-BE49-F238E27FC236}">
                <a16:creationId xmlns:a16="http://schemas.microsoft.com/office/drawing/2014/main" id="{183070E3-3098-4A7E-BD46-72B802B3CE22}"/>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7" name="Slide Number Placeholder 6">
            <a:extLst>
              <a:ext uri="{FF2B5EF4-FFF2-40B4-BE49-F238E27FC236}">
                <a16:creationId xmlns:a16="http://schemas.microsoft.com/office/drawing/2014/main" id="{FFC35405-0EE6-45E1-9E9D-D206FA73D91E}"/>
              </a:ext>
            </a:extLst>
          </p:cNvPr>
          <p:cNvSpPr>
            <a:spLocks noGrp="1"/>
          </p:cNvSpPr>
          <p:nvPr>
            <p:ph type="sldNum" sz="quarter" idx="12"/>
          </p:nvPr>
        </p:nvSpPr>
        <p:spPr/>
        <p:txBody>
          <a:bodyPr/>
          <a:lstStyle/>
          <a:p>
            <a:fld id="{C11188E8-6E5C-4824-AD18-2C07E3121F88}" type="slidenum">
              <a:rPr lang="en-US" smtClean="0"/>
              <a:t>38</a:t>
            </a:fld>
            <a:endParaRPr lang="en-US" dirty="0"/>
          </a:p>
        </p:txBody>
      </p:sp>
      <p:sp>
        <p:nvSpPr>
          <p:cNvPr id="8" name="Rectangle 7">
            <a:extLst>
              <a:ext uri="{FF2B5EF4-FFF2-40B4-BE49-F238E27FC236}">
                <a16:creationId xmlns:a16="http://schemas.microsoft.com/office/drawing/2014/main" id="{F992C6EF-DD1F-4B3D-A460-6FDF87F099D1}"/>
              </a:ext>
            </a:extLst>
          </p:cNvPr>
          <p:cNvSpPr/>
          <p:nvPr/>
        </p:nvSpPr>
        <p:spPr>
          <a:xfrm>
            <a:off x="439131" y="568898"/>
            <a:ext cx="6630971" cy="1754326"/>
          </a:xfrm>
          <a:prstGeom prst="rect">
            <a:avLst/>
          </a:prstGeom>
        </p:spPr>
        <p:txBody>
          <a:bodyPr wrap="square">
            <a:spAutoFit/>
          </a:bodyPr>
          <a:lstStyle/>
          <a:p>
            <a:r>
              <a:rPr lang="en-US" dirty="0">
                <a:latin typeface="Consolas" panose="020B0609020204030204" pitchFamily="49" charset="0"/>
              </a:rPr>
              <a:t>“Quantum mechanics, the study of physics at small scales, reveals surprising fundamental natural principles. Quantum computers specifically harness these phenomena to access mathematical methods of solving problems not available with classical computing alone.”</a:t>
            </a:r>
            <a:endParaRPr lang="en-US" dirty="0"/>
          </a:p>
        </p:txBody>
      </p:sp>
      <p:sp>
        <p:nvSpPr>
          <p:cNvPr id="9" name="Rectangle 8">
            <a:extLst>
              <a:ext uri="{FF2B5EF4-FFF2-40B4-BE49-F238E27FC236}">
                <a16:creationId xmlns:a16="http://schemas.microsoft.com/office/drawing/2014/main" id="{18D79688-9B68-4768-BA45-E5D5C0187626}"/>
              </a:ext>
            </a:extLst>
          </p:cNvPr>
          <p:cNvSpPr/>
          <p:nvPr/>
        </p:nvSpPr>
        <p:spPr>
          <a:xfrm>
            <a:off x="838200" y="2782669"/>
            <a:ext cx="6096000" cy="646331"/>
          </a:xfrm>
          <a:prstGeom prst="rect">
            <a:avLst/>
          </a:prstGeom>
        </p:spPr>
        <p:txBody>
          <a:bodyPr>
            <a:spAutoFit/>
          </a:bodyPr>
          <a:lstStyle/>
          <a:p>
            <a:r>
              <a:rPr lang="en-US" dirty="0">
                <a:latin typeface="Consolas" panose="020B0609020204030204" pitchFamily="49" charset="0"/>
              </a:rPr>
              <a:t>https://www.ibm.com/think/topics/quantum-computing</a:t>
            </a:r>
            <a:endParaRPr lang="en-US" dirty="0"/>
          </a:p>
        </p:txBody>
      </p:sp>
      <p:pic>
        <p:nvPicPr>
          <p:cNvPr id="10" name="Picture 9">
            <a:extLst>
              <a:ext uri="{FF2B5EF4-FFF2-40B4-BE49-F238E27FC236}">
                <a16:creationId xmlns:a16="http://schemas.microsoft.com/office/drawing/2014/main" id="{F8BC8D99-9F9D-40D6-B044-30BE14AFD097}"/>
              </a:ext>
            </a:extLst>
          </p:cNvPr>
          <p:cNvPicPr>
            <a:picLocks noChangeAspect="1"/>
          </p:cNvPicPr>
          <p:nvPr/>
        </p:nvPicPr>
        <p:blipFill>
          <a:blip r:embed="rId2"/>
          <a:stretch>
            <a:fillRect/>
          </a:stretch>
        </p:blipFill>
        <p:spPr>
          <a:xfrm>
            <a:off x="8310209" y="381635"/>
            <a:ext cx="2670337" cy="6339840"/>
          </a:xfrm>
          <a:prstGeom prst="rect">
            <a:avLst/>
          </a:prstGeom>
        </p:spPr>
      </p:pic>
    </p:spTree>
    <p:extLst>
      <p:ext uri="{BB962C8B-B14F-4D97-AF65-F5344CB8AC3E}">
        <p14:creationId xmlns:p14="http://schemas.microsoft.com/office/powerpoint/2010/main" val="1032935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3D64D0-FED3-41BF-9220-03B20CC7420A}"/>
              </a:ext>
            </a:extLst>
          </p:cNvPr>
          <p:cNvPicPr>
            <a:picLocks noChangeAspect="1"/>
          </p:cNvPicPr>
          <p:nvPr/>
        </p:nvPicPr>
        <p:blipFill>
          <a:blip r:embed="rId2"/>
          <a:stretch>
            <a:fillRect/>
          </a:stretch>
        </p:blipFill>
        <p:spPr>
          <a:xfrm>
            <a:off x="2761784" y="1080760"/>
            <a:ext cx="6668431" cy="4696480"/>
          </a:xfrm>
          <a:prstGeom prst="rect">
            <a:avLst/>
          </a:prstGeom>
        </p:spPr>
      </p:pic>
    </p:spTree>
    <p:extLst>
      <p:ext uri="{BB962C8B-B14F-4D97-AF65-F5344CB8AC3E}">
        <p14:creationId xmlns:p14="http://schemas.microsoft.com/office/powerpoint/2010/main" val="23001165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FB3510-FBA0-41D5-B917-90A15ED6F0E9}"/>
              </a:ext>
            </a:extLst>
          </p:cNvPr>
          <p:cNvSpPr>
            <a:spLocks noGrp="1"/>
          </p:cNvSpPr>
          <p:nvPr>
            <p:ph type="dt" sz="half" idx="10"/>
          </p:nvPr>
        </p:nvSpPr>
        <p:spPr/>
        <p:txBody>
          <a:bodyPr/>
          <a:lstStyle/>
          <a:p>
            <a:fld id="{B7ED5B21-F7E8-4CF5-9247-8BF8FF9A9984}" type="datetime1">
              <a:rPr lang="en-US" smtClean="0"/>
              <a:t>10/18/2026</a:t>
            </a:fld>
            <a:endParaRPr lang="en-US" dirty="0"/>
          </a:p>
        </p:txBody>
      </p:sp>
      <p:sp>
        <p:nvSpPr>
          <p:cNvPr id="6" name="Footer Placeholder 5">
            <a:extLst>
              <a:ext uri="{FF2B5EF4-FFF2-40B4-BE49-F238E27FC236}">
                <a16:creationId xmlns:a16="http://schemas.microsoft.com/office/drawing/2014/main" id="{8AB06D42-958A-4546-9A50-635990019D1D}"/>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7" name="Slide Number Placeholder 6">
            <a:extLst>
              <a:ext uri="{FF2B5EF4-FFF2-40B4-BE49-F238E27FC236}">
                <a16:creationId xmlns:a16="http://schemas.microsoft.com/office/drawing/2014/main" id="{8E63376C-FC9A-40D9-894F-9868C9F07D68}"/>
              </a:ext>
            </a:extLst>
          </p:cNvPr>
          <p:cNvSpPr>
            <a:spLocks noGrp="1"/>
          </p:cNvSpPr>
          <p:nvPr>
            <p:ph type="sldNum" sz="quarter" idx="12"/>
          </p:nvPr>
        </p:nvSpPr>
        <p:spPr/>
        <p:txBody>
          <a:bodyPr/>
          <a:lstStyle/>
          <a:p>
            <a:fld id="{C11188E8-6E5C-4824-AD18-2C07E3121F88}" type="slidenum">
              <a:rPr lang="en-US" smtClean="0"/>
              <a:t>40</a:t>
            </a:fld>
            <a:endParaRPr lang="en-US" dirty="0"/>
          </a:p>
        </p:txBody>
      </p:sp>
      <p:pic>
        <p:nvPicPr>
          <p:cNvPr id="1026" name="Picture 2" descr="This is what a 50-qubit quantum computer looks like | Engadget">
            <a:extLst>
              <a:ext uri="{FF2B5EF4-FFF2-40B4-BE49-F238E27FC236}">
                <a16:creationId xmlns:a16="http://schemas.microsoft.com/office/drawing/2014/main" id="{10B82C02-FDB8-4132-8D97-E870858741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775" y="0"/>
            <a:ext cx="3852863"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56998EED-5CB0-4BBB-B68B-A33AF7C7354A}"/>
              </a:ext>
            </a:extLst>
          </p:cNvPr>
          <p:cNvSpPr/>
          <p:nvPr/>
        </p:nvSpPr>
        <p:spPr>
          <a:xfrm>
            <a:off x="8408395" y="5710019"/>
            <a:ext cx="3783605" cy="646331"/>
          </a:xfrm>
          <a:prstGeom prst="rect">
            <a:avLst/>
          </a:prstGeom>
        </p:spPr>
        <p:txBody>
          <a:bodyPr wrap="square">
            <a:spAutoFit/>
          </a:bodyPr>
          <a:lstStyle/>
          <a:p>
            <a:r>
              <a:rPr lang="en-US" dirty="0">
                <a:latin typeface="Consolas" panose="020B0609020204030204" pitchFamily="49" charset="0"/>
              </a:rPr>
              <a:t>the chemistry or molecules of quantum hardware (?)</a:t>
            </a:r>
            <a:endParaRPr lang="en-US" dirty="0"/>
          </a:p>
        </p:txBody>
      </p:sp>
    </p:spTree>
    <p:extLst>
      <p:ext uri="{BB962C8B-B14F-4D97-AF65-F5344CB8AC3E}">
        <p14:creationId xmlns:p14="http://schemas.microsoft.com/office/powerpoint/2010/main" val="3360506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CA7D4-C8E4-4121-A82D-11DA2E8D7385}"/>
              </a:ext>
            </a:extLst>
          </p:cNvPr>
          <p:cNvSpPr>
            <a:spLocks noGrp="1"/>
          </p:cNvSpPr>
          <p:nvPr>
            <p:ph type="title"/>
          </p:nvPr>
        </p:nvSpPr>
        <p:spPr/>
        <p:txBody>
          <a:bodyPr/>
          <a:lstStyle/>
          <a:p>
            <a:pPr algn="ctr"/>
            <a:r>
              <a:rPr lang="en-US" b="1" dirty="0"/>
              <a:t>Continued and future challenges</a:t>
            </a:r>
          </a:p>
        </p:txBody>
      </p:sp>
      <p:sp>
        <p:nvSpPr>
          <p:cNvPr id="3" name="Content Placeholder 2">
            <a:extLst>
              <a:ext uri="{FF2B5EF4-FFF2-40B4-BE49-F238E27FC236}">
                <a16:creationId xmlns:a16="http://schemas.microsoft.com/office/drawing/2014/main" id="{15669A13-E239-4984-8DDF-0B14430926AE}"/>
              </a:ext>
            </a:extLst>
          </p:cNvPr>
          <p:cNvSpPr>
            <a:spLocks noGrp="1"/>
          </p:cNvSpPr>
          <p:nvPr>
            <p:ph sz="half" idx="1"/>
          </p:nvPr>
        </p:nvSpPr>
        <p:spPr/>
        <p:txBody>
          <a:bodyPr>
            <a:normAutofit lnSpcReduction="10000"/>
          </a:bodyPr>
          <a:lstStyle/>
          <a:p>
            <a:r>
              <a:rPr lang="en-US" dirty="0"/>
              <a:t>Current challenge: Integration</a:t>
            </a:r>
          </a:p>
          <a:p>
            <a:r>
              <a:rPr lang="en-US" dirty="0"/>
              <a:t>Cycling: We need 10</a:t>
            </a:r>
            <a:r>
              <a:rPr lang="en-US" baseline="30000" dirty="0"/>
              <a:t>11</a:t>
            </a:r>
            <a:r>
              <a:rPr lang="en-US" dirty="0"/>
              <a:t> cycles for considering commercial applications with molecular switches.</a:t>
            </a:r>
          </a:p>
          <a:p>
            <a:r>
              <a:rPr lang="en-US" dirty="0"/>
              <a:t>Let’s admire the size of these molecules …. </a:t>
            </a:r>
          </a:p>
          <a:p>
            <a:r>
              <a:rPr lang="en-US" dirty="0"/>
              <a:t>“Plenty of room at the bottom”</a:t>
            </a:r>
          </a:p>
          <a:p>
            <a:r>
              <a:rPr lang="en-US" dirty="0" err="1"/>
              <a:t>feynman</a:t>
            </a:r>
            <a:endParaRPr lang="en-US" dirty="0"/>
          </a:p>
          <a:p>
            <a:r>
              <a:rPr lang="en-US" dirty="0"/>
              <a:t>And the quest continues … </a:t>
            </a:r>
          </a:p>
          <a:p>
            <a:endParaRPr lang="en-US" dirty="0"/>
          </a:p>
        </p:txBody>
      </p:sp>
      <p:sp>
        <p:nvSpPr>
          <p:cNvPr id="4" name="Content Placeholder 3">
            <a:extLst>
              <a:ext uri="{FF2B5EF4-FFF2-40B4-BE49-F238E27FC236}">
                <a16:creationId xmlns:a16="http://schemas.microsoft.com/office/drawing/2014/main" id="{60A9113C-8060-4B41-A9EB-ECF98773761B}"/>
              </a:ext>
            </a:extLst>
          </p:cNvPr>
          <p:cNvSpPr>
            <a:spLocks noGrp="1"/>
          </p:cNvSpPr>
          <p:nvPr>
            <p:ph sz="half" idx="2"/>
          </p:nvPr>
        </p:nvSpPr>
        <p:spPr/>
        <p:txBody>
          <a:bodyPr>
            <a:normAutofit lnSpcReduction="10000"/>
          </a:bodyPr>
          <a:lstStyle/>
          <a:p>
            <a:r>
              <a:rPr lang="en-US" b="1" dirty="0">
                <a:highlight>
                  <a:srgbClr val="00FFFF"/>
                </a:highlight>
              </a:rPr>
              <a:t>The way chemists think.</a:t>
            </a:r>
          </a:p>
          <a:p>
            <a:r>
              <a:rPr lang="en-US" dirty="0"/>
              <a:t>We have to make the compound reproducibly …. </a:t>
            </a:r>
          </a:p>
          <a:p>
            <a:r>
              <a:rPr lang="en-US" dirty="0"/>
              <a:t>Demanding purity from reactions (might have a lot of side reactions).</a:t>
            </a:r>
          </a:p>
          <a:p>
            <a:r>
              <a:rPr lang="en-US" dirty="0"/>
              <a:t>Chemical or photolytic decomposition?</a:t>
            </a:r>
          </a:p>
          <a:p>
            <a:r>
              <a:rPr lang="en-US" dirty="0"/>
              <a:t>Reversible, versus irreversible. </a:t>
            </a:r>
          </a:p>
          <a:p>
            <a:endParaRPr lang="en-US" dirty="0"/>
          </a:p>
          <a:p>
            <a:endParaRPr lang="en-US" dirty="0"/>
          </a:p>
        </p:txBody>
      </p:sp>
      <p:sp>
        <p:nvSpPr>
          <p:cNvPr id="5" name="Date Placeholder 4">
            <a:extLst>
              <a:ext uri="{FF2B5EF4-FFF2-40B4-BE49-F238E27FC236}">
                <a16:creationId xmlns:a16="http://schemas.microsoft.com/office/drawing/2014/main" id="{A815AF72-CB3E-4E7A-90C1-0F13F25E6363}"/>
              </a:ext>
            </a:extLst>
          </p:cNvPr>
          <p:cNvSpPr>
            <a:spLocks noGrp="1"/>
          </p:cNvSpPr>
          <p:nvPr>
            <p:ph type="dt" sz="half" idx="10"/>
          </p:nvPr>
        </p:nvSpPr>
        <p:spPr/>
        <p:txBody>
          <a:bodyPr/>
          <a:lstStyle/>
          <a:p>
            <a:fld id="{3BDB57A5-4DEA-4935-BA99-1375B97F0859}" type="datetime1">
              <a:rPr lang="en-US" smtClean="0"/>
              <a:t>10/18/2026</a:t>
            </a:fld>
            <a:endParaRPr lang="en-US" dirty="0"/>
          </a:p>
        </p:txBody>
      </p:sp>
      <p:sp>
        <p:nvSpPr>
          <p:cNvPr id="6" name="Footer Placeholder 5">
            <a:extLst>
              <a:ext uri="{FF2B5EF4-FFF2-40B4-BE49-F238E27FC236}">
                <a16:creationId xmlns:a16="http://schemas.microsoft.com/office/drawing/2014/main" id="{E56A3C52-04D8-499A-AAFA-C6AE0AFAE8F8}"/>
              </a:ext>
            </a:extLst>
          </p:cNvPr>
          <p:cNvSpPr>
            <a:spLocks noGrp="1"/>
          </p:cNvSpPr>
          <p:nvPr>
            <p:ph type="ftr" sz="quarter" idx="11"/>
          </p:nvPr>
        </p:nvSpPr>
        <p:spPr/>
        <p:txBody>
          <a:bodyPr/>
          <a:lstStyle/>
          <a:p>
            <a:r>
              <a:rPr lang="en-US" dirty="0"/>
              <a:t>Churchill - Theory of Computation - Supplementary Lecture</a:t>
            </a:r>
          </a:p>
        </p:txBody>
      </p:sp>
      <p:sp>
        <p:nvSpPr>
          <p:cNvPr id="7" name="Slide Number Placeholder 6">
            <a:extLst>
              <a:ext uri="{FF2B5EF4-FFF2-40B4-BE49-F238E27FC236}">
                <a16:creationId xmlns:a16="http://schemas.microsoft.com/office/drawing/2014/main" id="{D2DFD677-6DBC-48D2-B444-5ECA8BE4243B}"/>
              </a:ext>
            </a:extLst>
          </p:cNvPr>
          <p:cNvSpPr>
            <a:spLocks noGrp="1"/>
          </p:cNvSpPr>
          <p:nvPr>
            <p:ph type="sldNum" sz="quarter" idx="12"/>
          </p:nvPr>
        </p:nvSpPr>
        <p:spPr/>
        <p:txBody>
          <a:bodyPr/>
          <a:lstStyle/>
          <a:p>
            <a:fld id="{C11188E8-6E5C-4824-AD18-2C07E3121F88}" type="slidenum">
              <a:rPr lang="en-US" smtClean="0"/>
              <a:t>41</a:t>
            </a:fld>
            <a:endParaRPr lang="en-US" dirty="0"/>
          </a:p>
        </p:txBody>
      </p:sp>
    </p:spTree>
    <p:extLst>
      <p:ext uri="{BB962C8B-B14F-4D97-AF65-F5344CB8AC3E}">
        <p14:creationId xmlns:p14="http://schemas.microsoft.com/office/powerpoint/2010/main" val="1806468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F06D-FC3A-4403-90E7-4FCB1195C6B0}"/>
              </a:ext>
            </a:extLst>
          </p:cNvPr>
          <p:cNvSpPr>
            <a:spLocks noGrp="1"/>
          </p:cNvSpPr>
          <p:nvPr>
            <p:ph type="title"/>
          </p:nvPr>
        </p:nvSpPr>
        <p:spPr>
          <a:solidFill>
            <a:schemeClr val="accent2"/>
          </a:solidFill>
        </p:spPr>
        <p:txBody>
          <a:bodyPr/>
          <a:lstStyle/>
          <a:p>
            <a:pPr algn="ctr"/>
            <a:r>
              <a:rPr lang="en-US" b="1" dirty="0">
                <a:solidFill>
                  <a:schemeClr val="bg1"/>
                </a:solidFill>
              </a:rPr>
              <a:t>Summary: Today, you have seen…</a:t>
            </a:r>
          </a:p>
        </p:txBody>
      </p:sp>
      <p:sp>
        <p:nvSpPr>
          <p:cNvPr id="3" name="Content Placeholder 2">
            <a:extLst>
              <a:ext uri="{FF2B5EF4-FFF2-40B4-BE49-F238E27FC236}">
                <a16:creationId xmlns:a16="http://schemas.microsoft.com/office/drawing/2014/main" id="{6EB46E6F-0FA9-4F3D-BF96-9FAB4E9D52CD}"/>
              </a:ext>
            </a:extLst>
          </p:cNvPr>
          <p:cNvSpPr>
            <a:spLocks noGrp="1"/>
          </p:cNvSpPr>
          <p:nvPr>
            <p:ph idx="1"/>
          </p:nvPr>
        </p:nvSpPr>
        <p:spPr/>
        <p:txBody>
          <a:bodyPr>
            <a:normAutofit/>
          </a:bodyPr>
          <a:lstStyle/>
          <a:p>
            <a:r>
              <a:rPr lang="en-US" dirty="0"/>
              <a:t>An active area of research (conferences and possible prizes)</a:t>
            </a:r>
          </a:p>
          <a:p>
            <a:r>
              <a:rPr lang="en-US" dirty="0"/>
              <a:t>How commercial applications might abound.</a:t>
            </a:r>
          </a:p>
          <a:p>
            <a:r>
              <a:rPr lang="en-US" dirty="0"/>
              <a:t>Connections of chemistry to different areas. examples from the original primary literature.</a:t>
            </a:r>
          </a:p>
          <a:p>
            <a:r>
              <a:rPr lang="en-US" dirty="0"/>
              <a:t>Recent and related achievements and a bit of history, perspectives, .</a:t>
            </a:r>
          </a:p>
          <a:p>
            <a:r>
              <a:rPr lang="en-US" dirty="0"/>
              <a:t>The different ways chemists/scientists are approaching computation in new ways.</a:t>
            </a:r>
          </a:p>
          <a:p>
            <a:r>
              <a:rPr lang="en-US" dirty="0"/>
              <a:t>How information is stored and possibly processed in solution. </a:t>
            </a:r>
          </a:p>
        </p:txBody>
      </p:sp>
      <p:sp>
        <p:nvSpPr>
          <p:cNvPr id="4" name="Date Placeholder 3">
            <a:extLst>
              <a:ext uri="{FF2B5EF4-FFF2-40B4-BE49-F238E27FC236}">
                <a16:creationId xmlns:a16="http://schemas.microsoft.com/office/drawing/2014/main" id="{47CA112E-B0EC-42E1-8240-75AA843CFAA0}"/>
              </a:ext>
            </a:extLst>
          </p:cNvPr>
          <p:cNvSpPr>
            <a:spLocks noGrp="1"/>
          </p:cNvSpPr>
          <p:nvPr>
            <p:ph type="dt" sz="half" idx="10"/>
          </p:nvPr>
        </p:nvSpPr>
        <p:spPr/>
        <p:txBody>
          <a:bodyPr/>
          <a:lstStyle/>
          <a:p>
            <a:fld id="{E4865CD3-1152-4B30-B85D-4EF1FDFC3719}" type="datetime1">
              <a:rPr lang="en-US" smtClean="0"/>
              <a:t>10/18/2026</a:t>
            </a:fld>
            <a:endParaRPr lang="en-US" dirty="0"/>
          </a:p>
        </p:txBody>
      </p:sp>
      <p:sp>
        <p:nvSpPr>
          <p:cNvPr id="5" name="Footer Placeholder 4">
            <a:extLst>
              <a:ext uri="{FF2B5EF4-FFF2-40B4-BE49-F238E27FC236}">
                <a16:creationId xmlns:a16="http://schemas.microsoft.com/office/drawing/2014/main" id="{7A129301-6515-4C45-91E0-0A50222BE99A}"/>
              </a:ext>
            </a:extLst>
          </p:cNvPr>
          <p:cNvSpPr>
            <a:spLocks noGrp="1"/>
          </p:cNvSpPr>
          <p:nvPr>
            <p:ph type="ftr" sz="quarter" idx="11"/>
          </p:nvPr>
        </p:nvSpPr>
        <p:spPr/>
        <p:txBody>
          <a:bodyPr/>
          <a:lstStyle/>
          <a:p>
            <a:r>
              <a:rPr lang="en-US" dirty="0"/>
              <a:t>Churchill - Theory of Computation - Supplementary Lecture</a:t>
            </a:r>
          </a:p>
        </p:txBody>
      </p:sp>
      <p:sp>
        <p:nvSpPr>
          <p:cNvPr id="6" name="Slide Number Placeholder 5">
            <a:extLst>
              <a:ext uri="{FF2B5EF4-FFF2-40B4-BE49-F238E27FC236}">
                <a16:creationId xmlns:a16="http://schemas.microsoft.com/office/drawing/2014/main" id="{ECFF63F6-538C-4F31-A45F-969E7F1DFB05}"/>
              </a:ext>
            </a:extLst>
          </p:cNvPr>
          <p:cNvSpPr>
            <a:spLocks noGrp="1"/>
          </p:cNvSpPr>
          <p:nvPr>
            <p:ph type="sldNum" sz="quarter" idx="12"/>
          </p:nvPr>
        </p:nvSpPr>
        <p:spPr/>
        <p:txBody>
          <a:bodyPr/>
          <a:lstStyle/>
          <a:p>
            <a:fld id="{C11188E8-6E5C-4824-AD18-2C07E3121F88}" type="slidenum">
              <a:rPr lang="en-US" smtClean="0"/>
              <a:t>42</a:t>
            </a:fld>
            <a:endParaRPr lang="en-US" dirty="0"/>
          </a:p>
        </p:txBody>
      </p:sp>
    </p:spTree>
    <p:extLst>
      <p:ext uri="{BB962C8B-B14F-4D97-AF65-F5344CB8AC3E}">
        <p14:creationId xmlns:p14="http://schemas.microsoft.com/office/powerpoint/2010/main" val="8144466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7760-25DC-459C-B0EF-B9AA05F2AD11}"/>
              </a:ext>
            </a:extLst>
          </p:cNvPr>
          <p:cNvSpPr>
            <a:spLocks noGrp="1"/>
          </p:cNvSpPr>
          <p:nvPr>
            <p:ph type="title"/>
          </p:nvPr>
        </p:nvSpPr>
        <p:spPr/>
        <p:txBody>
          <a:bodyPr/>
          <a:lstStyle/>
          <a:p>
            <a:r>
              <a:rPr lang="en-US" dirty="0"/>
              <a:t>Thank you very much for your kind attention!!</a:t>
            </a:r>
          </a:p>
        </p:txBody>
      </p:sp>
      <p:sp>
        <p:nvSpPr>
          <p:cNvPr id="5" name="Date Placeholder 4">
            <a:extLst>
              <a:ext uri="{FF2B5EF4-FFF2-40B4-BE49-F238E27FC236}">
                <a16:creationId xmlns:a16="http://schemas.microsoft.com/office/drawing/2014/main" id="{60A0E4F6-8B46-4F92-BC82-A50E09B003C0}"/>
              </a:ext>
            </a:extLst>
          </p:cNvPr>
          <p:cNvSpPr>
            <a:spLocks noGrp="1"/>
          </p:cNvSpPr>
          <p:nvPr>
            <p:ph type="dt" sz="half" idx="10"/>
          </p:nvPr>
        </p:nvSpPr>
        <p:spPr/>
        <p:txBody>
          <a:bodyPr/>
          <a:lstStyle/>
          <a:p>
            <a:fld id="{B7ED5B21-F7E8-4CF5-9247-8BF8FF9A9984}" type="datetime1">
              <a:rPr lang="en-US" smtClean="0"/>
              <a:t>10/18/2026</a:t>
            </a:fld>
            <a:endParaRPr lang="en-US" dirty="0"/>
          </a:p>
        </p:txBody>
      </p:sp>
      <p:sp>
        <p:nvSpPr>
          <p:cNvPr id="6" name="Footer Placeholder 5">
            <a:extLst>
              <a:ext uri="{FF2B5EF4-FFF2-40B4-BE49-F238E27FC236}">
                <a16:creationId xmlns:a16="http://schemas.microsoft.com/office/drawing/2014/main" id="{BAD65D37-8F1C-4124-BC8C-723533F1F8BC}"/>
              </a:ext>
            </a:extLst>
          </p:cNvPr>
          <p:cNvSpPr>
            <a:spLocks noGrp="1"/>
          </p:cNvSpPr>
          <p:nvPr>
            <p:ph type="ftr" sz="quarter" idx="11"/>
          </p:nvPr>
        </p:nvSpPr>
        <p:spPr/>
        <p:txBody>
          <a:bodyPr/>
          <a:lstStyle/>
          <a:p>
            <a:r>
              <a:rPr lang="en-US"/>
              <a:t>Churchill - Theory of Computation - Supplementary Lecture</a:t>
            </a:r>
            <a:endParaRPr lang="en-US" dirty="0"/>
          </a:p>
        </p:txBody>
      </p:sp>
      <p:sp>
        <p:nvSpPr>
          <p:cNvPr id="7" name="Slide Number Placeholder 6">
            <a:extLst>
              <a:ext uri="{FF2B5EF4-FFF2-40B4-BE49-F238E27FC236}">
                <a16:creationId xmlns:a16="http://schemas.microsoft.com/office/drawing/2014/main" id="{0A3566C5-6730-4911-8CB4-2931316B3952}"/>
              </a:ext>
            </a:extLst>
          </p:cNvPr>
          <p:cNvSpPr>
            <a:spLocks noGrp="1"/>
          </p:cNvSpPr>
          <p:nvPr>
            <p:ph type="sldNum" sz="quarter" idx="12"/>
          </p:nvPr>
        </p:nvSpPr>
        <p:spPr/>
        <p:txBody>
          <a:bodyPr/>
          <a:lstStyle/>
          <a:p>
            <a:fld id="{C11188E8-6E5C-4824-AD18-2C07E3121F88}" type="slidenum">
              <a:rPr lang="en-US" smtClean="0"/>
              <a:t>43</a:t>
            </a:fld>
            <a:endParaRPr lang="en-US" dirty="0"/>
          </a:p>
        </p:txBody>
      </p:sp>
      <p:pic>
        <p:nvPicPr>
          <p:cNvPr id="8" name="Picture 7">
            <a:extLst>
              <a:ext uri="{FF2B5EF4-FFF2-40B4-BE49-F238E27FC236}">
                <a16:creationId xmlns:a16="http://schemas.microsoft.com/office/drawing/2014/main" id="{9C1D04AE-6E8F-467F-8751-8CF27DAB0B7E}"/>
              </a:ext>
            </a:extLst>
          </p:cNvPr>
          <p:cNvPicPr>
            <a:picLocks noChangeAspect="1"/>
          </p:cNvPicPr>
          <p:nvPr/>
        </p:nvPicPr>
        <p:blipFill>
          <a:blip r:embed="rId2"/>
          <a:stretch>
            <a:fillRect/>
          </a:stretch>
        </p:blipFill>
        <p:spPr>
          <a:xfrm>
            <a:off x="3614391" y="1937562"/>
            <a:ext cx="4963218" cy="3524742"/>
          </a:xfrm>
          <a:prstGeom prst="rect">
            <a:avLst/>
          </a:prstGeom>
        </p:spPr>
      </p:pic>
    </p:spTree>
    <p:extLst>
      <p:ext uri="{BB962C8B-B14F-4D97-AF65-F5344CB8AC3E}">
        <p14:creationId xmlns:p14="http://schemas.microsoft.com/office/powerpoint/2010/main" val="2696331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6713</TotalTime>
  <Words>1905</Words>
  <Application>Microsoft Office PowerPoint</Application>
  <PresentationFormat>Widescreen</PresentationFormat>
  <Paragraphs>224</Paragraphs>
  <Slides>43</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-apple-system</vt:lpstr>
      <vt:lpstr>TwitterChirp</vt:lpstr>
      <vt:lpstr>Arial</vt:lpstr>
      <vt:lpstr>Calibri</vt:lpstr>
      <vt:lpstr>Calibri Light</vt:lpstr>
      <vt:lpstr>Consolas</vt:lpstr>
      <vt:lpstr>Roboto</vt:lpstr>
      <vt:lpstr>Wingdings</vt:lpstr>
      <vt:lpstr>Office Theme</vt:lpstr>
      <vt:lpstr>A guest lecture: Molecular computation  for Martin Ziegler’s class “Unconventional Computing” … </vt:lpstr>
      <vt:lpstr>PowerPoint Presentation</vt:lpstr>
      <vt:lpstr>Objectives for Today</vt:lpstr>
      <vt:lpstr>PowerPoint Presentation</vt:lpstr>
      <vt:lpstr>PowerPoint Presentation</vt:lpstr>
      <vt:lpstr>PowerPoint Presentation</vt:lpstr>
      <vt:lpstr>Case studies: simple ones compounded ones. </vt:lpstr>
      <vt:lpstr>One way of tuning “selectivity”  A look at the fit using alkali metals into crown ether</vt:lpstr>
      <vt:lpstr>PowerPoint Presentation</vt:lpstr>
      <vt:lpstr>Often we look at absorption and emission spectra</vt:lpstr>
      <vt:lpstr>1987 Nobel prize in Chemistry for such host guest complexation. A look at the fit using alkali metals…</vt:lpstr>
      <vt:lpstr>PowerPoint Presentation</vt:lpstr>
      <vt:lpstr>PowerPoint Presentation</vt:lpstr>
      <vt:lpstr>PowerPoint Presentation</vt:lpstr>
      <vt:lpstr>PowerPoint Presentation</vt:lpstr>
      <vt:lpstr>Benzene: molecular orbitals (frontier orbitals)</vt:lpstr>
      <vt:lpstr>The integrated circuit &amp; the revolution with silicon  (solid state) </vt:lpstr>
      <vt:lpstr>PowerPoint Presentation</vt:lpstr>
      <vt:lpstr>PowerPoint Presentation</vt:lpstr>
      <vt:lpstr>PowerPoint Presentation</vt:lpstr>
      <vt:lpstr>Solid State:  A pn junction </vt:lpstr>
      <vt:lpstr>PowerPoint Presentation</vt:lpstr>
      <vt:lpstr>PowerPoint Presentation</vt:lpstr>
      <vt:lpstr>PowerPoint Presentation</vt:lpstr>
      <vt:lpstr>PowerPoint Presentation</vt:lpstr>
      <vt:lpstr>PowerPoint Presentation</vt:lpstr>
      <vt:lpstr>Basic Boolean Logic Gates: Single and Two Inputs</vt:lpstr>
      <vt:lpstr>PowerPoint Presentation</vt:lpstr>
      <vt:lpstr>PowerPoint Presentation</vt:lpstr>
      <vt:lpstr>Major International Conferences – had one in Korea Univ. in 2012…</vt:lpstr>
      <vt:lpstr>PowerPoint Presentation</vt:lpstr>
      <vt:lpstr>A related topic: molecular machines…</vt:lpstr>
      <vt:lpstr>Fundamental understanding of molecular motions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Continued and future challenges</vt:lpstr>
      <vt:lpstr>Summary: Today, you have seen…</vt:lpstr>
      <vt:lpstr>Thank you very much for your kind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Molecular computation  for Marti’s class …</dc:title>
  <dc:creator>David Churchill</dc:creator>
  <cp:lastModifiedBy>Martin Ziegler</cp:lastModifiedBy>
  <cp:revision>97</cp:revision>
  <dcterms:created xsi:type="dcterms:W3CDTF">2024-09-22T04:59:00Z</dcterms:created>
  <dcterms:modified xsi:type="dcterms:W3CDTF">2026-10-18T00:34:55Z</dcterms:modified>
</cp:coreProperties>
</file>