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6" r:id="rId1"/>
    <p:sldMasterId id="2147483707" r:id="rId2"/>
    <p:sldMasterId id="2147483708" r:id="rId3"/>
  </p:sldMasterIdLst>
  <p:notesMasterIdLst>
    <p:notesMasterId r:id="rId72"/>
  </p:notesMasterIdLst>
  <p:sldIdLst>
    <p:sldId id="256" r:id="rId4"/>
    <p:sldId id="257" r:id="rId5"/>
    <p:sldId id="309"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335" r:id="rId26"/>
    <p:sldId id="278" r:id="rId27"/>
    <p:sldId id="341" r:id="rId28"/>
    <p:sldId id="279"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39" r:id="rId44"/>
    <p:sldId id="340" r:id="rId45"/>
    <p:sldId id="298" r:id="rId46"/>
    <p:sldId id="299" r:id="rId47"/>
    <p:sldId id="300" r:id="rId48"/>
    <p:sldId id="301" r:id="rId49"/>
    <p:sldId id="314" r:id="rId50"/>
    <p:sldId id="315" r:id="rId51"/>
    <p:sldId id="313" r:id="rId52"/>
    <p:sldId id="318" r:id="rId53"/>
    <p:sldId id="319" r:id="rId54"/>
    <p:sldId id="321" r:id="rId55"/>
    <p:sldId id="322" r:id="rId56"/>
    <p:sldId id="323" r:id="rId57"/>
    <p:sldId id="324" r:id="rId58"/>
    <p:sldId id="326" r:id="rId59"/>
    <p:sldId id="329" r:id="rId60"/>
    <p:sldId id="327" r:id="rId61"/>
    <p:sldId id="330" r:id="rId62"/>
    <p:sldId id="336" r:id="rId63"/>
    <p:sldId id="334" r:id="rId64"/>
    <p:sldId id="331" r:id="rId65"/>
    <p:sldId id="332" r:id="rId66"/>
    <p:sldId id="333" r:id="rId67"/>
    <p:sldId id="306" r:id="rId68"/>
    <p:sldId id="307" r:id="rId69"/>
    <p:sldId id="308" r:id="rId70"/>
    <p:sldId id="320" r:id="rId71"/>
  </p:sldIdLst>
  <p:sldSz cx="9144000" cy="5143500" type="screen16x9"/>
  <p:notesSz cx="6858000" cy="9144000"/>
  <p:embeddedFontLst>
    <p:embeddedFont>
      <p:font typeface="Georgia" panose="02040502050405020303" pitchFamily="18" charset="0"/>
      <p:regular r:id="rId73"/>
      <p:bold r:id="rId74"/>
      <p:italic r:id="rId75"/>
      <p:boldItalic r:id="rId76"/>
    </p:embeddedFont>
    <p:embeddedFont>
      <p:font typeface="Helvetica Neue" panose="02000503000000020004" pitchFamily="2"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Roboto" panose="02000000000000000000" pitchFamily="2" charset="0"/>
      <p:regular r:id="rId85"/>
      <p:bold r:id="rId86"/>
      <p:italic r:id="rId87"/>
      <p:boldItalic r:id="rId88"/>
    </p:embeddedFont>
    <p:embeddedFont>
      <p:font typeface="Rubik" pitchFamily="2" charset="-79"/>
      <p:regular r:id="rId89"/>
      <p:bold r:id="rId90"/>
      <p:italic r:id="rId91"/>
      <p:boldItalic r:id="rId92"/>
    </p:embeddedFont>
    <p:embeddedFont>
      <p:font typeface="Rubik Black" pitchFamily="2" charset="-79"/>
      <p:bold r:id="rId93"/>
      <p:italic r:id="rId94"/>
      <p:boldItalic r:id="rId95"/>
    </p:embeddedFont>
    <p:embeddedFont>
      <p:font typeface="Rubik ExtraBold" pitchFamily="2" charset="-79"/>
      <p:bold r:id="rId96"/>
      <p:italic r:id="rId97"/>
      <p:boldItalic r:id="rId98"/>
    </p:embeddedFont>
    <p:embeddedFont>
      <p:font typeface="Rubik Light" pitchFamily="2" charset="-79"/>
      <p:regular r:id="rId99"/>
      <p:bold r:id="rId100"/>
      <p:italic r:id="rId101"/>
      <p:boldItalic r:id="rId102"/>
    </p:embeddedFont>
    <p:embeddedFont>
      <p:font typeface="Rubik SemiBold" pitchFamily="2" charset="-79"/>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pos="611">
          <p15:clr>
            <a:srgbClr val="9AA0A6"/>
          </p15:clr>
        </p15:guide>
        <p15:guide id="3" pos="794">
          <p15:clr>
            <a:srgbClr val="9AA0A6"/>
          </p15:clr>
        </p15:guide>
        <p15:guide id="4" orient="horz" pos="861">
          <p15:clr>
            <a:srgbClr val="9AA0A6"/>
          </p15:clr>
        </p15:guide>
        <p15:guide id="5" pos="4966">
          <p15:clr>
            <a:srgbClr val="9AA0A6"/>
          </p15:clr>
        </p15:guide>
        <p15:guide id="6" orient="horz" pos="2033">
          <p15:clr>
            <a:srgbClr val="9AA0A6"/>
          </p15:clr>
        </p15:guide>
        <p15:guide id="7" orient="horz" pos="2166">
          <p15:clr>
            <a:srgbClr val="9AA0A6"/>
          </p15:clr>
        </p15:guide>
        <p15:guide id="8" orient="horz" pos="237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4EB"/>
    <a:srgbClr val="E8676B"/>
    <a:srgbClr val="EA8E97"/>
    <a:srgbClr val="BCB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60952"/>
  </p:normalViewPr>
  <p:slideViewPr>
    <p:cSldViewPr snapToGrid="0">
      <p:cViewPr varScale="1">
        <p:scale>
          <a:sx n="100" d="100"/>
          <a:sy n="100" d="100"/>
        </p:scale>
        <p:origin x="2560" y="176"/>
      </p:cViewPr>
      <p:guideLst>
        <p:guide pos="2880"/>
        <p:guide pos="611"/>
        <p:guide pos="794"/>
        <p:guide orient="horz" pos="861"/>
        <p:guide pos="4966"/>
        <p:guide orient="horz" pos="2033"/>
        <p:guide orient="horz" pos="2166"/>
        <p:guide orient="horz" pos="23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5" Type="http://schemas.openxmlformats.org/officeDocument/2006/relationships/slide" Target="slides/slide2.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31.fntdata"/><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5.fntdata"/><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11.fntdata"/><Relationship Id="rId8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undtablelearning.com/what-are-soft-skills-less-than-100-word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roundtablelearning.com/corporate-training-topics/technical-train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ametechdms.files.wordpress.com/2014/08/w6_thecinemaoffuture_morton.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The_Sword_of_Damocles_(virtual_realit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Virtuality_(gam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void.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mixed-news.com/en/beat-saber-the-beginnings-of-the-most-successful-vr-game-of-all-tim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techtarget.com/whatis/definition/virtual-reality-therapy-VR-therapy" TargetMode="External"/><Relationship Id="rId3" Type="http://schemas.openxmlformats.org/officeDocument/2006/relationships/hyperlink" Target="https://www.techtarget.com/whatis/definition/VR-headset-virtual-reality-headset" TargetMode="External"/><Relationship Id="rId7" Type="http://schemas.openxmlformats.org/officeDocument/2006/relationships/hyperlink" Target="https://www.techtarget.com/whatis/definition/virtual-reality-gaming-VR-gaming"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techtarget.com/whatis/definition/immersive-fitness" TargetMode="External"/><Relationship Id="rId5" Type="http://schemas.openxmlformats.org/officeDocument/2006/relationships/hyperlink" Target="https://www.techtarget.com/whatis/definition/data-glove" TargetMode="External"/><Relationship Id="rId4" Type="http://schemas.openxmlformats.org/officeDocument/2006/relationships/hyperlink" Target="https://www.techtarget.com/whatis/definition/immersive-technolog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nas.nasa.gov/Software/VWT/vr.html"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nas.nasa.gov/Software/VWT/vr.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14cd077f9b_2_1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dirty="0"/>
              <a:t>namen hinzufügen - gruppennummer</a:t>
            </a:r>
            <a:endParaRPr dirty="0"/>
          </a:p>
        </p:txBody>
      </p:sp>
      <p:sp>
        <p:nvSpPr>
          <p:cNvPr id="361" name="Google Shape;361;g114cd077f9b_2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5427c6b4ba_2_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a:t>Framework of 3 I’s of VR Design. Will talk about each a little more in detail</a:t>
            </a:r>
            <a:endParaRPr/>
          </a:p>
        </p:txBody>
      </p:sp>
      <p:sp>
        <p:nvSpPr>
          <p:cNvPr id="468" name="Google Shape;468;g15427c6b4ba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5427c6b4ba_2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5427c6b4ba_2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5427c6b4ba_2_6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000" dirty="0">
                <a:solidFill>
                  <a:srgbClr val="303030"/>
                </a:solidFill>
                <a:latin typeface="Roboto"/>
                <a:ea typeface="Roboto"/>
                <a:cs typeface="Roboto"/>
                <a:sym typeface="Roboto"/>
              </a:rPr>
              <a:t>Interaction refers to the </a:t>
            </a:r>
            <a:r>
              <a:rPr lang="ko" sz="1000" b="1" dirty="0">
                <a:solidFill>
                  <a:srgbClr val="303030"/>
                </a:solidFill>
                <a:latin typeface="Roboto"/>
                <a:ea typeface="Roboto"/>
                <a:cs typeface="Roboto"/>
                <a:sym typeface="Roboto"/>
              </a:rPr>
              <a:t>user’s degree of manoeuvrability of objects </a:t>
            </a:r>
            <a:r>
              <a:rPr lang="ko" sz="1000" dirty="0">
                <a:solidFill>
                  <a:srgbClr val="303030"/>
                </a:solidFill>
                <a:latin typeface="Roboto"/>
                <a:ea typeface="Roboto"/>
                <a:cs typeface="Roboto"/>
                <a:sym typeface="Roboto"/>
              </a:rPr>
              <a:t>in the simulated environment and the </a:t>
            </a:r>
            <a:r>
              <a:rPr lang="ko" sz="1000" b="1" dirty="0">
                <a:solidFill>
                  <a:srgbClr val="303030"/>
                </a:solidFill>
                <a:latin typeface="Roboto"/>
                <a:ea typeface="Roboto"/>
                <a:cs typeface="Roboto"/>
                <a:sym typeface="Roboto"/>
              </a:rPr>
              <a:t>natural degree of feedback from the real environment</a:t>
            </a:r>
            <a:r>
              <a:rPr lang="ko" sz="1000" dirty="0">
                <a:solidFill>
                  <a:srgbClr val="303030"/>
                </a:solidFill>
                <a:latin typeface="Roboto"/>
                <a:ea typeface="Roboto"/>
                <a:cs typeface="Roboto"/>
                <a:sym typeface="Roboto"/>
              </a:rPr>
              <a:t>. There are two types of interactions which are the three-degree-freedom (3DoF) interaction and the six-degree-freedom (6DoF) interaction.</a:t>
            </a:r>
            <a:endParaRPr sz="1000" dirty="0">
              <a:solidFill>
                <a:srgbClr val="303030"/>
              </a:solidFill>
              <a:latin typeface="Roboto"/>
              <a:ea typeface="Roboto"/>
              <a:cs typeface="Roboto"/>
              <a:sym typeface="Roboto"/>
            </a:endParaRPr>
          </a:p>
          <a:p>
            <a:pPr marL="0" lvl="0" indent="0" algn="l" rtl="0">
              <a:spcBef>
                <a:spcPts val="0"/>
              </a:spcBef>
              <a:spcAft>
                <a:spcPts val="0"/>
              </a:spcAft>
              <a:buNone/>
            </a:pPr>
            <a:endParaRPr sz="1000" dirty="0">
              <a:solidFill>
                <a:srgbClr val="303030"/>
              </a:solidFill>
              <a:latin typeface="Roboto"/>
              <a:ea typeface="Roboto"/>
              <a:cs typeface="Roboto"/>
              <a:sym typeface="Roboto"/>
            </a:endParaRPr>
          </a:p>
          <a:p>
            <a:pPr marL="0" lvl="0" indent="0" algn="l" rtl="0">
              <a:spcBef>
                <a:spcPts val="0"/>
              </a:spcBef>
              <a:spcAft>
                <a:spcPts val="0"/>
              </a:spcAft>
              <a:buNone/>
            </a:pPr>
            <a:r>
              <a:rPr lang="ko" sz="1000" dirty="0">
                <a:solidFill>
                  <a:srgbClr val="303030"/>
                </a:solidFill>
                <a:latin typeface="Roboto"/>
                <a:ea typeface="Roboto"/>
                <a:cs typeface="Roboto"/>
                <a:sym typeface="Roboto"/>
              </a:rPr>
              <a:t>3doF:</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000" dirty="0">
                <a:solidFill>
                  <a:srgbClr val="303030"/>
                </a:solidFill>
                <a:latin typeface="Roboto"/>
                <a:ea typeface="Roboto"/>
                <a:cs typeface="Roboto"/>
                <a:sym typeface="Roboto"/>
              </a:rPr>
              <a:t>Normally, 3DoF is where a viewer can </a:t>
            </a:r>
            <a:r>
              <a:rPr lang="ko" sz="1000" b="1" dirty="0">
                <a:solidFill>
                  <a:srgbClr val="303030"/>
                </a:solidFill>
                <a:latin typeface="Roboto"/>
                <a:ea typeface="Roboto"/>
                <a:cs typeface="Roboto"/>
                <a:sym typeface="Roboto"/>
              </a:rPr>
              <a:t>view a 360° image or video </a:t>
            </a:r>
            <a:r>
              <a:rPr lang="ko" sz="1000" dirty="0">
                <a:solidFill>
                  <a:srgbClr val="303030"/>
                </a:solidFill>
                <a:latin typeface="Roboto"/>
                <a:ea typeface="Roboto"/>
                <a:cs typeface="Roboto"/>
                <a:sym typeface="Roboto"/>
              </a:rPr>
              <a:t>using a VR headset and move their head side to side to explore around; </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200" dirty="0">
                <a:solidFill>
                  <a:srgbClr val="212529"/>
                </a:solidFill>
              </a:rPr>
              <a:t>Ultimately, 3DoF is better suited for </a:t>
            </a:r>
            <a:r>
              <a:rPr lang="ko" sz="1200" b="1" dirty="0">
                <a:solidFill>
                  <a:srgbClr val="212529"/>
                </a:solidFill>
              </a:rPr>
              <a:t>static</a:t>
            </a:r>
            <a:r>
              <a:rPr lang="ko" sz="1200" dirty="0">
                <a:solidFill>
                  <a:srgbClr val="212529"/>
                </a:solidFill>
              </a:rPr>
              <a:t> environments where </a:t>
            </a:r>
            <a:r>
              <a:rPr lang="ko" sz="1200" b="1" dirty="0">
                <a:solidFill>
                  <a:srgbClr val="212529"/>
                </a:solidFill>
              </a:rPr>
              <a:t>only choice selection is needed, not physical interactions</a:t>
            </a:r>
            <a:r>
              <a:rPr lang="ko" sz="1200" dirty="0">
                <a:solidFill>
                  <a:srgbClr val="212529"/>
                </a:solidFill>
              </a:rPr>
              <a:t>. </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200" dirty="0">
                <a:solidFill>
                  <a:srgbClr val="212529"/>
                </a:solidFill>
              </a:rPr>
              <a:t>3DoF is an effective option for organizations looking to give learners an all-encompassing view of a real-world environment with authentic human interactions. For example, observational </a:t>
            </a:r>
            <a:r>
              <a:rPr lang="ko" sz="1200" dirty="0">
                <a:solidFill>
                  <a:srgbClr val="007BFF"/>
                </a:solidFill>
                <a:uFill>
                  <a:noFill/>
                </a:uFill>
                <a:hlinkClick r:id="rId3">
                  <a:extLst>
                    <a:ext uri="{A12FA001-AC4F-418D-AE19-62706E023703}">
                      <ahyp:hlinkClr xmlns:ahyp="http://schemas.microsoft.com/office/drawing/2018/hyperlinkcolor" val="tx"/>
                    </a:ext>
                  </a:extLst>
                </a:hlinkClick>
              </a:rPr>
              <a:t>soft skills training</a:t>
            </a:r>
            <a:r>
              <a:rPr lang="ko" sz="1200" dirty="0">
                <a:solidFill>
                  <a:srgbClr val="212529"/>
                </a:solidFill>
              </a:rPr>
              <a:t> (e.g. coaching and feedback) is more effective with 3DoF because learners can </a:t>
            </a:r>
            <a:r>
              <a:rPr lang="ko" sz="1200" b="1" dirty="0">
                <a:solidFill>
                  <a:srgbClr val="212529"/>
                </a:solidFill>
              </a:rPr>
              <a:t>focus on the experience as a spectator</a:t>
            </a:r>
            <a:r>
              <a:rPr lang="ko" sz="1200" dirty="0">
                <a:solidFill>
                  <a:srgbClr val="212529"/>
                </a:solidFill>
              </a:rPr>
              <a:t>, </a:t>
            </a:r>
            <a:r>
              <a:rPr lang="ko" sz="1200" b="1" dirty="0">
                <a:solidFill>
                  <a:srgbClr val="212529"/>
                </a:solidFill>
              </a:rPr>
              <a:t>observe the situation from different perspectives, or experience the situation first-hand in their own role</a:t>
            </a:r>
            <a:r>
              <a:rPr lang="ko" sz="1200" dirty="0">
                <a:solidFill>
                  <a:srgbClr val="212529"/>
                </a:solidFill>
              </a:rPr>
              <a:t>.</a:t>
            </a:r>
            <a:endParaRPr sz="1200" dirty="0">
              <a:solidFill>
                <a:srgbClr val="212529"/>
              </a:solidFill>
            </a:endParaRPr>
          </a:p>
          <a:p>
            <a:pPr marL="0" lvl="0" indent="0" algn="l" rtl="0">
              <a:spcBef>
                <a:spcPts val="0"/>
              </a:spcBef>
              <a:spcAft>
                <a:spcPts val="0"/>
              </a:spcAft>
              <a:buNone/>
            </a:pPr>
            <a:endParaRPr sz="1000" dirty="0">
              <a:solidFill>
                <a:srgbClr val="303030"/>
              </a:solidFill>
              <a:latin typeface="Roboto"/>
              <a:ea typeface="Roboto"/>
              <a:cs typeface="Roboto"/>
              <a:sym typeface="Roboto"/>
            </a:endParaRPr>
          </a:p>
          <a:p>
            <a:pPr marL="0" lvl="0" indent="0" algn="l" rtl="0">
              <a:spcBef>
                <a:spcPts val="0"/>
              </a:spcBef>
              <a:spcAft>
                <a:spcPts val="0"/>
              </a:spcAft>
              <a:buNone/>
            </a:pPr>
            <a:r>
              <a:rPr lang="ko" sz="1000" dirty="0">
                <a:solidFill>
                  <a:srgbClr val="303030"/>
                </a:solidFill>
                <a:latin typeface="Roboto"/>
                <a:ea typeface="Roboto"/>
                <a:cs typeface="Roboto"/>
                <a:sym typeface="Roboto"/>
              </a:rPr>
              <a:t>6dof:</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more</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interaction</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possibilities</a:t>
            </a:r>
            <a:r>
              <a:rPr lang="de-DE" altLang="ko" sz="1000" dirty="0">
                <a:solidFill>
                  <a:srgbClr val="303030"/>
                </a:solidFill>
                <a:latin typeface="Roboto"/>
                <a:ea typeface="Roboto"/>
                <a:cs typeface="Roboto"/>
                <a:sym typeface="Roboto"/>
              </a:rPr>
              <a:t> -&gt; </a:t>
            </a:r>
            <a:r>
              <a:rPr lang="de-DE" altLang="ko" sz="1000" dirty="0" err="1">
                <a:solidFill>
                  <a:srgbClr val="303030"/>
                </a:solidFill>
                <a:latin typeface="Roboto"/>
                <a:ea typeface="Roboto"/>
                <a:cs typeface="Roboto"/>
                <a:sym typeface="Roboto"/>
              </a:rPr>
              <a:t>manipulation</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through</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natural</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skills</a:t>
            </a:r>
            <a:r>
              <a:rPr lang="de-DE" altLang="ko" sz="1000" dirty="0">
                <a:solidFill>
                  <a:srgbClr val="303030"/>
                </a:solidFill>
                <a:latin typeface="Roboto"/>
                <a:ea typeface="Roboto"/>
                <a:cs typeface="Roboto"/>
                <a:sym typeface="Roboto"/>
              </a:rPr>
              <a:t> -&gt; powerful </a:t>
            </a:r>
            <a:r>
              <a:rPr lang="de-DE" altLang="ko" sz="1000" dirty="0" err="1">
                <a:solidFill>
                  <a:srgbClr val="303030"/>
                </a:solidFill>
                <a:latin typeface="Roboto"/>
                <a:ea typeface="Roboto"/>
                <a:cs typeface="Roboto"/>
                <a:sym typeface="Roboto"/>
              </a:rPr>
              <a:t>computer</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to</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proocess</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infromation</a:t>
            </a:r>
            <a:r>
              <a:rPr lang="de-DE" altLang="ko" sz="1000" dirty="0">
                <a:solidFill>
                  <a:srgbClr val="303030"/>
                </a:solidFill>
                <a:latin typeface="Roboto"/>
                <a:ea typeface="Roboto"/>
                <a:cs typeface="Roboto"/>
                <a:sym typeface="Roboto"/>
              </a:rPr>
              <a:t> and </a:t>
            </a:r>
            <a:r>
              <a:rPr lang="de-DE" altLang="ko" sz="1000" dirty="0" err="1">
                <a:solidFill>
                  <a:srgbClr val="303030"/>
                </a:solidFill>
                <a:latin typeface="Roboto"/>
                <a:ea typeface="Roboto"/>
                <a:cs typeface="Roboto"/>
                <a:sym typeface="Roboto"/>
              </a:rPr>
              <a:t>interact</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with</a:t>
            </a:r>
            <a:r>
              <a:rPr lang="de-DE" altLang="ko" sz="1000" dirty="0">
                <a:solidFill>
                  <a:srgbClr val="303030"/>
                </a:solidFill>
                <a:latin typeface="Roboto"/>
                <a:ea typeface="Roboto"/>
                <a:cs typeface="Roboto"/>
                <a:sym typeface="Roboto"/>
              </a:rPr>
              <a:t> additional </a:t>
            </a:r>
            <a:r>
              <a:rPr lang="de-DE" altLang="ko" sz="1000" dirty="0" err="1">
                <a:solidFill>
                  <a:srgbClr val="303030"/>
                </a:solidFill>
                <a:latin typeface="Roboto"/>
                <a:ea typeface="Roboto"/>
                <a:cs typeface="Roboto"/>
                <a:sym typeface="Roboto"/>
              </a:rPr>
              <a:t>hardware</a:t>
            </a:r>
            <a:r>
              <a:rPr lang="de-DE" altLang="ko" sz="1000" dirty="0">
                <a:solidFill>
                  <a:srgbClr val="303030"/>
                </a:solidFill>
                <a:latin typeface="Roboto"/>
                <a:ea typeface="Roboto"/>
                <a:cs typeface="Roboto"/>
                <a:sym typeface="Roboto"/>
              </a:rPr>
              <a:t> -&gt; ideal </a:t>
            </a:r>
            <a:r>
              <a:rPr lang="de-DE" altLang="ko" sz="1000" dirty="0" err="1">
                <a:solidFill>
                  <a:srgbClr val="303030"/>
                </a:solidFill>
                <a:latin typeface="Roboto"/>
                <a:ea typeface="Roboto"/>
                <a:cs typeface="Roboto"/>
                <a:sym typeface="Roboto"/>
              </a:rPr>
              <a:t>for</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technical</a:t>
            </a:r>
            <a:r>
              <a:rPr lang="de-DE" altLang="ko" sz="1000" dirty="0">
                <a:solidFill>
                  <a:srgbClr val="303030"/>
                </a:solidFill>
                <a:latin typeface="Roboto"/>
                <a:ea typeface="Roboto"/>
                <a:cs typeface="Roboto"/>
                <a:sym typeface="Roboto"/>
              </a:rPr>
              <a:t> </a:t>
            </a:r>
            <a:r>
              <a:rPr lang="de-DE" altLang="ko" sz="1000" dirty="0" err="1">
                <a:solidFill>
                  <a:srgbClr val="303030"/>
                </a:solidFill>
                <a:latin typeface="Roboto"/>
                <a:ea typeface="Roboto"/>
                <a:cs typeface="Roboto"/>
                <a:sym typeface="Roboto"/>
              </a:rPr>
              <a:t>training</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000" dirty="0">
                <a:solidFill>
                  <a:srgbClr val="303030"/>
                </a:solidFill>
                <a:latin typeface="Roboto"/>
                <a:ea typeface="Roboto"/>
                <a:cs typeface="Roboto"/>
                <a:sym typeface="Roboto"/>
              </a:rPr>
              <a:t>Viewer can view 360° and move around and interact</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000" dirty="0">
                <a:solidFill>
                  <a:srgbClr val="303030"/>
                </a:solidFill>
                <a:latin typeface="Roboto"/>
                <a:ea typeface="Roboto"/>
                <a:cs typeface="Roboto"/>
                <a:sym typeface="Roboto"/>
              </a:rPr>
              <a:t>Viewers can inspect or </a:t>
            </a:r>
            <a:r>
              <a:rPr lang="ko" sz="1000" b="1" dirty="0">
                <a:solidFill>
                  <a:srgbClr val="303030"/>
                </a:solidFill>
                <a:latin typeface="Roboto"/>
                <a:ea typeface="Roboto"/>
                <a:cs typeface="Roboto"/>
                <a:sym typeface="Roboto"/>
              </a:rPr>
              <a:t>manipulate objects in the virtual environment through natural skills</a:t>
            </a:r>
            <a:r>
              <a:rPr lang="ko" sz="1000" dirty="0">
                <a:solidFill>
                  <a:srgbClr val="303030"/>
                </a:solidFill>
                <a:latin typeface="Roboto"/>
                <a:ea typeface="Roboto"/>
                <a:cs typeface="Roboto"/>
                <a:sym typeface="Roboto"/>
              </a:rPr>
              <a:t> such as their own language, body movements or actions.</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000" dirty="0">
                <a:solidFill>
                  <a:srgbClr val="303030"/>
                </a:solidFill>
                <a:latin typeface="Roboto"/>
                <a:ea typeface="Roboto"/>
                <a:cs typeface="Roboto"/>
                <a:sym typeface="Roboto"/>
              </a:rPr>
              <a:t>whilst the 6DoF requires a powerful gaming laptop or computer to process information to play and </a:t>
            </a:r>
            <a:r>
              <a:rPr lang="ko" sz="1000" b="1" dirty="0">
                <a:solidFill>
                  <a:srgbClr val="303030"/>
                </a:solidFill>
                <a:latin typeface="Roboto"/>
                <a:ea typeface="Roboto"/>
                <a:cs typeface="Roboto"/>
                <a:sym typeface="Roboto"/>
              </a:rPr>
              <a:t>interact with using extra accessori</a:t>
            </a:r>
            <a:r>
              <a:rPr lang="ko" sz="1000" dirty="0">
                <a:solidFill>
                  <a:srgbClr val="303030"/>
                </a:solidFill>
                <a:latin typeface="Roboto"/>
                <a:ea typeface="Roboto"/>
                <a:cs typeface="Roboto"/>
                <a:sym typeface="Roboto"/>
              </a:rPr>
              <a:t>es such as sensors, data gloves and other sensing devices. The device adjusts the image and audio presented by the system according to the movement of the viewer’s head, hands, eyes, language and body. </a:t>
            </a:r>
            <a:endParaRPr sz="1000" dirty="0">
              <a:solidFill>
                <a:srgbClr val="303030"/>
              </a:solidFill>
              <a:latin typeface="Roboto"/>
              <a:ea typeface="Roboto"/>
              <a:cs typeface="Roboto"/>
              <a:sym typeface="Roboto"/>
            </a:endParaRPr>
          </a:p>
          <a:p>
            <a:pPr marL="457200" lvl="0" indent="-292100" algn="l" rtl="0">
              <a:spcBef>
                <a:spcPts val="0"/>
              </a:spcBef>
              <a:spcAft>
                <a:spcPts val="0"/>
              </a:spcAft>
              <a:buClr>
                <a:srgbClr val="303030"/>
              </a:buClr>
              <a:buSzPts val="1000"/>
              <a:buFont typeface="Roboto"/>
              <a:buChar char="●"/>
            </a:pPr>
            <a:r>
              <a:rPr lang="ko" sz="1200" dirty="0">
                <a:solidFill>
                  <a:srgbClr val="212529"/>
                </a:solidFill>
              </a:rPr>
              <a:t>6DoF is ideal for experiences where the learner is </a:t>
            </a:r>
            <a:r>
              <a:rPr lang="ko" sz="1200" b="1" dirty="0">
                <a:solidFill>
                  <a:srgbClr val="212529"/>
                </a:solidFill>
              </a:rPr>
              <a:t>physically moving through the virtual space and directly interacting </a:t>
            </a:r>
            <a:r>
              <a:rPr lang="ko" sz="1200" dirty="0">
                <a:solidFill>
                  <a:srgbClr val="212529"/>
                </a:solidFill>
              </a:rPr>
              <a:t>with the environment. For example, </a:t>
            </a:r>
            <a:r>
              <a:rPr lang="ko" sz="1200" dirty="0">
                <a:solidFill>
                  <a:srgbClr val="007BFF"/>
                </a:solidFill>
                <a:uFill>
                  <a:noFill/>
                </a:uFill>
                <a:hlinkClick r:id="rId4">
                  <a:extLst>
                    <a:ext uri="{A12FA001-AC4F-418D-AE19-62706E023703}">
                      <ahyp:hlinkClr xmlns:ahyp="http://schemas.microsoft.com/office/drawing/2018/hyperlinkcolor" val="tx"/>
                    </a:ext>
                  </a:extLst>
                </a:hlinkClick>
              </a:rPr>
              <a:t>technical skills</a:t>
            </a:r>
            <a:r>
              <a:rPr lang="ko" sz="1200" dirty="0">
                <a:solidFill>
                  <a:srgbClr val="212529"/>
                </a:solidFill>
              </a:rPr>
              <a:t> training (e.g. pallet stacking) may be more effective in 6DoF because learners </a:t>
            </a:r>
            <a:r>
              <a:rPr lang="ko" sz="1200" b="1" dirty="0">
                <a:solidFill>
                  <a:srgbClr val="212529"/>
                </a:solidFill>
              </a:rPr>
              <a:t>will feel like they’re in their actual work environment </a:t>
            </a:r>
            <a:r>
              <a:rPr lang="ko" sz="1200" dirty="0">
                <a:solidFill>
                  <a:srgbClr val="212529"/>
                </a:solidFill>
              </a:rPr>
              <a:t>interacting with real-life objects and performing complex tasks. </a:t>
            </a:r>
            <a:endParaRPr sz="1200" dirty="0">
              <a:solidFill>
                <a:srgbClr val="212529"/>
              </a:solidFill>
            </a:endParaRPr>
          </a:p>
          <a:p>
            <a:pPr marL="0" lvl="0" indent="0" algn="l" rtl="0">
              <a:spcBef>
                <a:spcPts val="0"/>
              </a:spcBef>
              <a:spcAft>
                <a:spcPts val="0"/>
              </a:spcAft>
              <a:buNone/>
            </a:pPr>
            <a:endParaRPr sz="1200" dirty="0">
              <a:solidFill>
                <a:srgbClr val="212529"/>
              </a:solidFill>
            </a:endParaRPr>
          </a:p>
          <a:p>
            <a:pPr marL="0" lvl="0" indent="0" algn="l" rtl="0">
              <a:spcBef>
                <a:spcPts val="0"/>
              </a:spcBef>
              <a:spcAft>
                <a:spcPts val="0"/>
              </a:spcAft>
              <a:buNone/>
            </a:pPr>
            <a:endParaRPr sz="1200" dirty="0">
              <a:solidFill>
                <a:srgbClr val="212529"/>
              </a:solidFill>
            </a:endParaRPr>
          </a:p>
        </p:txBody>
      </p:sp>
      <p:sp>
        <p:nvSpPr>
          <p:cNvPr id="485" name="Google Shape;485;g15427c6b4ba_2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5427c6b4ba_2_6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ko" sz="1300" dirty="0">
                <a:solidFill>
                  <a:srgbClr val="273239"/>
                </a:solidFill>
                <a:highlight>
                  <a:srgbClr val="FFFFFF"/>
                </a:highlight>
              </a:rPr>
              <a:t>There are different types of illusions that produce different effects, hence changing the way VR’s illusion affects us.</a:t>
            </a:r>
            <a:endParaRPr lang="de-DE" altLang="ko" sz="1300" dirty="0">
              <a:solidFill>
                <a:srgbClr val="273239"/>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300" dirty="0">
              <a:solidFill>
                <a:srgbClr val="273239"/>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ko" dirty="0">
                <a:solidFill>
                  <a:srgbClr val="273239"/>
                </a:solidFill>
              </a:rPr>
              <a:t>Place illusion works on </a:t>
            </a:r>
            <a:r>
              <a:rPr lang="ko" b="1" i="1" dirty="0">
                <a:solidFill>
                  <a:srgbClr val="273239"/>
                </a:solidFill>
              </a:rPr>
              <a:t>producing an effect or a feeling that the person has actually been transported somewhere else</a:t>
            </a:r>
            <a:r>
              <a:rPr lang="ko" dirty="0">
                <a:solidFill>
                  <a:srgbClr val="273239"/>
                </a:solidFill>
              </a:rPr>
              <a:t>. This is achieved by taking various factors into consideration such as: </a:t>
            </a:r>
            <a:endParaRPr dirty="0">
              <a:solidFill>
                <a:srgbClr val="273239"/>
              </a:solidFill>
            </a:endParaRPr>
          </a:p>
          <a:p>
            <a:pPr marL="685800" lvl="0" indent="-298450" algn="l" rtl="0">
              <a:lnSpc>
                <a:spcPct val="158000"/>
              </a:lnSpc>
              <a:spcBef>
                <a:spcPts val="800"/>
              </a:spcBef>
              <a:spcAft>
                <a:spcPts val="0"/>
              </a:spcAft>
              <a:buClr>
                <a:srgbClr val="273239"/>
              </a:buClr>
              <a:buSzPts val="1100"/>
              <a:buAutoNum type="arabicPeriod"/>
            </a:pPr>
            <a:r>
              <a:rPr lang="ko" b="1" dirty="0">
                <a:solidFill>
                  <a:srgbClr val="273239"/>
                </a:solidFill>
              </a:rPr>
              <a:t>The Quality of the display: </a:t>
            </a:r>
            <a:r>
              <a:rPr lang="ko" dirty="0">
                <a:solidFill>
                  <a:srgbClr val="273239"/>
                </a:solidFill>
              </a:rPr>
              <a:t>The quality of the display plays an important role in making the illusion seem realistic. This is because in case we have a lower quality display, the illusion looks less real due to possibly a more pixelated look, which isn’t desirable.</a:t>
            </a:r>
            <a:endParaRPr dirty="0">
              <a:solidFill>
                <a:srgbClr val="273239"/>
              </a:solidFill>
            </a:endParaRPr>
          </a:p>
          <a:p>
            <a:pPr marL="685800" lvl="0" indent="-298450" algn="l" rtl="0">
              <a:lnSpc>
                <a:spcPct val="158000"/>
              </a:lnSpc>
              <a:spcBef>
                <a:spcPts val="0"/>
              </a:spcBef>
              <a:spcAft>
                <a:spcPts val="0"/>
              </a:spcAft>
              <a:buClr>
                <a:srgbClr val="273239"/>
              </a:buClr>
              <a:buSzPts val="1100"/>
              <a:buAutoNum type="arabicPeriod"/>
            </a:pPr>
            <a:r>
              <a:rPr lang="ko" b="1" dirty="0">
                <a:solidFill>
                  <a:srgbClr val="273239"/>
                </a:solidFill>
              </a:rPr>
              <a:t>Position and rotation tracking (6 degrees of freedom for maximum immersion):</a:t>
            </a:r>
            <a:r>
              <a:rPr lang="ko" dirty="0">
                <a:solidFill>
                  <a:srgbClr val="273239"/>
                </a:solidFill>
              </a:rPr>
              <a:t> More degrees of freedom, the better. It makes the user feel like they are in the virtual world as it tracks the head movement in real-time. If it isn’t supported by a good tracking mechanism, it will constantly remind the user that what they are viewing isn’t really as it doesn’t move along with you.</a:t>
            </a:r>
            <a:endParaRPr dirty="0">
              <a:solidFill>
                <a:srgbClr val="273239"/>
              </a:solidFill>
            </a:endParaRPr>
          </a:p>
          <a:p>
            <a:pPr marL="685800" lvl="0" indent="-298450" algn="l" rtl="0">
              <a:lnSpc>
                <a:spcPct val="158000"/>
              </a:lnSpc>
              <a:spcBef>
                <a:spcPts val="0"/>
              </a:spcBef>
              <a:spcAft>
                <a:spcPts val="0"/>
              </a:spcAft>
              <a:buClr>
                <a:srgbClr val="273239"/>
              </a:buClr>
              <a:buSzPts val="1100"/>
              <a:buAutoNum type="arabicPeriod"/>
            </a:pPr>
            <a:r>
              <a:rPr lang="ko" b="1" dirty="0">
                <a:solidFill>
                  <a:srgbClr val="273239"/>
                </a:solidFill>
              </a:rPr>
              <a:t>Use of external hardware to stimulate other senses such as sound and touch:</a:t>
            </a:r>
            <a:r>
              <a:rPr lang="ko" dirty="0">
                <a:solidFill>
                  <a:srgbClr val="273239"/>
                </a:solidFill>
              </a:rPr>
              <a:t> By including hardware that includes our various senses, the immersion, and authenticity of the illusion feel far more real compared to those that cater to less number of senses.</a:t>
            </a:r>
            <a:endParaRPr dirty="0">
              <a:solidFill>
                <a:srgbClr val="273239"/>
              </a:solidFill>
            </a:endParaRPr>
          </a:p>
          <a:p>
            <a:pPr marL="0" lvl="0" indent="0" algn="l" rtl="0">
              <a:lnSpc>
                <a:spcPct val="115000"/>
              </a:lnSpc>
              <a:spcBef>
                <a:spcPts val="3600"/>
              </a:spcBef>
              <a:spcAft>
                <a:spcPts val="0"/>
              </a:spcAft>
              <a:buClr>
                <a:schemeClr val="dk1"/>
              </a:buClr>
              <a:buSzPts val="1100"/>
              <a:buFont typeface="Arial"/>
              <a:buNone/>
            </a:pPr>
            <a:r>
              <a:rPr lang="ko" b="1" dirty="0">
                <a:solidFill>
                  <a:srgbClr val="273239"/>
                </a:solidFill>
              </a:rPr>
              <a:t>Plausibility Illusion</a:t>
            </a:r>
            <a:endParaRPr b="1" dirty="0">
              <a:solidFill>
                <a:srgbClr val="273239"/>
              </a:solidFill>
            </a:endParaRPr>
          </a:p>
          <a:p>
            <a:pPr marL="0" lvl="0" indent="0" algn="l" rtl="0">
              <a:lnSpc>
                <a:spcPct val="115000"/>
              </a:lnSpc>
              <a:spcBef>
                <a:spcPts val="1800"/>
              </a:spcBef>
              <a:spcAft>
                <a:spcPts val="0"/>
              </a:spcAft>
              <a:buClr>
                <a:schemeClr val="dk1"/>
              </a:buClr>
              <a:buSzPts val="1100"/>
              <a:buFont typeface="Arial"/>
              <a:buNone/>
            </a:pPr>
            <a:r>
              <a:rPr lang="ko" dirty="0">
                <a:solidFill>
                  <a:srgbClr val="273239"/>
                </a:solidFill>
              </a:rPr>
              <a:t>Plausibility illusion works on the </a:t>
            </a:r>
            <a:r>
              <a:rPr lang="ko" b="1" i="1" dirty="0">
                <a:solidFill>
                  <a:srgbClr val="273239"/>
                </a:solidFill>
              </a:rPr>
              <a:t>principle of creating a plausible environment that we can believe to be real</a:t>
            </a:r>
            <a:r>
              <a:rPr lang="ko" dirty="0">
                <a:solidFill>
                  <a:srgbClr val="273239"/>
                </a:solidFill>
              </a:rPr>
              <a:t>. The above factors can be taken into consideration for plausibility illusion as well. However, the illusion can easily be broken if: </a:t>
            </a:r>
            <a:endParaRPr dirty="0">
              <a:solidFill>
                <a:srgbClr val="273239"/>
              </a:solidFill>
            </a:endParaRPr>
          </a:p>
          <a:p>
            <a:pPr marL="685800" lvl="0" indent="-298450" algn="l" rtl="0">
              <a:lnSpc>
                <a:spcPct val="158000"/>
              </a:lnSpc>
              <a:spcBef>
                <a:spcPts val="800"/>
              </a:spcBef>
              <a:spcAft>
                <a:spcPts val="0"/>
              </a:spcAft>
              <a:buClr>
                <a:srgbClr val="273239"/>
              </a:buClr>
              <a:buSzPts val="1100"/>
              <a:buAutoNum type="arabicPeriod"/>
            </a:pPr>
            <a:r>
              <a:rPr lang="ko" b="1" dirty="0">
                <a:solidFill>
                  <a:srgbClr val="273239"/>
                </a:solidFill>
              </a:rPr>
              <a:t>The environment doesn’t respond in a realistic way:</a:t>
            </a:r>
            <a:r>
              <a:rPr lang="ko" dirty="0">
                <a:solidFill>
                  <a:srgbClr val="273239"/>
                </a:solidFill>
              </a:rPr>
              <a:t> If you end up running into another person, and they pass through you or don’t react, you will immediately realize that it is an illusion, hence breaking the effect.</a:t>
            </a:r>
            <a:endParaRPr dirty="0">
              <a:solidFill>
                <a:srgbClr val="273239"/>
              </a:solidFill>
            </a:endParaRPr>
          </a:p>
          <a:p>
            <a:pPr marL="685800" lvl="0" indent="-298450" algn="l" rtl="0">
              <a:lnSpc>
                <a:spcPct val="158000"/>
              </a:lnSpc>
              <a:spcBef>
                <a:spcPts val="0"/>
              </a:spcBef>
              <a:spcAft>
                <a:spcPts val="0"/>
              </a:spcAft>
              <a:buClr>
                <a:srgbClr val="273239"/>
              </a:buClr>
              <a:buSzPts val="1100"/>
              <a:buAutoNum type="arabicPeriod"/>
            </a:pPr>
            <a:r>
              <a:rPr lang="ko" b="1" dirty="0">
                <a:solidFill>
                  <a:srgbClr val="273239"/>
                </a:solidFill>
              </a:rPr>
              <a:t>Objects go through repetitive motions to a point that it becomes very noticeable:</a:t>
            </a:r>
            <a:r>
              <a:rPr lang="ko" dirty="0">
                <a:solidFill>
                  <a:srgbClr val="273239"/>
                </a:solidFill>
              </a:rPr>
              <a:t> If you see the same bird hopping around a puddle and flying away and returning for a few minutes, it will look unrealistic because not every bird will do the hop in the same manner.</a:t>
            </a:r>
            <a:endParaRPr dirty="0">
              <a:solidFill>
                <a:srgbClr val="273239"/>
              </a:solidFill>
            </a:endParaRPr>
          </a:p>
          <a:p>
            <a:pPr marL="0" lvl="0" indent="0" algn="l" rtl="0">
              <a:lnSpc>
                <a:spcPct val="115000"/>
              </a:lnSpc>
              <a:spcBef>
                <a:spcPts val="3600"/>
              </a:spcBef>
              <a:spcAft>
                <a:spcPts val="0"/>
              </a:spcAft>
              <a:buNone/>
            </a:pPr>
            <a:r>
              <a:rPr lang="ko" b="1" dirty="0">
                <a:solidFill>
                  <a:srgbClr val="273239"/>
                </a:solidFill>
              </a:rPr>
              <a:t>Embodiment Illusion</a:t>
            </a:r>
            <a:endParaRPr lang="de-DE" altLang="ko" b="1" dirty="0">
              <a:solidFill>
                <a:srgbClr val="273239"/>
              </a:solidFill>
            </a:endParaRPr>
          </a:p>
          <a:p>
            <a:pPr marL="0" lvl="0" indent="0" algn="l" rtl="0">
              <a:lnSpc>
                <a:spcPct val="115000"/>
              </a:lnSpc>
              <a:spcBef>
                <a:spcPts val="3600"/>
              </a:spcBef>
              <a:spcAft>
                <a:spcPts val="0"/>
              </a:spcAft>
              <a:buNone/>
            </a:pPr>
            <a:r>
              <a:rPr lang="de-DE" b="0" dirty="0">
                <a:solidFill>
                  <a:srgbClr val="273239"/>
                </a:solidFill>
              </a:rPr>
              <a:t>Focus on </a:t>
            </a:r>
            <a:r>
              <a:rPr lang="de-DE" b="0" dirty="0" err="1">
                <a:solidFill>
                  <a:srgbClr val="273239"/>
                </a:solidFill>
              </a:rPr>
              <a:t>body</a:t>
            </a:r>
            <a:r>
              <a:rPr lang="de-DE" b="0" dirty="0">
                <a:solidFill>
                  <a:srgbClr val="273239"/>
                </a:solidFill>
              </a:rPr>
              <a:t> </a:t>
            </a:r>
            <a:r>
              <a:rPr lang="de-DE" b="0" dirty="0" err="1">
                <a:solidFill>
                  <a:srgbClr val="273239"/>
                </a:solidFill>
              </a:rPr>
              <a:t>than</a:t>
            </a:r>
            <a:r>
              <a:rPr lang="de-DE" b="0" dirty="0">
                <a:solidFill>
                  <a:srgbClr val="273239"/>
                </a:solidFill>
              </a:rPr>
              <a:t> </a:t>
            </a:r>
            <a:r>
              <a:rPr lang="de-DE" b="0" dirty="0" err="1">
                <a:solidFill>
                  <a:srgbClr val="273239"/>
                </a:solidFill>
              </a:rPr>
              <a:t>environment</a:t>
            </a:r>
            <a:r>
              <a:rPr lang="de-DE" b="0" dirty="0">
                <a:solidFill>
                  <a:srgbClr val="273239"/>
                </a:solidFill>
              </a:rPr>
              <a:t> -&gt; </a:t>
            </a:r>
            <a:r>
              <a:rPr lang="de-DE" b="0" dirty="0" err="1">
                <a:solidFill>
                  <a:srgbClr val="273239"/>
                </a:solidFill>
              </a:rPr>
              <a:t>tracking</a:t>
            </a:r>
            <a:r>
              <a:rPr lang="de-DE" b="0" dirty="0">
                <a:solidFill>
                  <a:srgbClr val="273239"/>
                </a:solidFill>
              </a:rPr>
              <a:t> </a:t>
            </a:r>
            <a:r>
              <a:rPr lang="de-DE" b="0" dirty="0" err="1">
                <a:solidFill>
                  <a:srgbClr val="273239"/>
                </a:solidFill>
              </a:rPr>
              <a:t>important</a:t>
            </a:r>
            <a:endParaRPr b="0" dirty="0">
              <a:solidFill>
                <a:srgbClr val="273239"/>
              </a:solidFill>
            </a:endParaRPr>
          </a:p>
          <a:p>
            <a:pPr marL="0" lvl="0" indent="0" algn="l" rtl="0">
              <a:lnSpc>
                <a:spcPct val="115000"/>
              </a:lnSpc>
              <a:spcBef>
                <a:spcPts val="1800"/>
              </a:spcBef>
              <a:spcAft>
                <a:spcPts val="0"/>
              </a:spcAft>
              <a:buClr>
                <a:schemeClr val="dk1"/>
              </a:buClr>
              <a:buSzPts val="1100"/>
              <a:buFont typeface="Arial"/>
              <a:buNone/>
            </a:pPr>
            <a:r>
              <a:rPr lang="ko" dirty="0">
                <a:solidFill>
                  <a:srgbClr val="273239"/>
                </a:solidFill>
              </a:rPr>
              <a:t>Embodiment illusion works on </a:t>
            </a:r>
            <a:r>
              <a:rPr lang="ko" b="1" i="1" dirty="0">
                <a:solidFill>
                  <a:srgbClr val="273239"/>
                </a:solidFill>
              </a:rPr>
              <a:t>making the user believe that the body they have in the virtual world belongs to them</a:t>
            </a:r>
            <a:r>
              <a:rPr lang="ko" dirty="0">
                <a:solidFill>
                  <a:srgbClr val="273239"/>
                </a:solidFill>
              </a:rPr>
              <a:t>, unlike the other two illusions where they focus more on making the environment more realistic. Position and rotation tracking is extremely important for this type of illusion because the body in the virtual world needs to be able to imitate your movements in the real world to make it seem realistic in the virtual one. </a:t>
            </a:r>
            <a:endParaRPr dirty="0">
              <a:solidFill>
                <a:srgbClr val="273239"/>
              </a:solidFill>
            </a:endParaRPr>
          </a:p>
          <a:p>
            <a:pPr marL="0" lvl="0" indent="0" algn="l" rtl="0">
              <a:spcBef>
                <a:spcPts val="800"/>
              </a:spcBef>
              <a:spcAft>
                <a:spcPts val="0"/>
              </a:spcAft>
              <a:buNone/>
            </a:pPr>
            <a:endParaRPr dirty="0">
              <a:solidFill>
                <a:schemeClr val="dk1"/>
              </a:solidFill>
            </a:endParaRPr>
          </a:p>
        </p:txBody>
      </p:sp>
      <p:sp>
        <p:nvSpPr>
          <p:cNvPr id="494" name="Google Shape;494;g15427c6b4ba_2_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5427c6b4ba_2_7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15427c6b4ba_2_7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427c6b4ba_2_23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ko" b="1" dirty="0">
                <a:solidFill>
                  <a:schemeClr val="dk1"/>
                </a:solidFill>
                <a:latin typeface="Helvetica Neue"/>
                <a:ea typeface="Helvetica Neue"/>
                <a:cs typeface="Helvetica Neue"/>
                <a:sym typeface="Helvetica Neue"/>
              </a:rPr>
              <a:t>1956:</a:t>
            </a:r>
            <a:r>
              <a:rPr lang="ko" dirty="0">
                <a:solidFill>
                  <a:srgbClr val="6C6F73"/>
                </a:solidFill>
                <a:latin typeface="Helvetica Neue"/>
                <a:ea typeface="Helvetica Neue"/>
                <a:cs typeface="Helvetica Neue"/>
                <a:sym typeface="Helvetica Neue"/>
              </a:rPr>
              <a:t> Cinematographer Morton Heilig created Sensorama, the first VR machine (patented in 1962). It was a large booth that could fit up to four people at a time. It combined multiple technologies to stimulate all of the senses: there was a combined full colour 3D video, audio, vibrations, smell and atmospheric effects, such as wind.</a:t>
            </a:r>
            <a:endParaRPr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r>
              <a:rPr lang="ko" dirty="0">
                <a:solidFill>
                  <a:srgbClr val="6C6F73"/>
                </a:solidFill>
                <a:latin typeface="Helvetica Neue"/>
                <a:ea typeface="Helvetica Neue"/>
                <a:cs typeface="Helvetica Neue"/>
                <a:sym typeface="Helvetica Neue"/>
              </a:rPr>
              <a:t>This was done using scent producers, a vibrating chair, stereo speakers and a stereoscopic 3D screen. Heilig thought that the Sensorama was the "</a:t>
            </a:r>
            <a:r>
              <a:rPr lang="ko" dirty="0">
                <a:solidFill>
                  <a:srgbClr val="2595FF"/>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cinema of the future</a:t>
            </a:r>
            <a:r>
              <a:rPr lang="ko" dirty="0">
                <a:solidFill>
                  <a:srgbClr val="6C6F73"/>
                </a:solidFill>
                <a:latin typeface="Helvetica Neue"/>
                <a:ea typeface="Helvetica Neue"/>
                <a:cs typeface="Helvetica Neue"/>
                <a:sym typeface="Helvetica Neue"/>
              </a:rPr>
              <a:t>" and he wanted to fully immerse people in their films. Six short films were developed for it.</a:t>
            </a:r>
            <a:endParaRPr lang="de-DE" altLang="ko"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endParaRPr dirty="0">
              <a:solidFill>
                <a:srgbClr val="6C6F73"/>
              </a:solidFill>
              <a:latin typeface="Helvetica Neue"/>
              <a:ea typeface="Helvetica Neue"/>
              <a:cs typeface="Helvetica Neue"/>
              <a:sym typeface="Helvetica Neue"/>
            </a:endParaRPr>
          </a:p>
          <a:p>
            <a:pPr marL="0" lvl="0" indent="0" algn="l" rtl="0">
              <a:spcBef>
                <a:spcPts val="1100"/>
              </a:spcBef>
              <a:spcAft>
                <a:spcPts val="0"/>
              </a:spcAft>
              <a:buNone/>
            </a:pPr>
            <a:r>
              <a:rPr lang="ko" b="1" dirty="0">
                <a:highlight>
                  <a:srgbClr val="FFFF00"/>
                </a:highlight>
              </a:rPr>
              <a:t>1960:</a:t>
            </a:r>
            <a:r>
              <a:rPr lang="ko" dirty="0">
                <a:highlight>
                  <a:srgbClr val="FFFF00"/>
                </a:highlight>
              </a:rPr>
              <a:t> </a:t>
            </a:r>
            <a:r>
              <a:rPr lang="ko" dirty="0">
                <a:solidFill>
                  <a:srgbClr val="6C6F73"/>
                </a:solidFill>
                <a:highlight>
                  <a:srgbClr val="FFFF00"/>
                </a:highlight>
                <a:latin typeface="Helvetica Neue"/>
                <a:ea typeface="Helvetica Neue"/>
                <a:cs typeface="Helvetica Neue"/>
                <a:sym typeface="Helvetica Neue"/>
              </a:rPr>
              <a:t>Heilig also patented the Telesphere Mask which was the first head-mounted display (HMD). This provided stereoscopic 3D images with wide vision and stereo sound. There was no motion tracking in the headset at this point.</a:t>
            </a:r>
            <a:endParaRPr dirty="0">
              <a:solidFill>
                <a:srgbClr val="6C6F73"/>
              </a:solidFill>
              <a:highlight>
                <a:srgbClr val="FFFF00"/>
              </a:highlight>
              <a:latin typeface="Helvetica Neue"/>
              <a:ea typeface="Helvetica Neue"/>
              <a:cs typeface="Helvetica Neue"/>
              <a:sym typeface="Helvetica Neue"/>
            </a:endParaRPr>
          </a:p>
          <a:p>
            <a:pPr marL="0" lvl="0" indent="0" algn="l" rtl="0">
              <a:spcBef>
                <a:spcPts val="0"/>
              </a:spcBef>
              <a:spcAft>
                <a:spcPts val="0"/>
              </a:spcAft>
              <a:buNone/>
            </a:pPr>
            <a:endParaRPr dirty="0">
              <a:solidFill>
                <a:srgbClr val="6C6F73"/>
              </a:solidFill>
              <a:highlight>
                <a:srgbClr val="FFFF00"/>
              </a:highlight>
              <a:latin typeface="Helvetica Neue"/>
              <a:ea typeface="Helvetica Neue"/>
              <a:cs typeface="Helvetica Neue"/>
              <a:sym typeface="Helvetica Neue"/>
            </a:endParaRPr>
          </a:p>
          <a:p>
            <a:pPr marL="0" lvl="0" indent="0" algn="l" rtl="0">
              <a:spcBef>
                <a:spcPts val="0"/>
              </a:spcBef>
              <a:spcAft>
                <a:spcPts val="0"/>
              </a:spcAft>
              <a:buNone/>
            </a:pPr>
            <a:r>
              <a:rPr lang="ko" b="1" dirty="0">
                <a:solidFill>
                  <a:schemeClr val="dk1"/>
                </a:solidFill>
                <a:highlight>
                  <a:srgbClr val="FFFF00"/>
                </a:highlight>
                <a:latin typeface="Helvetica Neue"/>
                <a:ea typeface="Helvetica Neue"/>
                <a:cs typeface="Helvetica Neue"/>
                <a:sym typeface="Helvetica Neue"/>
              </a:rPr>
              <a:t>1968:</a:t>
            </a:r>
            <a:r>
              <a:rPr lang="ko" b="1" dirty="0">
                <a:solidFill>
                  <a:srgbClr val="6C6F73"/>
                </a:solidFill>
                <a:highlight>
                  <a:srgbClr val="FFFF00"/>
                </a:highlight>
                <a:latin typeface="Helvetica Neue"/>
                <a:ea typeface="Helvetica Neue"/>
                <a:cs typeface="Helvetica Neue"/>
                <a:sym typeface="Helvetica Neue"/>
              </a:rPr>
              <a:t> </a:t>
            </a:r>
            <a:r>
              <a:rPr lang="ko" dirty="0">
                <a:solidFill>
                  <a:srgbClr val="6C6F73"/>
                </a:solidFill>
                <a:highlight>
                  <a:srgbClr val="FFFF00"/>
                </a:highlight>
                <a:latin typeface="Helvetica Neue"/>
                <a:ea typeface="Helvetica Neue"/>
                <a:cs typeface="Helvetica Neue"/>
                <a:sym typeface="Helvetica Neue"/>
              </a:rPr>
              <a:t>Sutherland</a:t>
            </a:r>
            <a:r>
              <a:rPr lang="ko" dirty="0">
                <a:solidFill>
                  <a:srgbClr val="6C6F73"/>
                </a:solidFill>
                <a:latin typeface="Helvetica Neue"/>
                <a:ea typeface="Helvetica Neue"/>
                <a:cs typeface="Helvetica Neue"/>
                <a:sym typeface="Helvetica Neue"/>
              </a:rPr>
              <a:t>, with his student Bob Sproull, created the first virtual reality HMD, named </a:t>
            </a:r>
            <a:r>
              <a:rPr lang="ko" dirty="0">
                <a:solidFill>
                  <a:srgbClr val="2595FF"/>
                </a:solidFill>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The Sword of Damocles</a:t>
            </a:r>
            <a:r>
              <a:rPr lang="ko" dirty="0">
                <a:solidFill>
                  <a:srgbClr val="6C6F73"/>
                </a:solidFill>
                <a:latin typeface="Helvetica Neue"/>
                <a:ea typeface="Helvetica Neue"/>
                <a:cs typeface="Helvetica Neue"/>
                <a:sym typeface="Helvetica Neue"/>
              </a:rPr>
              <a:t>. This head-mount connected to a computer rather than a camera and was quite primitive as it could only show simple virtual wire-frame shapes.</a:t>
            </a:r>
            <a:endParaRPr dirty="0">
              <a:solidFill>
                <a:srgbClr val="6C6F73"/>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ko" dirty="0">
                <a:solidFill>
                  <a:srgbClr val="6C6F73"/>
                </a:solidFill>
                <a:latin typeface="Helvetica Neue"/>
                <a:ea typeface="Helvetica Neue"/>
                <a:cs typeface="Helvetica Neue"/>
                <a:sym typeface="Helvetica Neue"/>
              </a:rPr>
              <a:t>These 3D models changed perspective when the user moved their head due to the tracking system. It was never developed beyond a lab project because it was too heavy for users to comfortably wear; they had to be strapped in because it was suspended from the ceiling.</a:t>
            </a:r>
            <a:endParaRPr lang="de-DE" altLang="ko" dirty="0">
              <a:solidFill>
                <a:srgbClr val="6C6F73"/>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b="1" dirty="0">
                <a:solidFill>
                  <a:schemeClr val="dk1"/>
                </a:solidFill>
                <a:latin typeface="Helvetica Neue"/>
                <a:ea typeface="Helvetica Neue"/>
                <a:cs typeface="Helvetica Neue"/>
                <a:sym typeface="Helvetica Neue"/>
              </a:rPr>
              <a:t>1975:</a:t>
            </a:r>
            <a:r>
              <a:rPr lang="ko" dirty="0">
                <a:solidFill>
                  <a:srgbClr val="6C6F73"/>
                </a:solidFill>
                <a:latin typeface="Helvetica Neue"/>
                <a:ea typeface="Helvetica Neue"/>
                <a:cs typeface="Helvetica Neue"/>
                <a:sym typeface="Helvetica Neue"/>
              </a:rPr>
              <a:t> </a:t>
            </a:r>
            <a:r>
              <a:rPr lang="ko" dirty="0">
                <a:solidFill>
                  <a:srgbClr val="6C6F73"/>
                </a:solidFill>
                <a:highlight>
                  <a:srgbClr val="FFFFFF"/>
                </a:highlight>
                <a:latin typeface="Helvetica Neue"/>
                <a:ea typeface="Helvetica Neue"/>
                <a:cs typeface="Helvetica Neue"/>
                <a:sym typeface="Helvetica Neue"/>
              </a:rPr>
              <a:t>Krueger's VIDEOPLACE, the first interactive VR platform, was displayed at the Milwaukee Art Center. It used computer graphics, projectors, video cameras, video displays and position-sensing technology and it didn't use goggles or gloves. VIDEOPLACE consisted of dark rooms with large video screens to surround the user in "VR".</a:t>
            </a:r>
            <a:endParaRPr lang="de-DE" altLang="ko" dirty="0">
              <a:solidFill>
                <a:srgbClr val="6C6F73"/>
              </a:solidFill>
              <a:highlight>
                <a:srgbClr val="FFFFFF"/>
              </a:highlight>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dirty="0">
              <a:solidFill>
                <a:srgbClr val="6C6F73"/>
              </a:solidFill>
              <a:highlight>
                <a:srgbClr val="FFFFFF"/>
              </a:highlight>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b="1" dirty="0">
                <a:solidFill>
                  <a:schemeClr val="dk1"/>
                </a:solidFill>
                <a:latin typeface="Helvetica Neue"/>
                <a:ea typeface="Helvetica Neue"/>
                <a:cs typeface="Helvetica Neue"/>
                <a:sym typeface="Helvetica Neue"/>
              </a:rPr>
              <a:t>1978:</a:t>
            </a:r>
            <a:r>
              <a:rPr lang="ko" dirty="0">
                <a:solidFill>
                  <a:srgbClr val="6C6F73"/>
                </a:solidFill>
                <a:latin typeface="Helvetica Neue"/>
                <a:ea typeface="Helvetica Neue"/>
                <a:cs typeface="Helvetica Neue"/>
                <a:sym typeface="Helvetica Neue"/>
              </a:rPr>
              <a:t> Aspen Movie Map was created by MIT. This program enabled users to virtually wander through Aspen city in Colorado, like with Google Street View. There were three modes: summer, winter and polygons.</a:t>
            </a:r>
            <a:endParaRPr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dirty="0">
                <a:solidFill>
                  <a:srgbClr val="6C6F73"/>
                </a:solidFill>
                <a:latin typeface="Helvetica Neue"/>
                <a:ea typeface="Helvetica Neue"/>
                <a:cs typeface="Helvetica Neue"/>
                <a:sym typeface="Helvetica Neue"/>
              </a:rPr>
              <a:t>It was created using photographs from a car driving through the city. There were no HMDs but it was the use of first-person interactivity and it suggested that VR could transport people to other places.</a:t>
            </a:r>
            <a:endParaRPr lang="de-DE" altLang="ko"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b="1" dirty="0">
                <a:solidFill>
                  <a:schemeClr val="dk1"/>
                </a:solidFill>
                <a:latin typeface="Helvetica Neue"/>
                <a:ea typeface="Helvetica Neue"/>
                <a:cs typeface="Helvetica Neue"/>
                <a:sym typeface="Helvetica Neue"/>
              </a:rPr>
              <a:t>1979:</a:t>
            </a:r>
            <a:r>
              <a:rPr lang="ko" dirty="0">
                <a:solidFill>
                  <a:srgbClr val="6C6F73"/>
                </a:solidFill>
                <a:latin typeface="Helvetica Neue"/>
                <a:ea typeface="Helvetica Neue"/>
                <a:cs typeface="Helvetica Neue"/>
                <a:sym typeface="Helvetica Neue"/>
              </a:rPr>
              <a:t> McDonnell-Douglas Corporation integrated VR into its HMD, the VITAL helmet, for military use. A head tracker in the HMD followed the pilot's eye movements to match computer-generated images.</a:t>
            </a:r>
            <a:endParaRPr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endParaRPr dirty="0">
              <a:solidFill>
                <a:srgbClr val="6C6F73"/>
              </a:solidFill>
              <a:highlight>
                <a:srgbClr val="FFFFFF"/>
              </a:highlight>
              <a:latin typeface="Helvetica Neue"/>
              <a:ea typeface="Helvetica Neue"/>
              <a:cs typeface="Helvetica Neue"/>
              <a:sym typeface="Helvetica Neue"/>
            </a:endParaRPr>
          </a:p>
          <a:p>
            <a:pPr marL="0" lvl="0" indent="0" algn="l" rtl="0">
              <a:spcBef>
                <a:spcPts val="1100"/>
              </a:spcBef>
              <a:spcAft>
                <a:spcPts val="0"/>
              </a:spcAft>
              <a:buNone/>
            </a:pPr>
            <a:endParaRPr dirty="0">
              <a:solidFill>
                <a:srgbClr val="6C6F73"/>
              </a:solidFill>
              <a:highlight>
                <a:srgbClr val="FFFFFF"/>
              </a:highlight>
              <a:latin typeface="Helvetica Neue"/>
              <a:ea typeface="Helvetica Neue"/>
              <a:cs typeface="Helvetica Neue"/>
              <a:sym typeface="Helvetica Neue"/>
            </a:endParaRPr>
          </a:p>
        </p:txBody>
      </p:sp>
      <p:sp>
        <p:nvSpPr>
          <p:cNvPr id="529" name="Google Shape;529;g15427c6b4ba_2_2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427c6b4ba_2_21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b="1" dirty="0">
                <a:solidFill>
                  <a:schemeClr val="dk1"/>
                </a:solidFill>
                <a:highlight>
                  <a:srgbClr val="FFFFFF"/>
                </a:highlight>
                <a:latin typeface="Helvetica Neue"/>
                <a:ea typeface="Helvetica Neue"/>
                <a:cs typeface="Helvetica Neue"/>
                <a:sym typeface="Helvetica Neue"/>
              </a:rPr>
              <a:t>1982:</a:t>
            </a:r>
            <a:r>
              <a:rPr lang="ko" dirty="0">
                <a:solidFill>
                  <a:srgbClr val="434343"/>
                </a:solidFill>
                <a:highlight>
                  <a:srgbClr val="FFFFFF"/>
                </a:highlight>
                <a:latin typeface="Helvetica Neue"/>
                <a:ea typeface="Helvetica Neue"/>
                <a:cs typeface="Helvetica Neue"/>
                <a:sym typeface="Helvetica Neue"/>
              </a:rPr>
              <a:t> Furness created a working model of a virtual flight simulator, for the military, called the Visually Coupled Airborne Systems Simulator (VCASS).</a:t>
            </a:r>
            <a:endParaRPr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ko" dirty="0">
                <a:solidFill>
                  <a:srgbClr val="434343"/>
                </a:solidFill>
                <a:highlight>
                  <a:srgbClr val="FFFFFF"/>
                </a:highlight>
                <a:latin typeface="Georgia"/>
                <a:ea typeface="Georgia"/>
                <a:cs typeface="Georgia"/>
                <a:sym typeface="Georgia"/>
              </a:rPr>
              <a:t>a fully immersive three dimensional circumambience of graphical information superimposed over the real world</a:t>
            </a:r>
            <a:endParaRPr dirty="0">
              <a:solidFill>
                <a:srgbClr val="434343"/>
              </a:solidFill>
              <a:highlight>
                <a:srgbClr val="FFFFFF"/>
              </a:highlight>
              <a:latin typeface="Georgia"/>
              <a:ea typeface="Georgia"/>
              <a:cs typeface="Georgia"/>
              <a:sym typeface="Georgia"/>
            </a:endParaRPr>
          </a:p>
          <a:p>
            <a:pPr marL="0" lvl="0" indent="0" algn="l" rtl="0">
              <a:spcBef>
                <a:spcPts val="0"/>
              </a:spcBef>
              <a:spcAft>
                <a:spcPts val="0"/>
              </a:spcAft>
              <a:buNone/>
            </a:pPr>
            <a:endParaRPr dirty="0">
              <a:solidFill>
                <a:srgbClr val="434343"/>
              </a:solidFill>
              <a:highlight>
                <a:srgbClr val="FFFFFF"/>
              </a:highlight>
              <a:latin typeface="Georgia"/>
              <a:ea typeface="Georgia"/>
              <a:cs typeface="Georgia"/>
              <a:sym typeface="Georgia"/>
            </a:endParaRPr>
          </a:p>
          <a:p>
            <a:pPr marL="0" lvl="0" indent="0" algn="l" rtl="0">
              <a:spcBef>
                <a:spcPts val="0"/>
              </a:spcBef>
              <a:spcAft>
                <a:spcPts val="0"/>
              </a:spcAft>
              <a:buNone/>
            </a:pPr>
            <a:r>
              <a:rPr lang="ko" b="1" dirty="0">
                <a:solidFill>
                  <a:schemeClr val="dk1"/>
                </a:solidFill>
                <a:highlight>
                  <a:srgbClr val="FFFFFF"/>
                </a:highlight>
                <a:latin typeface="Georgia"/>
                <a:ea typeface="Georgia"/>
                <a:cs typeface="Georgia"/>
                <a:sym typeface="Georgia"/>
              </a:rPr>
              <a:t>1985:</a:t>
            </a:r>
            <a:r>
              <a:rPr lang="ko" dirty="0">
                <a:solidFill>
                  <a:srgbClr val="434343"/>
                </a:solidFill>
                <a:highlight>
                  <a:srgbClr val="FFFFFF"/>
                </a:highlight>
                <a:latin typeface="Georgia"/>
                <a:ea typeface="Georgia"/>
                <a:cs typeface="Georgia"/>
                <a:sym typeface="Georgia"/>
              </a:rPr>
              <a:t> </a:t>
            </a:r>
            <a:r>
              <a:rPr lang="ko" dirty="0">
                <a:solidFill>
                  <a:srgbClr val="434343"/>
                </a:solidFill>
                <a:highlight>
                  <a:srgbClr val="FFFFFF"/>
                </a:highlight>
                <a:latin typeface="Helvetica Neue"/>
                <a:ea typeface="Helvetica Neue"/>
                <a:cs typeface="Helvetica Neue"/>
                <a:sym typeface="Helvetica Neue"/>
              </a:rPr>
              <a:t>Jaron Lanier and Thomas Zimmerman founded VPL Research, Inc. This company is known as the first company to sell VR goggles and gloves. They developed a range of VR equipment, such as, the DataGlove, EyePhone HMD and the Audio Sphere.</a:t>
            </a:r>
            <a:endParaRPr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b="1" dirty="0">
              <a:solidFill>
                <a:schemeClr val="dk1"/>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ko" b="1" dirty="0">
                <a:solidFill>
                  <a:schemeClr val="dk1"/>
                </a:solidFill>
                <a:highlight>
                  <a:srgbClr val="FFFFFF"/>
                </a:highlight>
                <a:latin typeface="Helvetica Neue"/>
                <a:ea typeface="Helvetica Neue"/>
                <a:cs typeface="Helvetica Neue"/>
                <a:sym typeface="Helvetica Neue"/>
              </a:rPr>
              <a:t>1987:</a:t>
            </a:r>
            <a:r>
              <a:rPr lang="ko" dirty="0">
                <a:solidFill>
                  <a:srgbClr val="434343"/>
                </a:solidFill>
                <a:highlight>
                  <a:srgbClr val="FFFFFF"/>
                </a:highlight>
                <a:latin typeface="Helvetica Neue"/>
                <a:ea typeface="Helvetica Neue"/>
                <a:cs typeface="Helvetica Neue"/>
                <a:sym typeface="Helvetica Neue"/>
              </a:rPr>
              <a:t> Jaron Lanier popularised the term "Virtual Reality" while at VPL Research. </a:t>
            </a:r>
            <a:endParaRPr dirty="0">
              <a:solidFill>
                <a:srgbClr val="43434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ko" dirty="0">
                <a:solidFill>
                  <a:srgbClr val="434343"/>
                </a:solidFill>
                <a:latin typeface="Helvetica Neue"/>
                <a:ea typeface="Helvetica Neue"/>
                <a:cs typeface="Helvetica Neue"/>
                <a:sym typeface="Helvetica Neue"/>
              </a:rPr>
              <a:t>Furness developed a flight simulator between 1986-1989 known as the Super Cockpit. The training cockpit featured: computer-generated 3D maps, advanced infrared and radar imagery and the pilot could see and hear in real-time. The helmet's tracking system and sensors allowed the pilot to control the aircraft using gestures, speech and eye movements. </a:t>
            </a:r>
            <a:r>
              <a:rPr lang="ko" dirty="0">
                <a:solidFill>
                  <a:srgbClr val="434343"/>
                </a:solidFill>
                <a:highlight>
                  <a:srgbClr val="FFFFFF"/>
                </a:highlight>
                <a:latin typeface="Helvetica Neue"/>
                <a:ea typeface="Helvetica Neue"/>
                <a:cs typeface="Helvetica Neue"/>
                <a:sym typeface="Helvetica Neue"/>
              </a:rPr>
              <a:t>British Aerospace used the HMD similarly to Furness' Super Cockpit and developed the Virtual Cockpit which also featured speech recognition.</a:t>
            </a:r>
            <a:endParaRPr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dirty="0">
                <a:solidFill>
                  <a:srgbClr val="434343"/>
                </a:solidFill>
                <a:highlight>
                  <a:srgbClr val="FFFFFF"/>
                </a:highlight>
                <a:latin typeface="Helvetica Neue"/>
                <a:ea typeface="Helvetica Neue"/>
                <a:cs typeface="Helvetica Neue"/>
                <a:sym typeface="Helvetica Neue"/>
              </a:rPr>
              <a:t>holodeck appears in Star Trek for the first time</a:t>
            </a:r>
            <a:endParaRPr lang="de-DE" altLang="ko"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b="1" dirty="0">
                <a:solidFill>
                  <a:schemeClr val="dk1"/>
                </a:solidFill>
                <a:highlight>
                  <a:srgbClr val="FFFFFF"/>
                </a:highlight>
                <a:latin typeface="Helvetica Neue"/>
                <a:ea typeface="Helvetica Neue"/>
                <a:cs typeface="Helvetica Neue"/>
                <a:sym typeface="Helvetica Neue"/>
              </a:rPr>
              <a:t>1991:</a:t>
            </a:r>
            <a:r>
              <a:rPr lang="ko" dirty="0">
                <a:solidFill>
                  <a:srgbClr val="434343"/>
                </a:solidFill>
                <a:highlight>
                  <a:srgbClr val="FFFFFF"/>
                </a:highlight>
                <a:latin typeface="Helvetica Neue"/>
                <a:ea typeface="Helvetica Neue"/>
                <a:cs typeface="Helvetica Neue"/>
                <a:sym typeface="Helvetica Neue"/>
              </a:rPr>
              <a:t> </a:t>
            </a:r>
            <a:r>
              <a:rPr lang="ko" dirty="0">
                <a:solidFill>
                  <a:srgbClr val="434343"/>
                </a:solidFill>
                <a:latin typeface="Helvetica Neue"/>
                <a:ea typeface="Helvetica Neue"/>
                <a:cs typeface="Helvetica Neue"/>
                <a:sym typeface="Helvetica Neue"/>
              </a:rPr>
              <a:t>The Virtuality Group launched </a:t>
            </a:r>
            <a:r>
              <a:rPr lang="ko" dirty="0">
                <a:solidFill>
                  <a:srgbClr val="434343"/>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Virtuality</a:t>
            </a:r>
            <a:r>
              <a:rPr lang="ko" dirty="0">
                <a:solidFill>
                  <a:srgbClr val="434343"/>
                </a:solidFill>
                <a:latin typeface="Helvetica Neue"/>
                <a:ea typeface="Helvetica Neue"/>
                <a:cs typeface="Helvetica Neue"/>
                <a:sym typeface="Helvetica Neue"/>
              </a:rPr>
              <a:t>. These were VR arcade machines where gamers could play in a 3D gaming world. This was the first mass-produced VR entertainment system.</a:t>
            </a:r>
            <a:endParaRPr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dirty="0">
                <a:solidFill>
                  <a:srgbClr val="434343"/>
                </a:solidFill>
                <a:latin typeface="Helvetica Neue"/>
                <a:ea typeface="Helvetica Neue"/>
                <a:cs typeface="Helvetica Neue"/>
                <a:sym typeface="Helvetica Neue"/>
              </a:rPr>
              <a:t>A Virtuality pod featured VR headsets and real-time immersive stereoscopic 3D images. Some of the machines could be networked together for multi-player games. Eventually some of the very popular arcade games, like Pac-Man, had VR versions.</a:t>
            </a:r>
            <a:endParaRPr lang="de-DE" altLang="ko"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b="1" dirty="0">
                <a:solidFill>
                  <a:schemeClr val="dk1"/>
                </a:solidFill>
                <a:highlight>
                  <a:srgbClr val="FFFFFF"/>
                </a:highlight>
                <a:latin typeface="Helvetica Neue"/>
                <a:ea typeface="Helvetica Neue"/>
                <a:cs typeface="Helvetica Neue"/>
                <a:sym typeface="Helvetica Neue"/>
              </a:rPr>
              <a:t>1993:</a:t>
            </a:r>
            <a:r>
              <a:rPr lang="ko" dirty="0">
                <a:solidFill>
                  <a:srgbClr val="434343"/>
                </a:solidFill>
                <a:highlight>
                  <a:srgbClr val="FFFFFF"/>
                </a:highlight>
                <a:latin typeface="Helvetica Neue"/>
                <a:ea typeface="Helvetica Neue"/>
                <a:cs typeface="Helvetica Neue"/>
                <a:sym typeface="Helvetica Neue"/>
              </a:rPr>
              <a:t> </a:t>
            </a:r>
            <a:r>
              <a:rPr lang="ko" dirty="0">
                <a:solidFill>
                  <a:srgbClr val="434343"/>
                </a:solidFill>
                <a:latin typeface="Helvetica Neue"/>
                <a:ea typeface="Helvetica Neue"/>
                <a:cs typeface="Helvetica Neue"/>
                <a:sym typeface="Helvetica Neue"/>
              </a:rPr>
              <a:t>SEGA announced that they were working on the SEGA VR headset which would be available for the general public to purchase. This headset was meant to be used for arcade games and the Mega Drive console. It had a visor-like look due to the influence of popular films, such as, RoboCop. LCD displays were placed in the visor, as well as stereo headphones and sensors for tracking head movement.</a:t>
            </a:r>
            <a:endParaRPr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dirty="0">
                <a:solidFill>
                  <a:srgbClr val="434343"/>
                </a:solidFill>
                <a:latin typeface="Helvetica Neue"/>
                <a:ea typeface="Helvetica Neue"/>
                <a:cs typeface="Helvetica Neue"/>
                <a:sym typeface="Helvetica Neue"/>
              </a:rPr>
              <a:t>However, it was never released even though four games were made for it. One of the explanations for the termination was SEGA's concern of people injuring themselves as the VR effect was too realistic. However, this seems unlikely due to the limited processing power.</a:t>
            </a:r>
            <a:endParaRPr lang="de-DE" altLang="ko"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b="1" dirty="0">
                <a:solidFill>
                  <a:schemeClr val="dk1"/>
                </a:solidFill>
                <a:highlight>
                  <a:srgbClr val="FFFFFF"/>
                </a:highlight>
                <a:latin typeface="Helvetica Neue"/>
                <a:ea typeface="Helvetica Neue"/>
                <a:cs typeface="Helvetica Neue"/>
                <a:sym typeface="Helvetica Neue"/>
              </a:rPr>
              <a:t>1995:</a:t>
            </a:r>
            <a:r>
              <a:rPr lang="ko" dirty="0">
                <a:solidFill>
                  <a:srgbClr val="434343"/>
                </a:solidFill>
                <a:highlight>
                  <a:srgbClr val="FFFFFF"/>
                </a:highlight>
                <a:latin typeface="Helvetica Neue"/>
                <a:ea typeface="Helvetica Neue"/>
                <a:cs typeface="Helvetica Neue"/>
                <a:sym typeface="Helvetica Neue"/>
              </a:rPr>
              <a:t> </a:t>
            </a:r>
            <a:endParaRPr lang="de-DE" altLang="ko"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800"/>
              </a:spcBef>
              <a:spcAft>
                <a:spcPts val="0"/>
              </a:spcAft>
              <a:buNone/>
            </a:pPr>
            <a:endParaRPr lang="de-DE" altLang="ko"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800"/>
              </a:spcBef>
              <a:spcAft>
                <a:spcPts val="0"/>
              </a:spcAft>
              <a:buNone/>
            </a:pPr>
            <a:r>
              <a:rPr lang="de-DE" altLang="ko" dirty="0">
                <a:solidFill>
                  <a:srgbClr val="434343"/>
                </a:solidFill>
                <a:highlight>
                  <a:srgbClr val="FFFFFF"/>
                </a:highlight>
                <a:latin typeface="Helvetica Neue"/>
                <a:ea typeface="Helvetica Neue"/>
                <a:cs typeface="Helvetica Neue"/>
                <a:sym typeface="Helvetica Neue"/>
              </a:rPr>
              <a:t>CAVE (</a:t>
            </a:r>
            <a:r>
              <a:rPr lang="de-DE" altLang="ko" dirty="0" err="1">
                <a:solidFill>
                  <a:srgbClr val="434343"/>
                </a:solidFill>
                <a:highlight>
                  <a:srgbClr val="FFFFFF"/>
                </a:highlight>
              </a:rPr>
              <a:t>automated</a:t>
            </a:r>
            <a:r>
              <a:rPr lang="de-DE" altLang="ko" dirty="0">
                <a:solidFill>
                  <a:srgbClr val="434343"/>
                </a:solidFill>
              </a:rPr>
              <a:t> </a:t>
            </a:r>
            <a:r>
              <a:rPr lang="de-DE" altLang="ko" dirty="0">
                <a:solidFill>
                  <a:srgbClr val="434343"/>
                </a:solidFill>
                <a:highlight>
                  <a:srgbClr val="FFFFFF"/>
                </a:highlight>
              </a:rPr>
              <a:t>virtual</a:t>
            </a:r>
            <a:r>
              <a:rPr lang="de-DE" altLang="ko" dirty="0">
                <a:solidFill>
                  <a:srgbClr val="434343"/>
                </a:solidFill>
              </a:rPr>
              <a:t> </a:t>
            </a:r>
            <a:r>
              <a:rPr lang="de-DE" altLang="ko" dirty="0" err="1">
                <a:solidFill>
                  <a:srgbClr val="434343"/>
                </a:solidFill>
                <a:highlight>
                  <a:srgbClr val="FFFFFF"/>
                </a:highlight>
              </a:rPr>
              <a:t>environment</a:t>
            </a:r>
            <a:r>
              <a:rPr lang="de-DE" altLang="ko" dirty="0">
                <a:solidFill>
                  <a:srgbClr val="434343"/>
                </a:solidFill>
              </a:rPr>
              <a:t> ): </a:t>
            </a:r>
            <a:r>
              <a:rPr lang="de-DE" altLang="ko" dirty="0" err="1">
                <a:solidFill>
                  <a:srgbClr val="434343"/>
                </a:solidFill>
              </a:rPr>
              <a:t>cubic</a:t>
            </a:r>
            <a:r>
              <a:rPr lang="de-DE" altLang="ko" dirty="0">
                <a:solidFill>
                  <a:srgbClr val="434343"/>
                </a:solidFill>
              </a:rPr>
              <a:t> </a:t>
            </a:r>
            <a:r>
              <a:rPr lang="de-DE" altLang="ko" dirty="0" err="1">
                <a:solidFill>
                  <a:srgbClr val="434343"/>
                </a:solidFill>
              </a:rPr>
              <a:t>room</a:t>
            </a:r>
            <a:r>
              <a:rPr lang="de-DE" altLang="ko" dirty="0">
                <a:solidFill>
                  <a:srgbClr val="434343"/>
                </a:solidFill>
              </a:rPr>
              <a:t> </a:t>
            </a:r>
            <a:r>
              <a:rPr lang="de-DE" altLang="ko" dirty="0" err="1">
                <a:solidFill>
                  <a:srgbClr val="434343"/>
                </a:solidFill>
              </a:rPr>
              <a:t>that</a:t>
            </a:r>
            <a:r>
              <a:rPr lang="de-DE" altLang="ko" dirty="0">
                <a:solidFill>
                  <a:srgbClr val="434343"/>
                </a:solidFill>
              </a:rPr>
              <a:t> </a:t>
            </a:r>
            <a:r>
              <a:rPr lang="de-DE" altLang="ko" dirty="0" err="1">
                <a:solidFill>
                  <a:srgbClr val="434343"/>
                </a:solidFill>
              </a:rPr>
              <a:t>sits</a:t>
            </a:r>
            <a:r>
              <a:rPr lang="de-DE" altLang="ko" dirty="0">
                <a:solidFill>
                  <a:srgbClr val="434343"/>
                </a:solidFill>
              </a:rPr>
              <a:t> in a larger </a:t>
            </a:r>
            <a:r>
              <a:rPr lang="de-DE" altLang="ko" dirty="0" err="1">
                <a:solidFill>
                  <a:srgbClr val="434343"/>
                </a:solidFill>
              </a:rPr>
              <a:t>darkened</a:t>
            </a:r>
            <a:r>
              <a:rPr lang="de-DE" altLang="ko" dirty="0">
                <a:solidFill>
                  <a:srgbClr val="434343"/>
                </a:solidFill>
              </a:rPr>
              <a:t> </a:t>
            </a:r>
            <a:r>
              <a:rPr lang="de-DE" altLang="ko" dirty="0" err="1">
                <a:solidFill>
                  <a:srgbClr val="434343"/>
                </a:solidFill>
              </a:rPr>
              <a:t>room</a:t>
            </a:r>
            <a:r>
              <a:rPr lang="de-DE" altLang="ko" dirty="0">
                <a:solidFill>
                  <a:srgbClr val="434343"/>
                </a:solidFill>
              </a:rPr>
              <a:t>. </a:t>
            </a:r>
            <a:r>
              <a:rPr lang="de-DE" altLang="ko" dirty="0">
                <a:solidFill>
                  <a:schemeClr val="dk1"/>
                </a:solidFill>
              </a:rPr>
              <a:t>The </a:t>
            </a:r>
            <a:r>
              <a:rPr lang="de-DE" altLang="ko" dirty="0" err="1">
                <a:solidFill>
                  <a:schemeClr val="dk1"/>
                </a:solidFill>
              </a:rPr>
              <a:t>side</a:t>
            </a:r>
            <a:r>
              <a:rPr lang="de-DE" altLang="ko" dirty="0">
                <a:solidFill>
                  <a:schemeClr val="dk1"/>
                </a:solidFill>
              </a:rPr>
              <a:t> </a:t>
            </a:r>
            <a:r>
              <a:rPr lang="de-DE" altLang="ko" dirty="0" err="1">
                <a:solidFill>
                  <a:schemeClr val="dk1"/>
                </a:solidFill>
              </a:rPr>
              <a:t>walls</a:t>
            </a:r>
            <a:r>
              <a:rPr lang="de-DE" altLang="ko" dirty="0">
                <a:solidFill>
                  <a:schemeClr val="dk1"/>
                </a:solidFill>
              </a:rPr>
              <a:t> </a:t>
            </a:r>
            <a:r>
              <a:rPr lang="de-DE" altLang="ko" dirty="0" err="1">
                <a:solidFill>
                  <a:schemeClr val="dk1"/>
                </a:solidFill>
              </a:rPr>
              <a:t>of</a:t>
            </a:r>
            <a:endParaRPr lang="de-DE" dirty="0">
              <a:solidFill>
                <a:schemeClr val="dk1"/>
              </a:solidFill>
            </a:endParaRPr>
          </a:p>
          <a:p>
            <a:pPr marL="0" lvl="0" indent="0" algn="l" rtl="0">
              <a:lnSpc>
                <a:spcPct val="92700"/>
              </a:lnSpc>
              <a:spcBef>
                <a:spcPts val="1100"/>
              </a:spcBef>
              <a:spcAft>
                <a:spcPts val="0"/>
              </a:spcAft>
              <a:buNone/>
            </a:pPr>
            <a:r>
              <a:rPr lang="de-DE" altLang="ko" dirty="0" err="1">
                <a:solidFill>
                  <a:schemeClr val="dk1"/>
                </a:solidFill>
              </a:rPr>
              <a:t>the</a:t>
            </a:r>
            <a:r>
              <a:rPr lang="de-DE" altLang="ko" dirty="0">
                <a:solidFill>
                  <a:schemeClr val="dk1"/>
                </a:solidFill>
              </a:rPr>
              <a:t> CAVE </a:t>
            </a:r>
            <a:r>
              <a:rPr lang="de-DE" altLang="ko" dirty="0" err="1">
                <a:solidFill>
                  <a:schemeClr val="dk1"/>
                </a:solidFill>
              </a:rPr>
              <a:t>are</a:t>
            </a:r>
            <a:r>
              <a:rPr lang="de-DE" altLang="ko" dirty="0">
                <a:solidFill>
                  <a:schemeClr val="dk1"/>
                </a:solidFill>
              </a:rPr>
              <a:t> </a:t>
            </a:r>
            <a:r>
              <a:rPr lang="de-DE" altLang="ko" dirty="0" err="1">
                <a:solidFill>
                  <a:schemeClr val="dk1"/>
                </a:solidFill>
              </a:rPr>
              <a:t>made</a:t>
            </a:r>
            <a:r>
              <a:rPr lang="de-DE" altLang="ko" dirty="0">
                <a:solidFill>
                  <a:schemeClr val="dk1"/>
                </a:solidFill>
              </a:rPr>
              <a:t> </a:t>
            </a:r>
            <a:r>
              <a:rPr lang="de-DE" altLang="ko" dirty="0" err="1">
                <a:solidFill>
                  <a:schemeClr val="dk1"/>
                </a:solidFill>
              </a:rPr>
              <a:t>up</a:t>
            </a:r>
            <a:r>
              <a:rPr lang="de-DE" altLang="ko" dirty="0">
                <a:solidFill>
                  <a:schemeClr val="dk1"/>
                </a:solidFill>
              </a:rPr>
              <a:t> </a:t>
            </a:r>
            <a:r>
              <a:rPr lang="de-DE" altLang="ko" dirty="0" err="1">
                <a:solidFill>
                  <a:schemeClr val="dk1"/>
                </a:solidFill>
              </a:rPr>
              <a:t>of</a:t>
            </a:r>
            <a:r>
              <a:rPr lang="de-DE" altLang="ko" dirty="0">
                <a:solidFill>
                  <a:schemeClr val="dk1"/>
                </a:solidFill>
              </a:rPr>
              <a:t> </a:t>
            </a:r>
            <a:r>
              <a:rPr lang="de-DE" altLang="ko" dirty="0" err="1">
                <a:solidFill>
                  <a:schemeClr val="dk1"/>
                </a:solidFill>
              </a:rPr>
              <a:t>rear-projection</a:t>
            </a:r>
            <a:r>
              <a:rPr lang="de-DE" altLang="ko" dirty="0">
                <a:solidFill>
                  <a:schemeClr val="dk1"/>
                </a:solidFill>
              </a:rPr>
              <a:t> </a:t>
            </a:r>
            <a:r>
              <a:rPr lang="de-DE" altLang="ko" dirty="0" err="1">
                <a:solidFill>
                  <a:schemeClr val="dk1"/>
                </a:solidFill>
              </a:rPr>
              <a:t>screens</a:t>
            </a:r>
            <a:r>
              <a:rPr lang="de-DE" altLang="ko" dirty="0">
                <a:solidFill>
                  <a:schemeClr val="dk1"/>
                </a:solidFill>
              </a:rPr>
              <a:t>, </a:t>
            </a:r>
            <a:r>
              <a:rPr lang="de-DE" altLang="ko" dirty="0" err="1">
                <a:solidFill>
                  <a:schemeClr val="dk1"/>
                </a:solidFill>
              </a:rPr>
              <a:t>whereas</a:t>
            </a:r>
            <a:r>
              <a:rPr lang="de-DE" altLang="ko" dirty="0">
                <a:solidFill>
                  <a:schemeClr val="dk1"/>
                </a:solidFill>
              </a:rPr>
              <a:t>, </a:t>
            </a:r>
            <a:r>
              <a:rPr lang="de-DE" altLang="ko" dirty="0" err="1">
                <a:solidFill>
                  <a:schemeClr val="dk1"/>
                </a:solidFill>
              </a:rPr>
              <a:t>the</a:t>
            </a:r>
            <a:endParaRPr lang="de-DE" dirty="0">
              <a:solidFill>
                <a:schemeClr val="dk1"/>
              </a:solidFill>
            </a:endParaRPr>
          </a:p>
          <a:p>
            <a:pPr marL="0" lvl="0" indent="0" algn="l" rtl="0">
              <a:lnSpc>
                <a:spcPct val="92700"/>
              </a:lnSpc>
              <a:spcBef>
                <a:spcPts val="0"/>
              </a:spcBef>
              <a:spcAft>
                <a:spcPts val="0"/>
              </a:spcAft>
              <a:buNone/>
            </a:pPr>
            <a:r>
              <a:rPr lang="de-DE" altLang="ko" dirty="0" err="1">
                <a:solidFill>
                  <a:schemeClr val="dk1"/>
                </a:solidFill>
              </a:rPr>
              <a:t>ﬂoor</a:t>
            </a:r>
            <a:r>
              <a:rPr lang="de-DE" altLang="ko" dirty="0">
                <a:solidFill>
                  <a:schemeClr val="dk1"/>
                </a:solidFill>
              </a:rPr>
              <a:t> </a:t>
            </a:r>
            <a:r>
              <a:rPr lang="de-DE" altLang="ko" dirty="0" err="1">
                <a:solidFill>
                  <a:schemeClr val="dk1"/>
                </a:solidFill>
              </a:rPr>
              <a:t>is</a:t>
            </a:r>
            <a:r>
              <a:rPr lang="de-DE" altLang="ko" dirty="0">
                <a:solidFill>
                  <a:schemeClr val="dk1"/>
                </a:solidFill>
              </a:rPr>
              <a:t> </a:t>
            </a:r>
            <a:r>
              <a:rPr lang="de-DE" altLang="ko" dirty="0" err="1">
                <a:solidFill>
                  <a:schemeClr val="dk1"/>
                </a:solidFill>
              </a:rPr>
              <a:t>made</a:t>
            </a:r>
            <a:r>
              <a:rPr lang="de-DE" altLang="ko" dirty="0">
                <a:solidFill>
                  <a:schemeClr val="dk1"/>
                </a:solidFill>
              </a:rPr>
              <a:t> </a:t>
            </a:r>
            <a:r>
              <a:rPr lang="de-DE" altLang="ko" dirty="0" err="1">
                <a:solidFill>
                  <a:schemeClr val="dk1"/>
                </a:solidFill>
              </a:rPr>
              <a:t>of</a:t>
            </a:r>
            <a:r>
              <a:rPr lang="de-DE" altLang="ko" dirty="0">
                <a:solidFill>
                  <a:schemeClr val="dk1"/>
                </a:solidFill>
              </a:rPr>
              <a:t> a down-, </a:t>
            </a:r>
            <a:r>
              <a:rPr lang="de-DE" altLang="ko" dirty="0" err="1">
                <a:solidFill>
                  <a:schemeClr val="dk1"/>
                </a:solidFill>
              </a:rPr>
              <a:t>or</a:t>
            </a:r>
            <a:r>
              <a:rPr lang="de-DE" altLang="ko" dirty="0">
                <a:solidFill>
                  <a:schemeClr val="dk1"/>
                </a:solidFill>
              </a:rPr>
              <a:t> </a:t>
            </a:r>
            <a:r>
              <a:rPr lang="de-DE" altLang="ko" dirty="0" err="1">
                <a:solidFill>
                  <a:schemeClr val="dk1"/>
                </a:solidFill>
              </a:rPr>
              <a:t>rear-projection</a:t>
            </a:r>
            <a:r>
              <a:rPr lang="de-DE" altLang="ko" dirty="0">
                <a:solidFill>
                  <a:schemeClr val="dk1"/>
                </a:solidFill>
              </a:rPr>
              <a:t> screen. Modern CAVE </a:t>
            </a:r>
            <a:r>
              <a:rPr lang="de-DE" altLang="ko" dirty="0" err="1">
                <a:solidFill>
                  <a:schemeClr val="dk1"/>
                </a:solidFill>
              </a:rPr>
              <a:t>systems</a:t>
            </a:r>
            <a:r>
              <a:rPr lang="de-DE" altLang="ko" dirty="0">
                <a:solidFill>
                  <a:schemeClr val="dk1"/>
                </a:solidFill>
              </a:rPr>
              <a:t> </a:t>
            </a:r>
            <a:r>
              <a:rPr lang="de-DE" altLang="ko" dirty="0" err="1">
                <a:solidFill>
                  <a:schemeClr val="dk1"/>
                </a:solidFill>
              </a:rPr>
              <a:t>can</a:t>
            </a:r>
            <a:r>
              <a:rPr lang="de-DE" altLang="ko" dirty="0">
                <a:solidFill>
                  <a:schemeClr val="dk1"/>
                </a:solidFill>
              </a:rPr>
              <a:t> </a:t>
            </a:r>
            <a:r>
              <a:rPr lang="de-DE" altLang="ko" dirty="0" err="1">
                <a:solidFill>
                  <a:schemeClr val="dk1"/>
                </a:solidFill>
              </a:rPr>
              <a:t>project</a:t>
            </a:r>
            <a:r>
              <a:rPr lang="de-DE" altLang="ko" dirty="0">
                <a:solidFill>
                  <a:schemeClr val="dk1"/>
                </a:solidFill>
              </a:rPr>
              <a:t> </a:t>
            </a:r>
            <a:r>
              <a:rPr lang="de-DE" altLang="ko" dirty="0" err="1">
                <a:solidFill>
                  <a:schemeClr val="dk1"/>
                </a:solidFill>
              </a:rPr>
              <a:t>scenes</a:t>
            </a:r>
            <a:r>
              <a:rPr lang="de-DE" altLang="ko" dirty="0">
                <a:solidFill>
                  <a:schemeClr val="dk1"/>
                </a:solidFill>
              </a:rPr>
              <a:t> </a:t>
            </a:r>
            <a:r>
              <a:rPr lang="de-DE" altLang="ko" dirty="0" err="1">
                <a:solidFill>
                  <a:schemeClr val="dk1"/>
                </a:solidFill>
              </a:rPr>
              <a:t>to</a:t>
            </a:r>
            <a:r>
              <a:rPr lang="de-DE" altLang="ko" dirty="0">
                <a:solidFill>
                  <a:schemeClr val="dk1"/>
                </a:solidFill>
              </a:rPr>
              <a:t> </a:t>
            </a:r>
            <a:r>
              <a:rPr lang="de-DE" altLang="ko" dirty="0" err="1">
                <a:solidFill>
                  <a:schemeClr val="dk1"/>
                </a:solidFill>
              </a:rPr>
              <a:t>the</a:t>
            </a:r>
            <a:r>
              <a:rPr lang="de-DE" altLang="ko" dirty="0">
                <a:solidFill>
                  <a:schemeClr val="dk1"/>
                </a:solidFill>
              </a:rPr>
              <a:t> </a:t>
            </a:r>
            <a:r>
              <a:rPr lang="de-DE" altLang="ko" dirty="0" err="1">
                <a:solidFill>
                  <a:schemeClr val="dk1"/>
                </a:solidFill>
              </a:rPr>
              <a:t>ceiling</a:t>
            </a:r>
            <a:r>
              <a:rPr lang="de-DE" altLang="ko" dirty="0">
                <a:solidFill>
                  <a:schemeClr val="dk1"/>
                </a:solidFill>
              </a:rPr>
              <a:t> </a:t>
            </a:r>
            <a:r>
              <a:rPr lang="de-DE" altLang="ko" dirty="0" err="1">
                <a:solidFill>
                  <a:schemeClr val="dk1"/>
                </a:solidFill>
              </a:rPr>
              <a:t>as</a:t>
            </a:r>
            <a:r>
              <a:rPr lang="de-DE" altLang="ko" dirty="0">
                <a:solidFill>
                  <a:schemeClr val="dk1"/>
                </a:solidFill>
              </a:rPr>
              <a:t> </a:t>
            </a:r>
            <a:r>
              <a:rPr lang="de-DE" altLang="ko" dirty="0" err="1">
                <a:solidFill>
                  <a:schemeClr val="dk1"/>
                </a:solidFill>
              </a:rPr>
              <a:t>well</a:t>
            </a:r>
            <a:r>
              <a:rPr lang="de-DE" altLang="ko" dirty="0">
                <a:solidFill>
                  <a:schemeClr val="dk1"/>
                </a:solidFill>
              </a:rPr>
              <a:t>, </a:t>
            </a:r>
            <a:r>
              <a:rPr lang="de-DE" altLang="ko" dirty="0" err="1">
                <a:solidFill>
                  <a:schemeClr val="dk1"/>
                </a:solidFill>
              </a:rPr>
              <a:t>creat</a:t>
            </a:r>
            <a:r>
              <a:rPr lang="de-DE" altLang="ko" dirty="0">
                <a:solidFill>
                  <a:schemeClr val="dk1"/>
                </a:solidFill>
              </a:rPr>
              <a:t>-</a:t>
            </a:r>
            <a:endParaRPr lang="de-DE" dirty="0">
              <a:solidFill>
                <a:schemeClr val="dk1"/>
              </a:solidFill>
            </a:endParaRPr>
          </a:p>
          <a:p>
            <a:pPr marL="0" lvl="0" indent="0" algn="l" rtl="0">
              <a:lnSpc>
                <a:spcPct val="92700"/>
              </a:lnSpc>
              <a:spcBef>
                <a:spcPts val="0"/>
              </a:spcBef>
              <a:spcAft>
                <a:spcPts val="0"/>
              </a:spcAft>
              <a:buNone/>
            </a:pPr>
            <a:r>
              <a:rPr lang="de-DE" altLang="ko" dirty="0" err="1">
                <a:solidFill>
                  <a:schemeClr val="dk1"/>
                </a:solidFill>
              </a:rPr>
              <a:t>ing</a:t>
            </a:r>
            <a:r>
              <a:rPr lang="de-DE" altLang="ko" dirty="0">
                <a:solidFill>
                  <a:schemeClr val="dk1"/>
                </a:solidFill>
              </a:rPr>
              <a:t> </a:t>
            </a:r>
            <a:r>
              <a:rPr lang="de-DE" altLang="ko" dirty="0" err="1">
                <a:solidFill>
                  <a:schemeClr val="dk1"/>
                </a:solidFill>
              </a:rPr>
              <a:t>what</a:t>
            </a:r>
            <a:r>
              <a:rPr lang="de-DE" altLang="ko" dirty="0">
                <a:solidFill>
                  <a:schemeClr val="dk1"/>
                </a:solidFill>
              </a:rPr>
              <a:t> </a:t>
            </a:r>
            <a:r>
              <a:rPr lang="de-DE" altLang="ko" dirty="0" err="1">
                <a:solidFill>
                  <a:schemeClr val="dk1"/>
                </a:solidFill>
              </a:rPr>
              <a:t>is</a:t>
            </a:r>
            <a:r>
              <a:rPr lang="de-DE" altLang="ko" dirty="0">
                <a:solidFill>
                  <a:schemeClr val="dk1"/>
                </a:solidFill>
              </a:rPr>
              <a:t> </a:t>
            </a:r>
            <a:r>
              <a:rPr lang="de-DE" altLang="ko" dirty="0" err="1">
                <a:solidFill>
                  <a:schemeClr val="dk1"/>
                </a:solidFill>
              </a:rPr>
              <a:t>called</a:t>
            </a:r>
            <a:r>
              <a:rPr lang="de-DE" altLang="ko" dirty="0">
                <a:solidFill>
                  <a:schemeClr val="dk1"/>
                </a:solidFill>
              </a:rPr>
              <a:t> a </a:t>
            </a:r>
            <a:r>
              <a:rPr lang="de-DE" altLang="ko" dirty="0" err="1">
                <a:solidFill>
                  <a:schemeClr val="dk1"/>
                </a:solidFill>
              </a:rPr>
              <a:t>six</a:t>
            </a:r>
            <a:r>
              <a:rPr lang="de-DE" altLang="ko" dirty="0">
                <a:solidFill>
                  <a:schemeClr val="dk1"/>
                </a:solidFill>
              </a:rPr>
              <a:t>-wall, </a:t>
            </a:r>
            <a:r>
              <a:rPr lang="de-DE" altLang="ko" dirty="0" err="1">
                <a:solidFill>
                  <a:schemeClr val="dk1"/>
                </a:solidFill>
              </a:rPr>
              <a:t>or</a:t>
            </a:r>
            <a:r>
              <a:rPr lang="de-DE" altLang="ko" dirty="0">
                <a:solidFill>
                  <a:schemeClr val="dk1"/>
                </a:solidFill>
              </a:rPr>
              <a:t> </a:t>
            </a:r>
            <a:r>
              <a:rPr lang="de-DE" altLang="ko" dirty="0" err="1">
                <a:solidFill>
                  <a:schemeClr val="dk1"/>
                </a:solidFill>
              </a:rPr>
              <a:t>six-side</a:t>
            </a:r>
            <a:r>
              <a:rPr lang="de-DE" altLang="ko" dirty="0">
                <a:solidFill>
                  <a:schemeClr val="dk1"/>
                </a:solidFill>
              </a:rPr>
              <a:t>, CAVE.</a:t>
            </a:r>
            <a:endParaRPr lang="de-DE" dirty="0">
              <a:solidFill>
                <a:schemeClr val="dk1"/>
              </a:solidFill>
            </a:endParaRPr>
          </a:p>
          <a:p>
            <a:pPr marL="0" lvl="0" indent="0" algn="l" rtl="0">
              <a:lnSpc>
                <a:spcPct val="115000"/>
              </a:lnSpc>
              <a:spcBef>
                <a:spcPts val="1100"/>
              </a:spcBef>
              <a:spcAft>
                <a:spcPts val="0"/>
              </a:spcAft>
              <a:buNone/>
            </a:pPr>
            <a:endParaRPr lang="de-DE" altLang="ko" dirty="0">
              <a:solidFill>
                <a:srgbClr val="434343"/>
              </a:solidFill>
              <a:highlight>
                <a:srgbClr val="FFFFFF"/>
              </a:highlight>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dirty="0">
                <a:solidFill>
                  <a:srgbClr val="434343"/>
                </a:solidFill>
                <a:latin typeface="Helvetica Neue"/>
                <a:ea typeface="Helvetica Neue"/>
                <a:cs typeface="Helvetica Neue"/>
                <a:sym typeface="Helvetica Neue"/>
              </a:rPr>
              <a:t>Nintendo launched the Virtual Boy console which played 3D monochrome video games. It was the first portable console to display 3D graphics. But it was a commercial failure due to:</a:t>
            </a:r>
            <a:endParaRPr dirty="0">
              <a:solidFill>
                <a:srgbClr val="434343"/>
              </a:solidFill>
              <a:latin typeface="Helvetica Neue"/>
              <a:ea typeface="Helvetica Neue"/>
              <a:cs typeface="Helvetica Neue"/>
              <a:sym typeface="Helvetica Neue"/>
            </a:endParaRPr>
          </a:p>
          <a:p>
            <a:pPr marL="457200" lvl="0" indent="-298450" algn="l" rtl="0">
              <a:lnSpc>
                <a:spcPct val="115000"/>
              </a:lnSpc>
              <a:spcBef>
                <a:spcPts val="1100"/>
              </a:spcBef>
              <a:spcAft>
                <a:spcPts val="0"/>
              </a:spcAft>
              <a:buClr>
                <a:srgbClr val="434343"/>
              </a:buClr>
              <a:buSzPts val="1100"/>
              <a:buFont typeface="Helvetica Neue"/>
              <a:buChar char="●"/>
            </a:pPr>
            <a:r>
              <a:rPr lang="ko" dirty="0">
                <a:solidFill>
                  <a:srgbClr val="434343"/>
                </a:solidFill>
                <a:latin typeface="Helvetica Neue"/>
                <a:ea typeface="Helvetica Neue"/>
                <a:cs typeface="Helvetica Neue"/>
                <a:sym typeface="Helvetica Neue"/>
              </a:rPr>
              <a:t>The lack of colour graphics</a:t>
            </a:r>
            <a:endParaRPr dirty="0">
              <a:solidFill>
                <a:srgbClr val="434343"/>
              </a:solidFill>
              <a:latin typeface="Helvetica Neue"/>
              <a:ea typeface="Helvetica Neue"/>
              <a:cs typeface="Helvetica Neue"/>
              <a:sym typeface="Helvetica Neue"/>
            </a:endParaRPr>
          </a:p>
          <a:p>
            <a:pPr marL="457200" lvl="0" indent="-298450" algn="l" rtl="0">
              <a:lnSpc>
                <a:spcPct val="115000"/>
              </a:lnSpc>
              <a:spcBef>
                <a:spcPts val="0"/>
              </a:spcBef>
              <a:spcAft>
                <a:spcPts val="0"/>
              </a:spcAft>
              <a:buClr>
                <a:srgbClr val="434343"/>
              </a:buClr>
              <a:buSzPts val="1100"/>
              <a:buFont typeface="Helvetica Neue"/>
              <a:buChar char="●"/>
            </a:pPr>
            <a:r>
              <a:rPr lang="ko" dirty="0">
                <a:solidFill>
                  <a:srgbClr val="434343"/>
                </a:solidFill>
                <a:latin typeface="Helvetica Neue"/>
                <a:ea typeface="Helvetica Neue"/>
                <a:cs typeface="Helvetica Neue"/>
                <a:sym typeface="Helvetica Neue"/>
              </a:rPr>
              <a:t>The lack of software support</a:t>
            </a:r>
            <a:endParaRPr dirty="0">
              <a:solidFill>
                <a:srgbClr val="434343"/>
              </a:solidFill>
              <a:latin typeface="Helvetica Neue"/>
              <a:ea typeface="Helvetica Neue"/>
              <a:cs typeface="Helvetica Neue"/>
              <a:sym typeface="Helvetica Neue"/>
            </a:endParaRPr>
          </a:p>
          <a:p>
            <a:pPr marL="457200" lvl="0" indent="-298450" algn="l" rtl="0">
              <a:lnSpc>
                <a:spcPct val="115000"/>
              </a:lnSpc>
              <a:spcBef>
                <a:spcPts val="0"/>
              </a:spcBef>
              <a:spcAft>
                <a:spcPts val="0"/>
              </a:spcAft>
              <a:buClr>
                <a:srgbClr val="434343"/>
              </a:buClr>
              <a:buSzPts val="1100"/>
              <a:buFont typeface="Helvetica Neue"/>
              <a:buChar char="●"/>
            </a:pPr>
            <a:r>
              <a:rPr lang="ko" dirty="0">
                <a:solidFill>
                  <a:srgbClr val="434343"/>
                </a:solidFill>
                <a:latin typeface="Helvetica Neue"/>
                <a:ea typeface="Helvetica Neue"/>
                <a:cs typeface="Helvetica Neue"/>
                <a:sym typeface="Helvetica Neue"/>
              </a:rPr>
              <a:t>It wasn't comfortable to use</a:t>
            </a:r>
            <a:endParaRPr dirty="0">
              <a:solidFill>
                <a:srgbClr val="434343"/>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r>
              <a:rPr lang="ko" dirty="0">
                <a:solidFill>
                  <a:srgbClr val="434343"/>
                </a:solidFill>
                <a:latin typeface="Helvetica Neue"/>
                <a:ea typeface="Helvetica Neue"/>
                <a:cs typeface="Helvetica Neue"/>
                <a:sym typeface="Helvetica Neue"/>
              </a:rPr>
              <a:t>One year later it was discontinued.</a:t>
            </a:r>
            <a:endParaRPr lang="de-DE" altLang="ko" dirty="0">
              <a:solidFill>
                <a:srgbClr val="434343"/>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endParaRPr dirty="0">
              <a:solidFill>
                <a:srgbClr val="43434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r>
              <a:rPr lang="ko" dirty="0">
                <a:solidFill>
                  <a:srgbClr val="434343"/>
                </a:solidFill>
                <a:latin typeface="Helvetica Neue"/>
                <a:ea typeface="Helvetica Neue"/>
                <a:cs typeface="Helvetica Neue"/>
                <a:sym typeface="Helvetica Neue"/>
              </a:rPr>
              <a:t>Affordable home VR headsets were released:</a:t>
            </a:r>
            <a:endParaRPr dirty="0">
              <a:solidFill>
                <a:srgbClr val="434343"/>
              </a:solidFill>
              <a:latin typeface="Helvetica Neue"/>
              <a:ea typeface="Helvetica Neue"/>
              <a:cs typeface="Helvetica Neue"/>
              <a:sym typeface="Helvetica Neue"/>
            </a:endParaRPr>
          </a:p>
          <a:p>
            <a:pPr marL="457200" lvl="0" indent="-298450" algn="l" rtl="0">
              <a:lnSpc>
                <a:spcPct val="115000"/>
              </a:lnSpc>
              <a:spcBef>
                <a:spcPts val="1100"/>
              </a:spcBef>
              <a:spcAft>
                <a:spcPts val="0"/>
              </a:spcAft>
              <a:buClr>
                <a:srgbClr val="434343"/>
              </a:buClr>
              <a:buSzPts val="1100"/>
              <a:buFont typeface="Helvetica Neue"/>
              <a:buAutoNum type="arabicPeriod"/>
            </a:pPr>
            <a:r>
              <a:rPr lang="ko" dirty="0">
                <a:solidFill>
                  <a:srgbClr val="434343"/>
                </a:solidFill>
                <a:latin typeface="Helvetica Neue"/>
                <a:ea typeface="Helvetica Neue"/>
                <a:cs typeface="Helvetica Neue"/>
                <a:sym typeface="Helvetica Neue"/>
              </a:rPr>
              <a:t>Virtual IO released the I-Glasses.</a:t>
            </a:r>
            <a:endParaRPr dirty="0">
              <a:solidFill>
                <a:srgbClr val="434343"/>
              </a:solidFill>
              <a:latin typeface="Helvetica Neue"/>
              <a:ea typeface="Helvetica Neue"/>
              <a:cs typeface="Helvetica Neue"/>
              <a:sym typeface="Helvetica Neue"/>
            </a:endParaRPr>
          </a:p>
          <a:p>
            <a:pPr marL="0" lvl="0" indent="0" algn="l" rtl="0">
              <a:lnSpc>
                <a:spcPct val="92700"/>
              </a:lnSpc>
              <a:spcBef>
                <a:spcPts val="0"/>
              </a:spcBef>
              <a:spcAft>
                <a:spcPts val="0"/>
              </a:spcAft>
              <a:buNone/>
            </a:pPr>
            <a:endParaRPr dirty="0">
              <a:solidFill>
                <a:schemeClr val="dk1"/>
              </a:solidFill>
            </a:endParaRPr>
          </a:p>
          <a:p>
            <a:pPr marL="0" lvl="0" indent="0" algn="l" rtl="0">
              <a:lnSpc>
                <a:spcPct val="927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434343"/>
              </a:solidFill>
            </a:endParaRPr>
          </a:p>
          <a:p>
            <a:pPr marL="0" lvl="0" indent="0" algn="l" rtl="0">
              <a:spcBef>
                <a:spcPts val="1100"/>
              </a:spcBef>
              <a:spcAft>
                <a:spcPts val="0"/>
              </a:spcAft>
              <a:buNone/>
            </a:pPr>
            <a:endParaRPr dirty="0">
              <a:solidFill>
                <a:srgbClr val="434343"/>
              </a:solidFill>
              <a:highlight>
                <a:srgbClr val="FFFFFF"/>
              </a:highlight>
              <a:latin typeface="Helvetica Neue"/>
              <a:ea typeface="Helvetica Neue"/>
              <a:cs typeface="Helvetica Neue"/>
              <a:sym typeface="Helvetica Neue"/>
            </a:endParaRPr>
          </a:p>
        </p:txBody>
      </p:sp>
      <p:sp>
        <p:nvSpPr>
          <p:cNvPr id="555" name="Google Shape;555;g15427c6b4ba_2_2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5427c6b4ba_2_24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dirty="0"/>
              <a:t>1997: </a:t>
            </a:r>
            <a:r>
              <a:rPr lang="ko" sz="1300" dirty="0">
                <a:solidFill>
                  <a:srgbClr val="6C6F73"/>
                </a:solidFill>
                <a:highlight>
                  <a:srgbClr val="FFFFFF"/>
                </a:highlight>
                <a:latin typeface="Helvetica Neue"/>
                <a:ea typeface="Helvetica Neue"/>
                <a:cs typeface="Helvetica Neue"/>
                <a:sym typeface="Helvetica Neue"/>
              </a:rPr>
              <a:t>Georgia Tech and Emory University researchers used VR to create war zone scenarios for veterans receiving exposure therapy for PTSD. This was known-as Virtual Vietnam</a:t>
            </a: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ko" sz="1300" dirty="0">
                <a:solidFill>
                  <a:srgbClr val="6C6F73"/>
                </a:solidFill>
                <a:highlight>
                  <a:srgbClr val="FFFFFF"/>
                </a:highlight>
                <a:latin typeface="Helvetica Neue"/>
                <a:ea typeface="Helvetica Neue"/>
                <a:cs typeface="Helvetica Neue"/>
                <a:sym typeface="Helvetica Neue"/>
              </a:rPr>
              <a:t>2007:</a:t>
            </a:r>
            <a:r>
              <a:rPr lang="de-DE" altLang="ko" sz="1300" dirty="0">
                <a:solidFill>
                  <a:srgbClr val="6C6F73"/>
                </a:solidFill>
                <a:highlight>
                  <a:srgbClr val="FFFFFF"/>
                </a:highlight>
                <a:latin typeface="Helvetica Neue"/>
                <a:ea typeface="Helvetica Neue"/>
                <a:cs typeface="Helvetica Neue"/>
                <a:sym typeface="Helvetica Neue"/>
              </a:rPr>
              <a:t> </a:t>
            </a:r>
            <a:r>
              <a:rPr lang="ko" sz="1300" dirty="0">
                <a:solidFill>
                  <a:srgbClr val="6C6F73"/>
                </a:solidFill>
                <a:highlight>
                  <a:srgbClr val="FFFFFF"/>
                </a:highlight>
                <a:latin typeface="Helvetica Neue"/>
                <a:ea typeface="Helvetica Neue"/>
                <a:cs typeface="Helvetica Neue"/>
                <a:sym typeface="Helvetica Neue"/>
              </a:rPr>
              <a:t>Google intrdouces Google Strret View</a:t>
            </a: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ko" sz="1300" dirty="0">
                <a:solidFill>
                  <a:srgbClr val="6C6F73"/>
                </a:solidFill>
                <a:highlight>
                  <a:srgbClr val="FFFFFF"/>
                </a:highlight>
                <a:latin typeface="Helvetica Neue"/>
                <a:ea typeface="Helvetica Neue"/>
                <a:cs typeface="Helvetica Neue"/>
                <a:sym typeface="Helvetica Neue"/>
              </a:rPr>
              <a:t>2012: Luckey launched a Kickstarter campaign for the Oculus Rift which raised $2.4 million.</a:t>
            </a: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ko" sz="1300" dirty="0">
                <a:solidFill>
                  <a:srgbClr val="6C6F73"/>
                </a:solidFill>
                <a:highlight>
                  <a:srgbClr val="FFFFFF"/>
                </a:highlight>
                <a:latin typeface="Helvetica Neue"/>
                <a:ea typeface="Helvetica Neue"/>
                <a:cs typeface="Helvetica Neue"/>
                <a:sym typeface="Helvetica Neue"/>
              </a:rPr>
              <a:t>2014: </a:t>
            </a:r>
            <a:r>
              <a:rPr lang="ko" sz="1300" dirty="0">
                <a:solidFill>
                  <a:srgbClr val="6C6F73"/>
                </a:solidFill>
                <a:latin typeface="Helvetica Neue"/>
                <a:ea typeface="Helvetica Neue"/>
                <a:cs typeface="Helvetica Neue"/>
                <a:sym typeface="Helvetica Neue"/>
              </a:rPr>
              <a:t>Facebook bought the Oculus VR company for $2 billion. This was a defining moment in VR's history because VR gained momentum rapidly after this.</a:t>
            </a:r>
            <a:endParaRPr lang="de-DE" altLang="ko" sz="1300" dirty="0">
              <a:solidFill>
                <a:srgbClr val="6C6F73"/>
              </a:solidFill>
              <a:latin typeface="Helvetica Neue"/>
              <a:ea typeface="Helvetica Neue"/>
              <a:cs typeface="Helvetica Neue"/>
              <a:sym typeface="Helvetica Neue"/>
            </a:endParaRPr>
          </a:p>
          <a:p>
            <a:pPr marL="0" lvl="0" indent="0" algn="l" rtl="0">
              <a:spcBef>
                <a:spcPts val="0"/>
              </a:spcBef>
              <a:spcAft>
                <a:spcPts val="0"/>
              </a:spcAft>
              <a:buNone/>
            </a:pP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ko" sz="1300" b="1" dirty="0">
                <a:solidFill>
                  <a:srgbClr val="6C6F73"/>
                </a:solidFill>
                <a:latin typeface="Helvetica Neue"/>
                <a:ea typeface="Helvetica Neue"/>
                <a:cs typeface="Helvetica Neue"/>
                <a:sym typeface="Helvetica Neue"/>
              </a:rPr>
              <a:t>Sony</a:t>
            </a:r>
            <a:r>
              <a:rPr lang="ko" sz="1300" dirty="0">
                <a:solidFill>
                  <a:srgbClr val="6C6F73"/>
                </a:solidFill>
                <a:latin typeface="Helvetica Neue"/>
                <a:ea typeface="Helvetica Neue"/>
                <a:cs typeface="Helvetica Neue"/>
                <a:sym typeface="Helvetica Neue"/>
              </a:rPr>
              <a:t> announced that they were working on Project Morpheus, a VR headset for the PlayStation 4 (PS4).</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r>
              <a:rPr lang="ko" sz="1300" b="1" dirty="0">
                <a:solidFill>
                  <a:srgbClr val="6C6F73"/>
                </a:solidFill>
                <a:latin typeface="Helvetica Neue"/>
                <a:ea typeface="Helvetica Neue"/>
                <a:cs typeface="Helvetica Neue"/>
                <a:sym typeface="Helvetica Neue"/>
              </a:rPr>
              <a:t>Google</a:t>
            </a:r>
            <a:r>
              <a:rPr lang="ko" sz="1300" dirty="0">
                <a:solidFill>
                  <a:srgbClr val="6C6F73"/>
                </a:solidFill>
                <a:latin typeface="Helvetica Neue"/>
                <a:ea typeface="Helvetica Neue"/>
                <a:cs typeface="Helvetica Neue"/>
                <a:sym typeface="Helvetica Neue"/>
              </a:rPr>
              <a:t> released the Cardboard - a low-cost and do-it-yourself stereoscopic viewer for smartphones.</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r>
              <a:rPr lang="ko" sz="1300" b="1" dirty="0">
                <a:solidFill>
                  <a:srgbClr val="6C6F73"/>
                </a:solidFill>
                <a:latin typeface="Helvetica Neue"/>
                <a:ea typeface="Helvetica Neue"/>
                <a:cs typeface="Helvetica Neue"/>
                <a:sym typeface="Helvetica Neue"/>
              </a:rPr>
              <a:t>Samsung</a:t>
            </a:r>
            <a:r>
              <a:rPr lang="ko" sz="1300" dirty="0">
                <a:solidFill>
                  <a:srgbClr val="6C6F73"/>
                </a:solidFill>
                <a:latin typeface="Helvetica Neue"/>
                <a:ea typeface="Helvetica Neue"/>
                <a:cs typeface="Helvetica Neue"/>
                <a:sym typeface="Helvetica Neue"/>
              </a:rPr>
              <a:t> announced the Samsung Gear VR, a headset that uses a Samsung Galaxy smartphone as a viewer.</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endParaRPr sz="1300" dirty="0">
              <a:solidFill>
                <a:srgbClr val="6C6F73"/>
              </a:solidFill>
              <a:latin typeface="Helvetica Neue"/>
              <a:ea typeface="Helvetica Neue"/>
              <a:cs typeface="Helvetica Neue"/>
              <a:sym typeface="Helvetica Neue"/>
            </a:endParaRPr>
          </a:p>
          <a:p>
            <a:pPr marL="0" lvl="0" indent="0" algn="l" rtl="0">
              <a:spcBef>
                <a:spcPts val="1100"/>
              </a:spcBef>
              <a:spcAft>
                <a:spcPts val="0"/>
              </a:spcAft>
              <a:buNone/>
            </a:pPr>
            <a:r>
              <a:rPr lang="ko" sz="1300" dirty="0">
                <a:solidFill>
                  <a:srgbClr val="6C6F73"/>
                </a:solidFill>
                <a:highlight>
                  <a:srgbClr val="FFFFFF"/>
                </a:highlight>
                <a:latin typeface="Helvetica Neue"/>
                <a:ea typeface="Helvetica Neue"/>
                <a:cs typeface="Helvetica Neue"/>
                <a:sym typeface="Helvetica Neue"/>
              </a:rPr>
              <a:t>2015: </a:t>
            </a:r>
            <a:r>
              <a:rPr lang="ko" sz="1300" dirty="0">
                <a:solidFill>
                  <a:srgbClr val="6C6F73"/>
                </a:solidFill>
                <a:latin typeface="Helvetica Neue"/>
                <a:ea typeface="Helvetica Neue"/>
                <a:cs typeface="Helvetica Neue"/>
                <a:sym typeface="Helvetica Neue"/>
              </a:rPr>
              <a:t>VR possibilities started becoming widely available to the general public, for example:</a:t>
            </a:r>
            <a:endParaRPr sz="1300" dirty="0">
              <a:solidFill>
                <a:srgbClr val="6C6F73"/>
              </a:solidFill>
              <a:latin typeface="Helvetica Neue"/>
              <a:ea typeface="Helvetica Neue"/>
              <a:cs typeface="Helvetica Neue"/>
              <a:sym typeface="Helvetica Neue"/>
            </a:endParaRPr>
          </a:p>
          <a:p>
            <a:pPr marL="457200" lvl="0" indent="-311150" algn="l" rtl="0">
              <a:lnSpc>
                <a:spcPct val="115000"/>
              </a:lnSpc>
              <a:spcBef>
                <a:spcPts val="0"/>
              </a:spcBef>
              <a:spcAft>
                <a:spcPts val="0"/>
              </a:spcAft>
              <a:buClr>
                <a:srgbClr val="6C6F73"/>
              </a:buClr>
              <a:buSzPts val="1300"/>
              <a:buFont typeface="Helvetica Neue"/>
              <a:buChar char="●"/>
            </a:pPr>
            <a:r>
              <a:rPr lang="ko" sz="1300" dirty="0">
                <a:solidFill>
                  <a:srgbClr val="6C6F73"/>
                </a:solidFill>
                <a:latin typeface="Helvetica Neue"/>
                <a:ea typeface="Helvetica Neue"/>
                <a:cs typeface="Helvetica Neue"/>
                <a:sym typeface="Helvetica Neue"/>
              </a:rPr>
              <a:t>The Wall Street Journal launched a VR roller coaster that followed the ups and downs of the Nasdaq Stock Market.</a:t>
            </a:r>
            <a:endParaRPr sz="1300" dirty="0">
              <a:solidFill>
                <a:srgbClr val="6C6F73"/>
              </a:solidFill>
              <a:latin typeface="Helvetica Neue"/>
              <a:ea typeface="Helvetica Neue"/>
              <a:cs typeface="Helvetica Neue"/>
              <a:sym typeface="Helvetica Neue"/>
            </a:endParaRPr>
          </a:p>
          <a:p>
            <a:pPr marL="457200" lvl="0" indent="-311150" algn="l" rtl="0">
              <a:lnSpc>
                <a:spcPct val="115000"/>
              </a:lnSpc>
              <a:spcBef>
                <a:spcPts val="0"/>
              </a:spcBef>
              <a:spcAft>
                <a:spcPts val="0"/>
              </a:spcAft>
              <a:buClr>
                <a:srgbClr val="6C6F73"/>
              </a:buClr>
              <a:buSzPts val="1300"/>
              <a:buFont typeface="Helvetica Neue"/>
              <a:buChar char="●"/>
            </a:pPr>
            <a:r>
              <a:rPr lang="ko" sz="1300" dirty="0">
                <a:solidFill>
                  <a:srgbClr val="6C6F73"/>
                </a:solidFill>
                <a:latin typeface="Helvetica Neue"/>
                <a:ea typeface="Helvetica Neue"/>
                <a:cs typeface="Helvetica Neue"/>
                <a:sym typeface="Helvetica Neue"/>
              </a:rPr>
              <a:t>The BBC created a 360-degree video where users view a Syrian migrant camp.</a:t>
            </a:r>
            <a:endParaRPr sz="1300" dirty="0">
              <a:solidFill>
                <a:srgbClr val="6C6F73"/>
              </a:solidFill>
              <a:latin typeface="Helvetica Neue"/>
              <a:ea typeface="Helvetica Neue"/>
              <a:cs typeface="Helvetica Neue"/>
              <a:sym typeface="Helvetica Neue"/>
            </a:endParaRPr>
          </a:p>
          <a:p>
            <a:pPr marL="457200" lvl="0" indent="-311150" algn="l" rtl="0">
              <a:lnSpc>
                <a:spcPct val="115000"/>
              </a:lnSpc>
              <a:spcBef>
                <a:spcPts val="0"/>
              </a:spcBef>
              <a:spcAft>
                <a:spcPts val="0"/>
              </a:spcAft>
              <a:buClr>
                <a:srgbClr val="6C6F73"/>
              </a:buClr>
              <a:buSzPts val="1300"/>
              <a:buFont typeface="Helvetica Neue"/>
              <a:buChar char="●"/>
            </a:pPr>
            <a:r>
              <a:rPr lang="ko" sz="1300" dirty="0">
                <a:solidFill>
                  <a:srgbClr val="6C6F73"/>
                </a:solidFill>
                <a:latin typeface="Helvetica Neue"/>
                <a:ea typeface="Helvetica Neue"/>
                <a:cs typeface="Helvetica Neue"/>
                <a:sym typeface="Helvetica Neue"/>
              </a:rPr>
              <a:t>The Washington Post released a VR experience of the Oval Office at the White House Correspondents’ Association Dinner.</a:t>
            </a:r>
            <a:endParaRPr sz="1300" dirty="0">
              <a:solidFill>
                <a:srgbClr val="6C6F73"/>
              </a:solidFill>
              <a:latin typeface="Helvetica Neue"/>
              <a:ea typeface="Helvetica Neue"/>
              <a:cs typeface="Helvetica Neue"/>
              <a:sym typeface="Helvetica Neue"/>
            </a:endParaRPr>
          </a:p>
          <a:p>
            <a:pPr marL="457200" lvl="0" indent="-311150" algn="l" rtl="0">
              <a:lnSpc>
                <a:spcPct val="115000"/>
              </a:lnSpc>
              <a:spcBef>
                <a:spcPts val="0"/>
              </a:spcBef>
              <a:spcAft>
                <a:spcPts val="0"/>
              </a:spcAft>
              <a:buClr>
                <a:srgbClr val="6C6F73"/>
              </a:buClr>
              <a:buSzPts val="1300"/>
              <a:buFont typeface="Helvetica Neue"/>
              <a:buChar char="●"/>
            </a:pPr>
            <a:r>
              <a:rPr lang="ko" sz="1300" dirty="0">
                <a:solidFill>
                  <a:srgbClr val="6C6F73"/>
                </a:solidFill>
                <a:latin typeface="Helvetica Neue"/>
                <a:ea typeface="Helvetica Neue"/>
                <a:cs typeface="Helvetica Neue"/>
                <a:sym typeface="Helvetica Neue"/>
              </a:rPr>
              <a:t>Gloveone was successful in its Kickstarter campaign. These gloves let users feel and interact with virtual objects</a:t>
            </a:r>
            <a:endParaRPr lang="de-DE" altLang="ko" sz="1300" dirty="0">
              <a:solidFill>
                <a:srgbClr val="6C6F73"/>
              </a:solidFill>
              <a:latin typeface="Helvetica Neue"/>
              <a:ea typeface="Helvetica Neue"/>
              <a:cs typeface="Helvetica Neue"/>
              <a:sym typeface="Helvetica Neue"/>
            </a:endParaRPr>
          </a:p>
          <a:p>
            <a:pPr marL="457200" lvl="0" indent="-311150" algn="l" rtl="0">
              <a:lnSpc>
                <a:spcPct val="115000"/>
              </a:lnSpc>
              <a:spcBef>
                <a:spcPts val="0"/>
              </a:spcBef>
              <a:spcAft>
                <a:spcPts val="0"/>
              </a:spcAft>
              <a:buClr>
                <a:srgbClr val="6C6F73"/>
              </a:buClr>
              <a:buSzPts val="1300"/>
              <a:buFont typeface="Helvetica Neue"/>
              <a:buChar char="●"/>
            </a:pP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r>
              <a:rPr lang="ko" sz="1300" dirty="0">
                <a:solidFill>
                  <a:srgbClr val="6C6F73"/>
                </a:solidFill>
                <a:latin typeface="Helvetica Neue"/>
                <a:ea typeface="Helvetica Neue"/>
                <a:cs typeface="Helvetica Neue"/>
                <a:sym typeface="Helvetica Neue"/>
              </a:rPr>
              <a:t>2016: By 2016 hundreds of companies were developing VR products.</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800"/>
              </a:spcBef>
              <a:spcAft>
                <a:spcPts val="0"/>
              </a:spcAft>
              <a:buClr>
                <a:schemeClr val="dk1"/>
              </a:buClr>
              <a:buSzPts val="1100"/>
              <a:buFont typeface="Arial"/>
              <a:buNone/>
            </a:pPr>
            <a:r>
              <a:rPr lang="ko" sz="1300" dirty="0">
                <a:solidFill>
                  <a:srgbClr val="6C6F73"/>
                </a:solidFill>
                <a:latin typeface="Helvetica Neue"/>
                <a:ea typeface="Helvetica Neue"/>
                <a:cs typeface="Helvetica Neue"/>
                <a:sym typeface="Helvetica Neue"/>
              </a:rPr>
              <a:t>Most of the headsets had dynamic binaural audio.</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r>
              <a:rPr lang="ko" sz="1300" dirty="0">
                <a:solidFill>
                  <a:srgbClr val="6C6F73"/>
                </a:solidFill>
                <a:latin typeface="Helvetica Neue"/>
                <a:ea typeface="Helvetica Neue"/>
                <a:cs typeface="Helvetica Neue"/>
                <a:sym typeface="Helvetica Neue"/>
              </a:rPr>
              <a:t>Haptic interfaces were underdeveloped. Haptic interfaces are systems that allow humans to interact with a computer using their touch and movements - like the Gloveone gloves that were being developed. This meant that handsets were typically button-operated.</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Clr>
                <a:schemeClr val="dk1"/>
              </a:buClr>
              <a:buSzPts val="1100"/>
              <a:buFont typeface="Arial"/>
              <a:buNone/>
            </a:pPr>
            <a:r>
              <a:rPr lang="ko" sz="1300" dirty="0">
                <a:solidFill>
                  <a:srgbClr val="6C6F73"/>
                </a:solidFill>
                <a:latin typeface="Helvetica Neue"/>
                <a:ea typeface="Helvetica Neue"/>
                <a:cs typeface="Helvetica Neue"/>
                <a:sym typeface="Helvetica Neue"/>
              </a:rPr>
              <a:t>HTC released its HTC VIVE SteamVR headset. This was the first commercial release of a headset with sensor-based tracking which allowed users to move freely in a space.</a:t>
            </a:r>
            <a:endParaRPr sz="1300" dirty="0">
              <a:solidFill>
                <a:srgbClr val="6C6F73"/>
              </a:solidFill>
              <a:latin typeface="Helvetica Neue"/>
              <a:ea typeface="Helvetica Neue"/>
              <a:cs typeface="Helvetica Neue"/>
              <a:sym typeface="Helvetica Neue"/>
            </a:endParaRPr>
          </a:p>
          <a:p>
            <a:pPr marL="0" lvl="0" indent="0" algn="l" rtl="0">
              <a:lnSpc>
                <a:spcPct val="115000"/>
              </a:lnSpc>
              <a:spcBef>
                <a:spcPts val="1100"/>
              </a:spcBef>
              <a:spcAft>
                <a:spcPts val="0"/>
              </a:spcAft>
              <a:buNone/>
            </a:pPr>
            <a:endParaRPr sz="1300" dirty="0">
              <a:solidFill>
                <a:srgbClr val="6C6F73"/>
              </a:solidFill>
              <a:latin typeface="Helvetica Neue"/>
              <a:ea typeface="Helvetica Neue"/>
              <a:cs typeface="Helvetica Neue"/>
              <a:sym typeface="Helvetica Neue"/>
            </a:endParaRPr>
          </a:p>
          <a:p>
            <a:pPr marL="0" lvl="0" indent="0" algn="l" rtl="0">
              <a:spcBef>
                <a:spcPts val="800"/>
              </a:spcBef>
              <a:spcAft>
                <a:spcPts val="0"/>
              </a:spcAft>
              <a:buNone/>
            </a:pPr>
            <a:endParaRPr sz="1300" dirty="0">
              <a:solidFill>
                <a:srgbClr val="6C6F73"/>
              </a:solidFill>
              <a:highlight>
                <a:srgbClr val="FFFFFF"/>
              </a:highlight>
              <a:latin typeface="Helvetica Neue"/>
              <a:ea typeface="Helvetica Neue"/>
              <a:cs typeface="Helvetica Neue"/>
              <a:sym typeface="Helvetica Neue"/>
            </a:endParaRPr>
          </a:p>
          <a:p>
            <a:pPr marL="0" lvl="0" indent="0" algn="l" rtl="0">
              <a:spcBef>
                <a:spcPts val="1100"/>
              </a:spcBef>
              <a:spcAft>
                <a:spcPts val="0"/>
              </a:spcAft>
              <a:buNone/>
            </a:pPr>
            <a:endParaRPr dirty="0"/>
          </a:p>
        </p:txBody>
      </p:sp>
      <p:sp>
        <p:nvSpPr>
          <p:cNvPr id="580" name="Google Shape;580;g15427c6b4ba_2_2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567af460c1_0_3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 sz="1200" dirty="0">
                <a:solidFill>
                  <a:schemeClr val="dk1"/>
                </a:solidFill>
              </a:rPr>
              <a:t>2017: </a:t>
            </a:r>
            <a:r>
              <a:rPr lang="ko" sz="1200" dirty="0">
                <a:solidFill>
                  <a:srgbClr val="2C2C2C"/>
                </a:solidFill>
              </a:rPr>
              <a:t>Meanwhile, the first official “</a:t>
            </a:r>
            <a:r>
              <a:rPr lang="ko" sz="1200" dirty="0">
                <a:solidFill>
                  <a:srgbClr val="E62256"/>
                </a:solidFill>
                <a:uFill>
                  <a:noFill/>
                </a:uFill>
                <a:hlinkClick r:id="rId3">
                  <a:extLst>
                    <a:ext uri="{A12FA001-AC4F-418D-AE19-62706E023703}">
                      <ahyp:hlinkClr xmlns:ahyp="http://schemas.microsoft.com/office/drawing/2018/hyperlinkcolor" val="tx"/>
                    </a:ext>
                  </a:extLst>
                </a:hlinkClick>
              </a:rPr>
              <a:t>The Void</a:t>
            </a:r>
            <a:r>
              <a:rPr lang="ko" sz="1200" dirty="0">
                <a:solidFill>
                  <a:srgbClr val="2C2C2C"/>
                </a:solidFill>
              </a:rPr>
              <a:t>” arcade is opening in Utah. The VR arcade experience combines virtual and actual reality. To do so, designers recreate the virtual playing field in a physical space equipped with real objects such as walls and torches.</a:t>
            </a:r>
            <a:endParaRPr sz="1200" dirty="0">
              <a:solidFill>
                <a:srgbClr val="2C2C2C"/>
              </a:solidFill>
            </a:endParaRPr>
          </a:p>
          <a:p>
            <a:pPr marL="482600" marR="482600" lvl="0" indent="0" algn="l" rtl="0">
              <a:lnSpc>
                <a:spcPct val="160000"/>
              </a:lnSpc>
              <a:spcBef>
                <a:spcPts val="2300"/>
              </a:spcBef>
              <a:spcAft>
                <a:spcPts val="0"/>
              </a:spcAft>
              <a:buClr>
                <a:schemeClr val="dk1"/>
              </a:buClr>
              <a:buSzPts val="1100"/>
              <a:buFont typeface="Arial"/>
              <a:buNone/>
            </a:pPr>
            <a:r>
              <a:rPr lang="ko" sz="1200" dirty="0">
                <a:solidFill>
                  <a:srgbClr val="2C2C2C"/>
                </a:solidFill>
              </a:rPr>
              <a:t>If a Void player reaches for a virtual torch, the analog counterpart is in the same place in reality – including heat emitters. This makes the VR world much more believable with haptic elements. </a:t>
            </a:r>
            <a:endParaRPr sz="1200" dirty="0">
              <a:solidFill>
                <a:srgbClr val="2C2C2C"/>
              </a:solidFill>
            </a:endParaRPr>
          </a:p>
          <a:p>
            <a:pPr marL="0" lvl="0" indent="0" algn="l" rtl="0">
              <a:spcBef>
                <a:spcPts val="2300"/>
              </a:spcBef>
              <a:spcAft>
                <a:spcPts val="0"/>
              </a:spcAft>
              <a:buClr>
                <a:schemeClr val="dk1"/>
              </a:buClr>
              <a:buSzPts val="1100"/>
              <a:buFont typeface="Arial"/>
              <a:buNone/>
            </a:pPr>
            <a:r>
              <a:rPr lang="ko" sz="1200" dirty="0">
                <a:solidFill>
                  <a:schemeClr val="dk1"/>
                </a:solidFill>
              </a:rPr>
              <a:t>Displays currently have: 1440 x 1440 px ressolution two 2.89 inch lc displays qith 90-100 degrees field ov view.</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ko" sz="1200" dirty="0">
                <a:solidFill>
                  <a:schemeClr val="dk1"/>
                </a:solidFill>
              </a:rPr>
              <a:t>2018: </a:t>
            </a:r>
            <a:r>
              <a:rPr lang="ko" sz="1200" dirty="0">
                <a:solidFill>
                  <a:srgbClr val="2C2C2C"/>
                </a:solidFill>
                <a:highlight>
                  <a:schemeClr val="lt1"/>
                </a:highlight>
              </a:rPr>
              <a:t>With </a:t>
            </a:r>
            <a:r>
              <a:rPr lang="ko" sz="1200" dirty="0">
                <a:solidFill>
                  <a:srgbClr val="E62256"/>
                </a:solidFill>
                <a:uFill>
                  <a:noFill/>
                </a:uFill>
                <a:hlinkClick r:id="rId4">
                  <a:extLst>
                    <a:ext uri="{A12FA001-AC4F-418D-AE19-62706E023703}">
                      <ahyp:hlinkClr xmlns:ahyp="http://schemas.microsoft.com/office/drawing/2018/hyperlinkcolor" val="tx"/>
                    </a:ext>
                  </a:extLst>
                </a:hlinkClick>
              </a:rPr>
              <a:t>Beat Saber (review)</a:t>
            </a:r>
            <a:r>
              <a:rPr lang="ko" sz="1200" dirty="0">
                <a:solidFill>
                  <a:srgbClr val="2C2C2C"/>
                </a:solidFill>
                <a:highlight>
                  <a:schemeClr val="lt1"/>
                </a:highlight>
              </a:rPr>
              <a:t>, one of the most important VR games of the coming years appears in 2018 and immediately becomes a phenomenon. Less than a month after its release, the game has already sold more than 100,000 copies and generated sales of $2M.</a:t>
            </a:r>
            <a:endParaRPr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r>
              <a:rPr lang="ko" sz="1200" dirty="0">
                <a:solidFill>
                  <a:srgbClr val="2C2C2C"/>
                </a:solidFill>
                <a:highlight>
                  <a:schemeClr val="lt1"/>
                </a:highlight>
              </a:rPr>
              <a:t>The concept: armed with two laser swords, players slice up approaching cubes to the rhythm of electronic music. The developers hit the bull’s eye with this. Beat Saber integrates VR movement into the gaming experience more simply and elegantly than any other game before it. It only works in VR; there is no comparable experience on the monitor.</a:t>
            </a:r>
            <a:endParaRPr lang="de-DE" altLang="ko"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endParaRPr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r>
              <a:rPr lang="ko" sz="1200" dirty="0">
                <a:solidFill>
                  <a:srgbClr val="2C2C2C"/>
                </a:solidFill>
                <a:highlight>
                  <a:schemeClr val="lt1"/>
                </a:highlight>
              </a:rPr>
              <a:t>With the HTC Vive Focus, the Taiwanese are launching the first self-sufficient VR headset at the end of the year and want to score points primarily in the B2B sector and in education</a:t>
            </a:r>
            <a:endParaRPr lang="de-DE" altLang="ko"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endParaRPr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r>
              <a:rPr lang="ko" sz="1200" dirty="0">
                <a:solidFill>
                  <a:srgbClr val="2C2C2C"/>
                </a:solidFill>
                <a:highlight>
                  <a:schemeClr val="lt1"/>
                </a:highlight>
              </a:rPr>
              <a:t>2019: HTC Vive Cosmos: sharpest display to date and minimal fly screen effect. At the same time, the VR headset is to become simpler and more mobile. Integrated cameras take care of spatial orientation, and there is no need for an external tracking system. 1440 x1700 px, two LC displays with RGB subpixel matrix for a reduced fly screen effect and integrated adjustable interpupillary distance. BUT bad critique due to low battery time</a:t>
            </a:r>
            <a:endParaRPr lang="de-DE" altLang="ko"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endParaRPr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r>
              <a:rPr lang="ko" sz="1200" dirty="0">
                <a:solidFill>
                  <a:srgbClr val="2C2C2C"/>
                </a:solidFill>
                <a:highlight>
                  <a:schemeClr val="lt1"/>
                </a:highlight>
              </a:rPr>
              <a:t>oculus: The Quest’s two OLED screens bring 1,600 x 1,440 pixels to each eye. The headset supports two Oculus Touch controllers, more flexibility as well as a wireless VR experience in standalone mode</a:t>
            </a:r>
            <a:endParaRPr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r>
              <a:rPr lang="ko" sz="1200" dirty="0">
                <a:solidFill>
                  <a:srgbClr val="2C2C2C"/>
                </a:solidFill>
                <a:highlight>
                  <a:schemeClr val="lt1"/>
                </a:highlight>
              </a:rPr>
              <a:t>valve Index: High resolution, crisp colors, variable frame rates, innovative controllers, excellent tracking and high wearing comfort make the Valve Index (review) one of the best PC VR headset on the market.</a:t>
            </a:r>
            <a:endParaRPr lang="de-DE" altLang="ko"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endParaRPr sz="1200" dirty="0">
              <a:solidFill>
                <a:srgbClr val="2C2C2C"/>
              </a:solidFill>
              <a:highlight>
                <a:schemeClr val="lt1"/>
              </a:highlight>
            </a:endParaRPr>
          </a:p>
          <a:p>
            <a:pPr marL="0" lvl="0" indent="0" algn="l" rtl="0">
              <a:lnSpc>
                <a:spcPct val="115000"/>
              </a:lnSpc>
              <a:spcBef>
                <a:spcPts val="1100"/>
              </a:spcBef>
              <a:spcAft>
                <a:spcPts val="0"/>
              </a:spcAft>
              <a:buClr>
                <a:schemeClr val="dk1"/>
              </a:buClr>
              <a:buSzPts val="1100"/>
              <a:buFont typeface="Arial"/>
              <a:buNone/>
            </a:pPr>
            <a:r>
              <a:rPr lang="ko" sz="1200" dirty="0">
                <a:solidFill>
                  <a:schemeClr val="dk1"/>
                </a:solidFill>
              </a:rPr>
              <a:t>2020:</a:t>
            </a:r>
            <a:r>
              <a:rPr lang="ko" sz="1200" dirty="0">
                <a:solidFill>
                  <a:srgbClr val="2C2C2C"/>
                </a:solidFill>
              </a:rPr>
              <a:t>The year 2020 primarily tells the story of a pandemic that affects all areas of people’s lives. The deadly virus Sars-CoV-2 spreads worldwide and cripples the economy in many countries. People quarantine and working from home becomes the norm.</a:t>
            </a:r>
            <a:endParaRPr sz="1200" dirty="0">
              <a:solidFill>
                <a:srgbClr val="2C2C2C"/>
              </a:solidFill>
            </a:endParaRPr>
          </a:p>
          <a:p>
            <a:pPr marL="482600" marR="482600" lvl="0" indent="0" algn="l" rtl="0">
              <a:lnSpc>
                <a:spcPct val="160000"/>
              </a:lnSpc>
              <a:spcBef>
                <a:spcPts val="2300"/>
              </a:spcBef>
              <a:spcAft>
                <a:spcPts val="0"/>
              </a:spcAft>
              <a:buClr>
                <a:schemeClr val="dk1"/>
              </a:buClr>
              <a:buSzPts val="1100"/>
              <a:buFont typeface="Arial"/>
              <a:buNone/>
            </a:pPr>
            <a:r>
              <a:rPr lang="ko" sz="1200" dirty="0">
                <a:solidFill>
                  <a:srgbClr val="2C2C2C"/>
                </a:solidFill>
              </a:rPr>
              <a:t>The VR industry aims to meet the growing demand for video calling and online meetings with telepresence apps. More than 150 apps for XR collaboration appear in an online database at the end of the year. </a:t>
            </a:r>
            <a:endParaRPr lang="de-DE" altLang="ko" sz="1200" dirty="0">
              <a:solidFill>
                <a:srgbClr val="2C2C2C"/>
              </a:solidFill>
            </a:endParaRPr>
          </a:p>
          <a:p>
            <a:pPr marL="482600" marR="482600" lvl="0" indent="0" algn="l" rtl="0">
              <a:lnSpc>
                <a:spcPct val="160000"/>
              </a:lnSpc>
              <a:spcBef>
                <a:spcPts val="2300"/>
              </a:spcBef>
              <a:spcAft>
                <a:spcPts val="0"/>
              </a:spcAft>
              <a:buClr>
                <a:schemeClr val="dk1"/>
              </a:buClr>
              <a:buSzPts val="1100"/>
              <a:buFont typeface="Arial"/>
              <a:buNone/>
            </a:pPr>
            <a:endParaRPr sz="1200" dirty="0">
              <a:solidFill>
                <a:srgbClr val="2C2C2C"/>
              </a:solidFill>
            </a:endParaRPr>
          </a:p>
          <a:p>
            <a:pPr marL="0" lvl="0" indent="0" algn="l" rtl="0">
              <a:lnSpc>
                <a:spcPct val="115000"/>
              </a:lnSpc>
              <a:spcBef>
                <a:spcPts val="2300"/>
              </a:spcBef>
              <a:spcAft>
                <a:spcPts val="0"/>
              </a:spcAft>
              <a:buClr>
                <a:schemeClr val="dk1"/>
              </a:buClr>
              <a:buSzPts val="1100"/>
              <a:buFont typeface="Arial"/>
              <a:buNone/>
            </a:pPr>
            <a:r>
              <a:rPr lang="ko" sz="1200" dirty="0">
                <a:solidFill>
                  <a:schemeClr val="dk1"/>
                </a:solidFill>
              </a:rPr>
              <a:t> </a:t>
            </a:r>
            <a:r>
              <a:rPr lang="ko" sz="1200" dirty="0">
                <a:solidFill>
                  <a:srgbClr val="7F7F7F"/>
                </a:solidFill>
                <a:highlight>
                  <a:schemeClr val="lt1"/>
                </a:highlight>
              </a:rPr>
              <a:t>The Oculus Quest 2 becomes a full-fledged PC VR headset with the official Oculus Link cable. </a:t>
            </a:r>
            <a:r>
              <a:rPr lang="ko" sz="1200" dirty="0">
                <a:solidFill>
                  <a:srgbClr val="2C2C2C"/>
                </a:solidFill>
                <a:highlight>
                  <a:schemeClr val="lt1"/>
                </a:highlight>
              </a:rPr>
              <a:t>LC display with 1,832 by 1,920 pixels per eye, refresh rates of up to 120 hertz, better CPU, more memory, and a low price. </a:t>
            </a:r>
            <a:endParaRPr sz="1200" dirty="0">
              <a:solidFill>
                <a:schemeClr val="dk1"/>
              </a:solidFill>
            </a:endParaRPr>
          </a:p>
          <a:p>
            <a:pPr marL="0" lvl="0" indent="0" algn="l" rtl="0">
              <a:spcBef>
                <a:spcPts val="110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p>
        </p:txBody>
      </p:sp>
      <p:sp>
        <p:nvSpPr>
          <p:cNvPr id="604" name="Google Shape;604;g1567af460c1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5427c6b4ba_2_32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g15427c6b4ba_2_3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55de60b568_2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155de60b568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5427c6b4ba_2_7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ko" dirty="0">
                <a:solidFill>
                  <a:schemeClr val="dk1"/>
                </a:solidFill>
              </a:rPr>
              <a:t>To have the effect of concrete existence without actually having concrete existence</a:t>
            </a:r>
            <a:endParaRPr sz="1350" b="1" dirty="0">
              <a:solidFill>
                <a:srgbClr val="666666"/>
              </a:solidFill>
            </a:endParaRPr>
          </a:p>
          <a:p>
            <a:pPr marL="698500" lvl="0" indent="-314325" algn="l" rtl="0">
              <a:lnSpc>
                <a:spcPct val="167000"/>
              </a:lnSpc>
              <a:spcBef>
                <a:spcPts val="800"/>
              </a:spcBef>
              <a:spcAft>
                <a:spcPts val="0"/>
              </a:spcAft>
              <a:buClr>
                <a:srgbClr val="666666"/>
              </a:buClr>
              <a:buSzPts val="1350"/>
              <a:buChar char="●"/>
            </a:pPr>
            <a:r>
              <a:rPr lang="ko" sz="1350" b="1" dirty="0">
                <a:solidFill>
                  <a:srgbClr val="666666"/>
                </a:solidFill>
              </a:rPr>
              <a:t>Non-immersive.</a:t>
            </a:r>
            <a:r>
              <a:rPr lang="ko" sz="1350" dirty="0">
                <a:solidFill>
                  <a:srgbClr val="666666"/>
                </a:solidFill>
              </a:rPr>
              <a:t> This type of VR typically refers to a 3D simulated environment that's accessed through a computer screen. The environment might also generate sound, depending on the program. The user has </a:t>
            </a:r>
            <a:r>
              <a:rPr lang="ko" sz="1350" u="sng" dirty="0">
                <a:solidFill>
                  <a:srgbClr val="666666"/>
                </a:solidFill>
              </a:rPr>
              <a:t>some control over the virtual environment </a:t>
            </a:r>
            <a:r>
              <a:rPr lang="ko" sz="1350" dirty="0">
                <a:solidFill>
                  <a:srgbClr val="666666"/>
                </a:solidFill>
              </a:rPr>
              <a:t>using a keyboard, mouse or other device, but the environment does not directly interact with the user. A </a:t>
            </a:r>
            <a:r>
              <a:rPr lang="ko" sz="1350" i="1" u="sng" dirty="0">
                <a:solidFill>
                  <a:srgbClr val="666666"/>
                </a:solidFill>
              </a:rPr>
              <a:t>video game </a:t>
            </a:r>
            <a:r>
              <a:rPr lang="ko" sz="1350" dirty="0">
                <a:solidFill>
                  <a:srgbClr val="666666"/>
                </a:solidFill>
              </a:rPr>
              <a:t>is a good example of non-immersive VR, as is a website that enables a user to design a room's decor.</a:t>
            </a:r>
            <a:endParaRPr sz="1350" dirty="0">
              <a:solidFill>
                <a:srgbClr val="666666"/>
              </a:solidFill>
            </a:endParaRPr>
          </a:p>
          <a:p>
            <a:pPr marL="698500" lvl="0" indent="-314325" algn="l" rtl="0">
              <a:lnSpc>
                <a:spcPct val="167000"/>
              </a:lnSpc>
              <a:spcBef>
                <a:spcPts val="0"/>
              </a:spcBef>
              <a:spcAft>
                <a:spcPts val="0"/>
              </a:spcAft>
              <a:buClr>
                <a:srgbClr val="666666"/>
              </a:buClr>
              <a:buSzPts val="1350"/>
              <a:buChar char="●"/>
            </a:pPr>
            <a:r>
              <a:rPr lang="ko" sz="1350" b="1" dirty="0">
                <a:solidFill>
                  <a:srgbClr val="666666"/>
                </a:solidFill>
              </a:rPr>
              <a:t>Semi-immersive.</a:t>
            </a:r>
            <a:r>
              <a:rPr lang="ko" sz="1350" dirty="0">
                <a:solidFill>
                  <a:srgbClr val="666666"/>
                </a:solidFill>
              </a:rPr>
              <a:t> This type of VR offers a partial virtual experience that's accessed through a computer screen or some type of glasses or </a:t>
            </a:r>
            <a:r>
              <a:rPr lang="ko" sz="1350" u="sng" dirty="0">
                <a:solidFill>
                  <a:srgbClr val="007CAD"/>
                </a:solidFill>
                <a:hlinkClick r:id="rId3">
                  <a:extLst>
                    <a:ext uri="{A12FA001-AC4F-418D-AE19-62706E023703}">
                      <ahyp:hlinkClr xmlns:ahyp="http://schemas.microsoft.com/office/drawing/2018/hyperlinkcolor" val="tx"/>
                    </a:ext>
                  </a:extLst>
                </a:hlinkClick>
              </a:rPr>
              <a:t>headset</a:t>
            </a:r>
            <a:r>
              <a:rPr lang="ko" sz="1350" dirty="0">
                <a:solidFill>
                  <a:srgbClr val="666666"/>
                </a:solidFill>
              </a:rPr>
              <a:t>. It focuses primarily on the </a:t>
            </a:r>
            <a:r>
              <a:rPr lang="ko" sz="1350" u="sng" dirty="0">
                <a:solidFill>
                  <a:srgbClr val="666666"/>
                </a:solidFill>
              </a:rPr>
              <a:t>visual 3D aspect </a:t>
            </a:r>
            <a:r>
              <a:rPr lang="ko" sz="1350" dirty="0">
                <a:solidFill>
                  <a:srgbClr val="666666"/>
                </a:solidFill>
              </a:rPr>
              <a:t>of virtual reality and does </a:t>
            </a:r>
            <a:r>
              <a:rPr lang="ko" sz="1350" u="sng" dirty="0">
                <a:solidFill>
                  <a:srgbClr val="666666"/>
                </a:solidFill>
              </a:rPr>
              <a:t>not incorporate physical movement </a:t>
            </a:r>
            <a:r>
              <a:rPr lang="ko" sz="1350" dirty="0">
                <a:solidFill>
                  <a:srgbClr val="666666"/>
                </a:solidFill>
              </a:rPr>
              <a:t>in the way that full immersion does. A common example of semi-immersive VR is the </a:t>
            </a:r>
            <a:r>
              <a:rPr lang="ko" sz="1350" i="1" u="sng" dirty="0">
                <a:solidFill>
                  <a:srgbClr val="666666"/>
                </a:solidFill>
              </a:rPr>
              <a:t>flight simulator</a:t>
            </a:r>
            <a:r>
              <a:rPr lang="ko" sz="1350" dirty="0">
                <a:solidFill>
                  <a:srgbClr val="666666"/>
                </a:solidFill>
              </a:rPr>
              <a:t>, which is used by airlines and militaries to train their pilots.</a:t>
            </a:r>
            <a:endParaRPr sz="1350" dirty="0">
              <a:solidFill>
                <a:srgbClr val="666666"/>
              </a:solidFill>
            </a:endParaRPr>
          </a:p>
          <a:p>
            <a:pPr marL="698500" lvl="0" indent="-314325" algn="l" rtl="0">
              <a:lnSpc>
                <a:spcPct val="167000"/>
              </a:lnSpc>
              <a:spcBef>
                <a:spcPts val="0"/>
              </a:spcBef>
              <a:spcAft>
                <a:spcPts val="0"/>
              </a:spcAft>
              <a:buClr>
                <a:srgbClr val="666666"/>
              </a:buClr>
              <a:buSzPts val="1350"/>
              <a:buChar char="●"/>
            </a:pPr>
            <a:r>
              <a:rPr lang="ko" sz="1350" b="1" u="sng" dirty="0">
                <a:solidFill>
                  <a:srgbClr val="007CAD"/>
                </a:solidFill>
                <a:hlinkClick r:id="rId4">
                  <a:extLst>
                    <a:ext uri="{A12FA001-AC4F-418D-AE19-62706E023703}">
                      <ahyp:hlinkClr xmlns:ahyp="http://schemas.microsoft.com/office/drawing/2018/hyperlinkcolor" val="tx"/>
                    </a:ext>
                  </a:extLst>
                </a:hlinkClick>
              </a:rPr>
              <a:t>Fully immersive</a:t>
            </a:r>
            <a:r>
              <a:rPr lang="ko" sz="1350" b="1" dirty="0">
                <a:solidFill>
                  <a:srgbClr val="666666"/>
                </a:solidFill>
              </a:rPr>
              <a:t>.</a:t>
            </a:r>
            <a:r>
              <a:rPr lang="ko" sz="1350" dirty="0">
                <a:solidFill>
                  <a:srgbClr val="666666"/>
                </a:solidFill>
              </a:rPr>
              <a:t> This type of VR delivers the greatest level of virtual reality, completely immersing the user in the simulated 3D world. It incorporates sight, sound and, in some cases, touch. There have even been some experiments with the addition of smell. Users wear special equipment such as helmets, goggles or </a:t>
            </a:r>
            <a:r>
              <a:rPr lang="ko" sz="1350" u="sng" dirty="0">
                <a:solidFill>
                  <a:srgbClr val="007CAD"/>
                </a:solidFill>
                <a:hlinkClick r:id="rId5">
                  <a:extLst>
                    <a:ext uri="{A12FA001-AC4F-418D-AE19-62706E023703}">
                      <ahyp:hlinkClr xmlns:ahyp="http://schemas.microsoft.com/office/drawing/2018/hyperlinkcolor" val="tx"/>
                    </a:ext>
                  </a:extLst>
                </a:hlinkClick>
              </a:rPr>
              <a:t>gloves</a:t>
            </a:r>
            <a:r>
              <a:rPr lang="ko" sz="1350" dirty="0">
                <a:solidFill>
                  <a:srgbClr val="666666"/>
                </a:solidFill>
              </a:rPr>
              <a:t> and are able to fully interact with the environment. The environment might also incorporate such equipment as </a:t>
            </a:r>
            <a:r>
              <a:rPr lang="ko" sz="1350" u="sng" dirty="0">
                <a:solidFill>
                  <a:srgbClr val="007CAD"/>
                </a:solidFill>
                <a:hlinkClick r:id="rId6">
                  <a:extLst>
                    <a:ext uri="{A12FA001-AC4F-418D-AE19-62706E023703}">
                      <ahyp:hlinkClr xmlns:ahyp="http://schemas.microsoft.com/office/drawing/2018/hyperlinkcolor" val="tx"/>
                    </a:ext>
                  </a:extLst>
                </a:hlinkClick>
              </a:rPr>
              <a:t>treadmills</a:t>
            </a:r>
            <a:r>
              <a:rPr lang="ko" sz="1350" dirty="0">
                <a:solidFill>
                  <a:srgbClr val="666666"/>
                </a:solidFill>
              </a:rPr>
              <a:t> or stationary bicycles to provide users with the experience of moving through the 3D space. Fully immersive VR technology is a field still in its infancy, but it has made important inroads into the </a:t>
            </a:r>
            <a:r>
              <a:rPr lang="ko" sz="1350" u="sng" dirty="0">
                <a:solidFill>
                  <a:srgbClr val="007CAD"/>
                </a:solidFill>
                <a:hlinkClick r:id="rId7">
                  <a:extLst>
                    <a:ext uri="{A12FA001-AC4F-418D-AE19-62706E023703}">
                      <ahyp:hlinkClr xmlns:ahyp="http://schemas.microsoft.com/office/drawing/2018/hyperlinkcolor" val="tx"/>
                    </a:ext>
                  </a:extLst>
                </a:hlinkClick>
              </a:rPr>
              <a:t>gaming</a:t>
            </a:r>
            <a:r>
              <a:rPr lang="ko" sz="1350" dirty="0">
                <a:solidFill>
                  <a:srgbClr val="666666"/>
                </a:solidFill>
              </a:rPr>
              <a:t> industry and to some extent the </a:t>
            </a:r>
            <a:r>
              <a:rPr lang="ko" sz="1350" u="sng" dirty="0">
                <a:solidFill>
                  <a:srgbClr val="007CAD"/>
                </a:solidFill>
                <a:hlinkClick r:id="rId8">
                  <a:extLst>
                    <a:ext uri="{A12FA001-AC4F-418D-AE19-62706E023703}">
                      <ahyp:hlinkClr xmlns:ahyp="http://schemas.microsoft.com/office/drawing/2018/hyperlinkcolor" val="tx"/>
                    </a:ext>
                  </a:extLst>
                </a:hlinkClick>
              </a:rPr>
              <a:t>healthcare</a:t>
            </a:r>
            <a:r>
              <a:rPr lang="ko" sz="1350" dirty="0">
                <a:solidFill>
                  <a:srgbClr val="666666"/>
                </a:solidFill>
              </a:rPr>
              <a:t> industry, and it's generating a great deal of interest in others.</a:t>
            </a:r>
            <a:endParaRPr sz="1350" dirty="0">
              <a:solidFill>
                <a:srgbClr val="666666"/>
              </a:solidFill>
            </a:endParaRPr>
          </a:p>
          <a:p>
            <a:pPr marL="0" lvl="0" indent="0" algn="l" rtl="0">
              <a:spcBef>
                <a:spcPts val="3800"/>
              </a:spcBef>
              <a:spcAft>
                <a:spcPts val="0"/>
              </a:spcAft>
              <a:buNone/>
            </a:pPr>
            <a:endParaRPr dirty="0"/>
          </a:p>
        </p:txBody>
      </p:sp>
      <p:sp>
        <p:nvSpPr>
          <p:cNvPr id="647" name="Google Shape;647;g15427c6b4ba_2_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5427c6b4ba_2_3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5427c6b4ba_2_3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5427c6b4ba_2_7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15427c6b4ba_2_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5427c6b4ba_2_3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15427c6b4ba_2_3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55de60b568_2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ltLang="ko" dirty="0"/>
              <a:t>https://</a:t>
            </a:r>
            <a:r>
              <a:rPr lang="de-DE" altLang="ko" dirty="0" err="1"/>
              <a:t>ieeexplore.ieee.org</a:t>
            </a:r>
            <a:r>
              <a:rPr lang="de-DE" altLang="ko" dirty="0"/>
              <a:t>/</a:t>
            </a:r>
            <a:r>
              <a:rPr lang="de-DE" altLang="ko" dirty="0" err="1"/>
              <a:t>abstract</a:t>
            </a:r>
            <a:r>
              <a:rPr lang="de-DE" altLang="ko" dirty="0"/>
              <a:t>/</a:t>
            </a:r>
            <a:r>
              <a:rPr lang="de-DE" altLang="ko" dirty="0" err="1"/>
              <a:t>document</a:t>
            </a:r>
            <a:r>
              <a:rPr lang="de-DE" altLang="ko" dirty="0"/>
              <a:t>/8717158</a:t>
            </a:r>
            <a:endParaRPr dirty="0"/>
          </a:p>
        </p:txBody>
      </p:sp>
      <p:sp>
        <p:nvSpPr>
          <p:cNvPr id="695" name="Google Shape;695;g155de60b568_2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record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brain</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activity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use</a:t>
            </a:r>
            <a:r>
              <a:rPr lang="de-DE" b="0" i="0" u="none" strike="noStrike" dirty="0">
                <a:solidFill>
                  <a:srgbClr val="333333"/>
                </a:solidFill>
                <a:effectLst/>
                <a:latin typeface="Georgia" panose="02040502050405020303" pitchFamily="18" charset="0"/>
              </a:rPr>
              <a:t> Emotiv EPOC+ EEG </a:t>
            </a:r>
            <a:r>
              <a:rPr lang="de-DE" b="0" i="0" u="none" strike="noStrike" dirty="0" err="1">
                <a:solidFill>
                  <a:srgbClr val="333333"/>
                </a:solidFill>
                <a:effectLst/>
                <a:latin typeface="Georgia" panose="02040502050405020303" pitchFamily="18" charset="0"/>
              </a:rPr>
              <a:t>headset</a:t>
            </a:r>
            <a:r>
              <a:rPr lang="de-DE" b="0" i="0" u="none" strike="noStrike" dirty="0">
                <a:solidFill>
                  <a:srgbClr val="333333"/>
                </a:solidFill>
                <a:effectLst/>
                <a:latin typeface="Georgia" panose="02040502050405020303" pitchFamily="18" charset="0"/>
              </a:rPr>
              <a:t>. This EEG </a:t>
            </a:r>
            <a:r>
              <a:rPr lang="de-DE" b="0" i="0" u="none" strike="noStrike" dirty="0" err="1">
                <a:solidFill>
                  <a:srgbClr val="333333"/>
                </a:solidFill>
                <a:effectLst/>
                <a:latin typeface="Georgia" panose="02040502050405020303" pitchFamily="18" charset="0"/>
              </a:rPr>
              <a:t>device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has</a:t>
            </a:r>
            <a:r>
              <a:rPr lang="de-DE" b="0" i="0" u="none" strike="noStrike" dirty="0">
                <a:solidFill>
                  <a:srgbClr val="333333"/>
                </a:solidFill>
                <a:effectLst/>
                <a:latin typeface="Georgia" panose="02040502050405020303" pitchFamily="18" charset="0"/>
              </a:rPr>
              <a:t> 14 </a:t>
            </a:r>
            <a:r>
              <a:rPr lang="de-DE" b="0" i="0" u="none" strike="noStrike" dirty="0" err="1">
                <a:solidFill>
                  <a:srgbClr val="333333"/>
                </a:solidFill>
                <a:effectLst/>
                <a:latin typeface="Georgia" panose="02040502050405020303" pitchFamily="18" charset="0"/>
              </a:rPr>
              <a:t>electrodes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with</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saline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based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sensors</a:t>
            </a:r>
            <a:r>
              <a:rPr lang="de-DE" b="0" i="0" u="none" strike="noStrike" dirty="0">
                <a:solidFill>
                  <a:srgbClr val="333333"/>
                </a:solidFill>
                <a:effectLst/>
                <a:latin typeface="Georgia" panose="02040502050405020303" pitchFamily="18" charset="0"/>
              </a:rPr>
              <a:t>. These </a:t>
            </a:r>
            <a:r>
              <a:rPr lang="de-DE" b="0" i="0" u="none" strike="noStrike" dirty="0" err="1">
                <a:solidFill>
                  <a:srgbClr val="333333"/>
                </a:solidFill>
                <a:effectLst/>
                <a:latin typeface="Georgia" panose="02040502050405020303" pitchFamily="18" charset="0"/>
              </a:rPr>
              <a:t>electrodes</a:t>
            </a:r>
            <a:r>
              <a:rPr lang="de-DE" b="0" i="0" u="none" strike="noStrike" dirty="0">
                <a:solidFill>
                  <a:srgbClr val="333333"/>
                </a:solidFill>
                <a:effectLst/>
                <a:latin typeface="Georgia" panose="02040502050405020303" pitchFamily="18" charset="0"/>
              </a:rPr>
              <a:t> do not </a:t>
            </a:r>
            <a:r>
              <a:rPr lang="de-DE" b="0" i="0" u="none" strike="noStrike" dirty="0" err="1">
                <a:solidFill>
                  <a:srgbClr val="333333"/>
                </a:solidFill>
                <a:effectLst/>
                <a:latin typeface="Georgia" panose="02040502050405020303" pitchFamily="18" charset="0"/>
              </a:rPr>
              <a:t>require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any</a:t>
            </a:r>
            <a:r>
              <a:rPr lang="de-DE" b="0" i="0" u="none" strike="noStrike" dirty="0">
                <a:solidFill>
                  <a:srgbClr val="333333"/>
                </a:solidFill>
                <a:effectLst/>
                <a:latin typeface="Georgia" panose="02040502050405020303" pitchFamily="18" charset="0"/>
              </a:rPr>
              <a:t> gel and </a:t>
            </a:r>
            <a:r>
              <a:rPr lang="de-DE" b="0" i="0" u="none" strike="noStrike" dirty="0" err="1">
                <a:solidFill>
                  <a:srgbClr val="333333"/>
                </a:solidFill>
                <a:effectLst/>
                <a:latin typeface="Georgia" panose="02040502050405020303" pitchFamily="18" charset="0"/>
              </a:rPr>
              <a:t>therefore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is</a:t>
            </a:r>
            <a:r>
              <a:rPr lang="de-DE" b="0" i="0" u="none" strike="noStrike" dirty="0">
                <a:solidFill>
                  <a:srgbClr val="333333"/>
                </a:solidFill>
                <a:effectLst/>
                <a:latin typeface="Georgia" panose="02040502050405020303" pitchFamily="18" charset="0"/>
              </a:rPr>
              <a:t> a </a:t>
            </a:r>
            <a:r>
              <a:rPr lang="de-DE" b="0" i="0" u="none" strike="noStrike" dirty="0" err="1">
                <a:solidFill>
                  <a:srgbClr val="333333"/>
                </a:solidFill>
                <a:effectLst/>
                <a:latin typeface="Georgia" panose="02040502050405020303" pitchFamily="18" charset="0"/>
              </a:rPr>
              <a:t>better</a:t>
            </a:r>
            <a:r>
              <a:rPr lang="de-DE" b="0" i="0" u="none" strike="noStrike" dirty="0">
                <a:solidFill>
                  <a:srgbClr val="333333"/>
                </a:solidFill>
                <a:effectLst/>
                <a:latin typeface="Georgia" panose="02040502050405020303" pitchFamily="18" charset="0"/>
              </a:rPr>
              <a:t> match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our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application</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compared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regular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electrodes</a:t>
            </a:r>
            <a:r>
              <a:rPr lang="de-DE" b="0" i="0" u="none" strike="noStrike" dirty="0">
                <a:solidFill>
                  <a:srgbClr val="333333"/>
                </a:solidFill>
                <a:effectLst/>
                <a:latin typeface="Georgia" panose="02040502050405020303" pitchFamily="18" charset="0"/>
              </a:rPr>
              <a:t>. 14 </a:t>
            </a:r>
            <a:r>
              <a:rPr lang="de-DE" b="0" i="0" u="none" strike="noStrike" dirty="0" err="1">
                <a:solidFill>
                  <a:srgbClr val="333333"/>
                </a:solidFill>
                <a:effectLst/>
                <a:latin typeface="Georgia" panose="02040502050405020303" pitchFamily="18" charset="0"/>
              </a:rPr>
              <a:t>channels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is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sufficient</a:t>
            </a:r>
            <a:r>
              <a:rPr lang="de-DE" b="0" i="0" u="none" strike="noStrike" dirty="0">
                <a:solidFill>
                  <a:srgbClr val="333333"/>
                </a:solidFill>
                <a:effectLst/>
                <a:latin typeface="Georgia" panose="02040502050405020303" pitchFamily="18" charset="0"/>
              </a:rPr>
              <a:t> in </a:t>
            </a:r>
            <a:r>
              <a:rPr lang="de-DE" b="0" i="0" u="none" strike="noStrike" dirty="0" err="1">
                <a:solidFill>
                  <a:srgbClr val="333333"/>
                </a:solidFill>
                <a:effectLst/>
                <a:latin typeface="Georgia" panose="02040502050405020303" pitchFamily="18" charset="0"/>
              </a:rPr>
              <a:t>our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application</a:t>
            </a:r>
            <a:r>
              <a:rPr lang="de-DE" b="0" i="0" u="none" strike="noStrike" dirty="0">
                <a:solidFill>
                  <a:srgbClr val="333333"/>
                </a:solidFill>
                <a:effectLst/>
                <a:latin typeface="Georgia" panose="02040502050405020303" pitchFamily="18" charset="0"/>
              </a:rPr>
              <a:t> and </a:t>
            </a:r>
            <a:r>
              <a:rPr lang="de-DE" b="0" i="0" u="none" strike="noStrike" dirty="0" err="1">
                <a:solidFill>
                  <a:srgbClr val="333333"/>
                </a:solidFill>
                <a:effectLst/>
                <a:latin typeface="Georgia" panose="02040502050405020303" pitchFamily="18" charset="0"/>
              </a:rPr>
              <a:t>has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enough</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bandwidth</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enable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control</a:t>
            </a:r>
            <a:r>
              <a:rPr lang="de-DE" b="0" i="0" u="none" strike="noStrike" dirty="0">
                <a:solidFill>
                  <a:srgbClr val="333333"/>
                </a:solidFill>
                <a:effectLst/>
                <a:latin typeface="Georgia" panose="02040502050405020303" pitchFamily="18" charset="0"/>
              </a:rPr>
              <a:t> VR/AR </a:t>
            </a:r>
            <a:r>
              <a:rPr lang="de-DE" b="0" i="0" u="none" strike="noStrike" dirty="0" err="1">
                <a:solidFill>
                  <a:srgbClr val="333333"/>
                </a:solidFill>
                <a:effectLst/>
                <a:latin typeface="Georgia" panose="02040502050405020303" pitchFamily="18" charset="0"/>
              </a:rPr>
              <a:t>device</a:t>
            </a:r>
            <a:r>
              <a:rPr lang="de-DE" b="0" i="0" u="none" strike="noStrike" dirty="0">
                <a:solidFill>
                  <a:srgbClr val="333333"/>
                </a:solidFill>
                <a:effectLst/>
                <a:latin typeface="Georgia" panose="02040502050405020303" pitchFamily="18" charset="0"/>
              </a:rPr>
              <a:t>. The </a:t>
            </a:r>
            <a:r>
              <a:rPr lang="de-DE" b="0" i="0" u="none" strike="noStrike" dirty="0" err="1">
                <a:solidFill>
                  <a:srgbClr val="333333"/>
                </a:solidFill>
                <a:effectLst/>
                <a:latin typeface="Georgia" panose="02040502050405020303" pitchFamily="18" charset="0"/>
              </a:rPr>
              <a:t>user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is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able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wear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this</a:t>
            </a:r>
            <a:r>
              <a:rPr lang="de-DE" b="0" i="0" u="none" strike="noStrike" dirty="0">
                <a:solidFill>
                  <a:srgbClr val="333333"/>
                </a:solidFill>
                <a:effectLst/>
                <a:latin typeface="Georgia" panose="02040502050405020303" pitchFamily="18" charset="0"/>
              </a:rPr>
              <a:t> EEG </a:t>
            </a:r>
            <a:r>
              <a:rPr lang="de-DE" b="0" i="0" u="none" strike="noStrike" dirty="0" err="1">
                <a:solidFill>
                  <a:srgbClr val="333333"/>
                </a:solidFill>
                <a:effectLst/>
                <a:latin typeface="Georgia" panose="02040502050405020303" pitchFamily="18" charset="0"/>
              </a:rPr>
              <a:t>headset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together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with</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AR/VR </a:t>
            </a:r>
            <a:r>
              <a:rPr lang="de-DE" b="0" i="0" u="none" strike="noStrike" dirty="0" err="1">
                <a:solidFill>
                  <a:srgbClr val="333333"/>
                </a:solidFill>
                <a:effectLst/>
                <a:latin typeface="Georgia" panose="02040502050405020303" pitchFamily="18" charset="0"/>
              </a:rPr>
              <a:t>headset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Therefore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this</a:t>
            </a:r>
            <a:r>
              <a:rPr lang="de-DE" b="0" i="0" u="none" strike="noStrike" dirty="0">
                <a:solidFill>
                  <a:srgbClr val="333333"/>
                </a:solidFill>
                <a:effectLst/>
                <a:latin typeface="Georgia" panose="02040502050405020303" pitchFamily="18" charset="0"/>
              </a:rPr>
              <a:t> design </a:t>
            </a:r>
            <a:r>
              <a:rPr lang="de-DE" b="0" i="0" u="none" strike="noStrike" dirty="0" err="1">
                <a:solidFill>
                  <a:srgbClr val="333333"/>
                </a:solidFill>
                <a:effectLst/>
                <a:latin typeface="Georgia" panose="02040502050405020303" pitchFamily="18" charset="0"/>
              </a:rPr>
              <a:t>is</a:t>
            </a:r>
            <a:r>
              <a:rPr lang="de-DE" b="0" i="0" u="none" strike="noStrike" dirty="0">
                <a:solidFill>
                  <a:srgbClr val="333333"/>
                </a:solidFill>
                <a:effectLst/>
                <a:latin typeface="Georgia" panose="02040502050405020303" pitchFamily="18" charset="0"/>
              </a:rPr>
              <a:t> user-</a:t>
            </a:r>
            <a:r>
              <a:rPr lang="de-DE" b="0" i="0" u="none" strike="noStrike" dirty="0" err="1">
                <a:solidFill>
                  <a:srgbClr val="333333"/>
                </a:solidFill>
                <a:effectLst/>
                <a:latin typeface="Georgia" panose="02040502050405020303" pitchFamily="18" charset="0"/>
              </a:rPr>
              <a:t>friendly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did</a:t>
            </a:r>
            <a:r>
              <a:rPr lang="de-DE" b="0" i="0" u="none" strike="noStrike" dirty="0">
                <a:solidFill>
                  <a:srgbClr val="333333"/>
                </a:solidFill>
                <a:effectLst/>
                <a:latin typeface="Georgia" panose="02040502050405020303" pitchFamily="18" charset="0"/>
              </a:rPr>
              <a:t> not </a:t>
            </a:r>
            <a:r>
              <a:rPr lang="de-DE" b="0" i="0" u="none" strike="noStrike" dirty="0" err="1">
                <a:solidFill>
                  <a:srgbClr val="333333"/>
                </a:solidFill>
                <a:effectLst/>
                <a:latin typeface="Georgia" panose="02040502050405020303" pitchFamily="18" charset="0"/>
              </a:rPr>
              <a:t>chose</a:t>
            </a:r>
            <a:r>
              <a:rPr lang="de-DE" b="0" i="0" u="none" strike="noStrike" dirty="0">
                <a:solidFill>
                  <a:srgbClr val="333333"/>
                </a:solidFill>
                <a:effectLst/>
                <a:latin typeface="Georgia" panose="02040502050405020303" pitchFamily="18" charset="0"/>
              </a:rPr>
              <a:t> Electro-</a:t>
            </a:r>
            <a:r>
              <a:rPr lang="de-DE" b="0" i="0" u="none" strike="noStrike" dirty="0" err="1">
                <a:solidFill>
                  <a:srgbClr val="333333"/>
                </a:solidFill>
                <a:effectLst/>
                <a:latin typeface="Georgia" panose="02040502050405020303" pitchFamily="18" charset="0"/>
              </a:rPr>
              <a:t>cap</a:t>
            </a:r>
            <a:r>
              <a:rPr lang="de-DE" b="0" i="0" u="none" strike="noStrike" dirty="0">
                <a:solidFill>
                  <a:srgbClr val="333333"/>
                </a:solidFill>
                <a:effectLst/>
                <a:latin typeface="Georgia" panose="02040502050405020303" pitchFamily="18" charset="0"/>
              </a:rPr>
              <a:t> EEG </a:t>
            </a:r>
            <a:r>
              <a:rPr lang="de-DE" b="0" i="0" u="none" strike="noStrike" dirty="0" err="1">
                <a:solidFill>
                  <a:srgbClr val="333333"/>
                </a:solidFill>
                <a:effectLst/>
                <a:latin typeface="Georgia" panose="02040502050405020303" pitchFamily="18" charset="0"/>
              </a:rPr>
              <a:t>because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it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gradually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squeezes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users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head</a:t>
            </a:r>
            <a:r>
              <a:rPr lang="de-DE" b="0" i="0" u="none" strike="noStrike" dirty="0">
                <a:solidFill>
                  <a:srgbClr val="333333"/>
                </a:solidFill>
                <a:effectLst/>
                <a:latin typeface="Georgia" panose="02040502050405020303" pitchFamily="18" charset="0"/>
              </a:rPr>
              <a:t> and </a:t>
            </a:r>
            <a:r>
              <a:rPr lang="de-DE" b="0" i="0" u="none" strike="noStrike" dirty="0" err="1">
                <a:solidFill>
                  <a:srgbClr val="333333"/>
                </a:solidFill>
                <a:effectLst/>
                <a:latin typeface="Georgia" panose="02040502050405020303" pitchFamily="18" charset="0"/>
              </a:rPr>
              <a:t>becomes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uncomfortable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for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user</a:t>
            </a:r>
            <a:r>
              <a:rPr lang="de-DE" b="0" i="0" u="none" strike="noStrike" dirty="0">
                <a:solidFill>
                  <a:srgbClr val="333333"/>
                </a:solidFill>
                <a:effectLst/>
                <a:latin typeface="Georgia" panose="02040502050405020303" pitchFamily="18" charset="0"/>
              </a:rPr>
              <a:t> after a </a:t>
            </a:r>
            <a:r>
              <a:rPr lang="de-DE" b="0" i="0" u="none" strike="noStrike" dirty="0" err="1">
                <a:solidFill>
                  <a:srgbClr val="333333"/>
                </a:solidFill>
                <a:effectLst/>
                <a:latin typeface="Georgia" panose="02040502050405020303" pitchFamily="18" charset="0"/>
              </a:rPr>
              <a:t>short</a:t>
            </a:r>
            <a:r>
              <a:rPr lang="de-DE" b="0" i="0" u="none" strike="noStrike" dirty="0">
                <a:solidFill>
                  <a:srgbClr val="333333"/>
                </a:solidFill>
                <a:effectLst/>
                <a:latin typeface="Georgia" panose="02040502050405020303" pitchFamily="18" charset="0"/>
              </a:rPr>
              <a:t> time.</a:t>
            </a:r>
          </a:p>
          <a:p>
            <a:endParaRPr lang="de-DE" b="0" i="0" u="none" strike="noStrike" dirty="0">
              <a:solidFill>
                <a:srgbClr val="333333"/>
              </a:solidFill>
              <a:effectLst/>
              <a:latin typeface="Georgia" panose="02040502050405020303" pitchFamily="18" charset="0"/>
            </a:endParaRPr>
          </a:p>
          <a:p>
            <a:endParaRPr lang="de-DE" b="0" i="0" u="none" strike="noStrike" dirty="0">
              <a:solidFill>
                <a:srgbClr val="333333"/>
              </a:solidFill>
              <a:effectLst/>
              <a:latin typeface="Georgia" panose="02040502050405020303" pitchFamily="18" charset="0"/>
            </a:endParaRPr>
          </a:p>
          <a:p>
            <a:r>
              <a:rPr lang="de-DE" b="0" i="0" u="none" strike="noStrike" dirty="0" err="1">
                <a:solidFill>
                  <a:srgbClr val="333333"/>
                </a:solidFill>
                <a:effectLst/>
                <a:latin typeface="Georgia" panose="02040502050405020303" pitchFamily="18" charset="0"/>
              </a:rPr>
              <a:t>We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found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that</a:t>
            </a:r>
            <a:r>
              <a:rPr lang="de-DE" b="0" i="0" u="none" strike="noStrike" dirty="0">
                <a:solidFill>
                  <a:srgbClr val="333333"/>
                </a:solidFill>
                <a:effectLst/>
                <a:latin typeface="Georgia" panose="02040502050405020303" pitchFamily="18" charset="0"/>
              </a:rPr>
              <a:t> mental </a:t>
            </a:r>
            <a:r>
              <a:rPr lang="de-DE" b="0" i="0" u="none" strike="noStrike" dirty="0" err="1">
                <a:solidFill>
                  <a:srgbClr val="333333"/>
                </a:solidFill>
                <a:effectLst/>
                <a:latin typeface="Georgia" panose="02040502050405020303" pitchFamily="18" charset="0"/>
              </a:rPr>
              <a:t>commands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were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often</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inconsistent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where</a:t>
            </a:r>
            <a:r>
              <a:rPr lang="de-DE" b="0" i="0" u="none" strike="noStrike" dirty="0">
                <a:solidFill>
                  <a:srgbClr val="333333"/>
                </a:solidFill>
                <a:effectLst/>
                <a:latin typeface="Georgia" panose="02040502050405020303" pitchFamily="18" charset="0"/>
              </a:rPr>
              <a:t> different </a:t>
            </a:r>
            <a:r>
              <a:rPr lang="de-DE" b="0" i="0" u="none" strike="noStrike" dirty="0" err="1">
                <a:solidFill>
                  <a:srgbClr val="333333"/>
                </a:solidFill>
                <a:effectLst/>
                <a:latin typeface="Georgia" panose="02040502050405020303" pitchFamily="18" charset="0"/>
              </a:rPr>
              <a:t>trials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would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result</a:t>
            </a:r>
            <a:r>
              <a:rPr lang="de-DE" b="0" i="0" u="none" strike="noStrike" dirty="0">
                <a:solidFill>
                  <a:srgbClr val="333333"/>
                </a:solidFill>
                <a:effectLst/>
                <a:latin typeface="Georgia" panose="02040502050405020303" pitchFamily="18" charset="0"/>
              </a:rPr>
              <a:t> in </a:t>
            </a:r>
            <a:r>
              <a:rPr lang="de-DE" b="0" i="0" u="none" strike="noStrike" dirty="0" err="1">
                <a:solidFill>
                  <a:srgbClr val="333333"/>
                </a:solidFill>
                <a:effectLst/>
                <a:latin typeface="Georgia" panose="02040502050405020303" pitchFamily="18" charset="0"/>
              </a:rPr>
              <a:t>drastically</a:t>
            </a:r>
            <a:r>
              <a:rPr lang="de-DE" b="0" i="0" u="none" strike="noStrike" dirty="0">
                <a:solidFill>
                  <a:srgbClr val="333333"/>
                </a:solidFill>
                <a:effectLst/>
                <a:latin typeface="Georgia" panose="02040502050405020303" pitchFamily="18" charset="0"/>
              </a:rPr>
              <a:t> different </a:t>
            </a:r>
            <a:r>
              <a:rPr lang="de-DE" b="0" i="0" u="none" strike="noStrike" dirty="0" err="1">
                <a:solidFill>
                  <a:srgbClr val="333333"/>
                </a:solidFill>
                <a:effectLst/>
                <a:latin typeface="Georgia" panose="02040502050405020303" pitchFamily="18" charset="0"/>
              </a:rPr>
              <a:t>results</a:t>
            </a:r>
            <a:r>
              <a:rPr lang="de-DE" b="0" i="0" u="none" strike="noStrike" dirty="0">
                <a:solidFill>
                  <a:srgbClr val="333333"/>
                </a:solidFill>
                <a:effectLst/>
                <a:latin typeface="Georgia" panose="02040502050405020303" pitchFamily="18" charset="0"/>
              </a:rPr>
              <a:t> - </a:t>
            </a:r>
            <a:r>
              <a:rPr lang="de-DE" b="0" i="0" u="none" strike="noStrike" dirty="0" err="1">
                <a:solidFill>
                  <a:srgbClr val="333333"/>
                </a:solidFill>
                <a:effectLst/>
                <a:latin typeface="Georgia" panose="02040502050405020303" pitchFamily="18" charset="0"/>
              </a:rPr>
              <a:t>perhaps</a:t>
            </a:r>
            <a:r>
              <a:rPr lang="de-DE" b="0" i="0" u="none" strike="noStrike" dirty="0">
                <a:solidFill>
                  <a:srgbClr val="333333"/>
                </a:solidFill>
                <a:effectLst/>
                <a:latin typeface="Georgia" panose="02040502050405020303" pitchFamily="18" charset="0"/>
              </a:rPr>
              <a:t> due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movement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of</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EEG </a:t>
            </a:r>
            <a:r>
              <a:rPr lang="de-DE" b="0" i="0" u="none" strike="noStrike" dirty="0" err="1">
                <a:solidFill>
                  <a:srgbClr val="333333"/>
                </a:solidFill>
                <a:effectLst/>
                <a:latin typeface="Georgia" panose="02040502050405020303" pitchFamily="18" charset="0"/>
              </a:rPr>
              <a:t>headset</a:t>
            </a:r>
            <a:r>
              <a:rPr lang="de-DE" b="0" i="0" u="none" strike="noStrike" dirty="0">
                <a:solidFill>
                  <a:srgbClr val="333333"/>
                </a:solidFill>
                <a:effectLst/>
                <a:latin typeface="Georgia" panose="02040502050405020303" pitchFamily="18" charset="0"/>
              </a:rPr>
              <a:t>. Mental </a:t>
            </a:r>
            <a:r>
              <a:rPr lang="de-DE" b="0" i="0" u="none" strike="noStrike" dirty="0" err="1">
                <a:solidFill>
                  <a:srgbClr val="333333"/>
                </a:solidFill>
                <a:effectLst/>
                <a:latin typeface="Georgia" panose="02040502050405020303" pitchFamily="18" charset="0"/>
              </a:rPr>
              <a:t>commands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were</a:t>
            </a:r>
            <a:r>
              <a:rPr lang="de-DE" b="0" i="0" u="none" strike="noStrike" dirty="0">
                <a:solidFill>
                  <a:srgbClr val="333333"/>
                </a:solidFill>
                <a:effectLst/>
                <a:latin typeface="Georgia" panose="02040502050405020303" pitchFamily="18" charset="0"/>
              </a:rPr>
              <a:t> also persistent - </a:t>
            </a:r>
            <a:r>
              <a:rPr lang="de-DE" b="0" i="0" u="none" strike="noStrike" dirty="0" err="1">
                <a:solidFill>
                  <a:srgbClr val="333333"/>
                </a:solidFill>
                <a:effectLst/>
                <a:latin typeface="Georgia" panose="02040502050405020303" pitchFamily="18" charset="0"/>
              </a:rPr>
              <a:t>they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tended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stay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active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past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when</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user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wanted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command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stop</a:t>
            </a:r>
            <a:r>
              <a:rPr lang="de-DE" b="0" i="0" u="none" strike="noStrike" dirty="0">
                <a:solidFill>
                  <a:srgbClr val="333333"/>
                </a:solidFill>
                <a:effectLst/>
                <a:latin typeface="Georgia" panose="02040502050405020303" pitchFamily="18" charset="0"/>
              </a:rPr>
              <a:t>. In </a:t>
            </a:r>
            <a:r>
              <a:rPr lang="de-DE" b="0" i="0" u="none" strike="noStrike" dirty="0" err="1">
                <a:solidFill>
                  <a:srgbClr val="333333"/>
                </a:solidFill>
                <a:effectLst/>
                <a:latin typeface="Georgia" panose="02040502050405020303" pitchFamily="18" charset="0"/>
              </a:rPr>
              <a:t>contrast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facial</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expressions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tended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both</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consistent</a:t>
            </a:r>
            <a:r>
              <a:rPr lang="de-DE" b="0" i="0" u="none" strike="noStrike" dirty="0">
                <a:solidFill>
                  <a:srgbClr val="333333"/>
                </a:solidFill>
                <a:effectLst/>
                <a:latin typeface="Georgia" panose="02040502050405020303" pitchFamily="18" charset="0"/>
              </a:rPr>
              <a:t> and </a:t>
            </a:r>
            <a:r>
              <a:rPr lang="de-DE" b="0" i="0" u="none" strike="noStrike" dirty="0" err="1">
                <a:solidFill>
                  <a:srgbClr val="333333"/>
                </a:solidFill>
                <a:effectLst/>
                <a:latin typeface="Georgia" panose="02040502050405020303" pitchFamily="18" charset="0"/>
              </a:rPr>
              <a:t>bursty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For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comfort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facial</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expressions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were</a:t>
            </a:r>
            <a:r>
              <a:rPr lang="de-DE" b="0" i="0" u="none" strike="noStrike" dirty="0">
                <a:solidFill>
                  <a:srgbClr val="333333"/>
                </a:solidFill>
                <a:effectLst/>
                <a:latin typeface="Georgia" panose="02040502050405020303" pitchFamily="18" charset="0"/>
              </a:rPr>
              <a:t> a </a:t>
            </a:r>
            <a:r>
              <a:rPr lang="de-DE" b="0" i="0" u="none" strike="noStrike" dirty="0" err="1">
                <a:solidFill>
                  <a:srgbClr val="333333"/>
                </a:solidFill>
                <a:effectLst/>
                <a:latin typeface="Georgia" panose="02040502050405020303" pitchFamily="18" charset="0"/>
              </a:rPr>
              <a:t>bit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difficult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for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our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subjects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while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wearing</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VR </a:t>
            </a:r>
            <a:r>
              <a:rPr lang="de-DE" b="0" i="0" u="none" strike="noStrike" dirty="0" err="1">
                <a:solidFill>
                  <a:srgbClr val="333333"/>
                </a:solidFill>
                <a:effectLst/>
                <a:latin typeface="Georgia" panose="02040502050405020303" pitchFamily="18" charset="0"/>
              </a:rPr>
              <a:t>headset</a:t>
            </a:r>
            <a:r>
              <a:rPr lang="de-DE" b="0" i="0" u="none" strike="noStrike" dirty="0">
                <a:solidFill>
                  <a:srgbClr val="333333"/>
                </a:solidFill>
                <a:effectLst/>
                <a:latin typeface="Georgia" panose="02040502050405020303" pitchFamily="18" charset="0"/>
              </a:rPr>
              <a:t>, due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positioning</a:t>
            </a:r>
            <a:r>
              <a:rPr lang="de-DE" b="0" i="0" u="none" strike="noStrike" dirty="0">
                <a:solidFill>
                  <a:srgbClr val="333333"/>
                </a:solidFill>
                <a:effectLst/>
                <a:latin typeface="Georgia" panose="02040502050405020303" pitchFamily="18" charset="0"/>
              </a:rPr>
              <a:t> on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face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However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most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users</a:t>
            </a:r>
            <a:r>
              <a:rPr lang="de-DE" b="0" i="0" u="none" strike="noStrike" dirty="0">
                <a:solidFill>
                  <a:srgbClr val="333333"/>
                </a:solidFill>
                <a:effectLst/>
                <a:latin typeface="Georgia" panose="02040502050405020303" pitchFamily="18" charset="0"/>
              </a:rPr>
              <a:t> still </a:t>
            </a:r>
            <a:r>
              <a:rPr lang="de-DE" b="0" i="0" u="none" strike="noStrike" dirty="0" err="1">
                <a:solidFill>
                  <a:srgbClr val="333333"/>
                </a:solidFill>
                <a:effectLst/>
                <a:latin typeface="Georgia" panose="02040502050405020303" pitchFamily="18" charset="0"/>
              </a:rPr>
              <a:t>found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facial</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expressions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quite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usable</a:t>
            </a:r>
            <a:r>
              <a:rPr lang="de-DE" b="0" i="0" u="none" strike="noStrike" dirty="0">
                <a:solidFill>
                  <a:srgbClr val="333333"/>
                </a:solidFill>
                <a:effectLst/>
                <a:latin typeface="Georgia" panose="02040502050405020303" pitchFamily="18" charset="0"/>
              </a:rPr>
              <a:t>. Users also </a:t>
            </a:r>
            <a:r>
              <a:rPr lang="de-DE" b="0" i="0" u="none" strike="noStrike" dirty="0" err="1">
                <a:solidFill>
                  <a:srgbClr val="333333"/>
                </a:solidFill>
                <a:effectLst/>
                <a:latin typeface="Georgia" panose="02040502050405020303" pitchFamily="18" charset="0"/>
              </a:rPr>
              <a:t>reported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facial</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expressions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more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repeatable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than</a:t>
            </a:r>
            <a:r>
              <a:rPr lang="de-DE" b="0" i="0" u="none" strike="noStrike" dirty="0">
                <a:solidFill>
                  <a:srgbClr val="333333"/>
                </a:solidFill>
                <a:effectLst/>
                <a:latin typeface="Georgia" panose="02040502050405020303" pitchFamily="18" charset="0"/>
              </a:rPr>
              <a:t> mental </a:t>
            </a:r>
            <a:r>
              <a:rPr lang="de-DE" b="0" i="0" u="none" strike="noStrike" dirty="0" err="1">
                <a:solidFill>
                  <a:srgbClr val="333333"/>
                </a:solidFill>
                <a:effectLst/>
                <a:latin typeface="Georgia" panose="02040502050405020303" pitchFamily="18" charset="0"/>
              </a:rPr>
              <a:t>commands</a:t>
            </a:r>
            <a:r>
              <a:rPr lang="de-DE" b="0" i="0" u="none" strike="noStrike" dirty="0">
                <a:solidFill>
                  <a:srgbClr val="333333"/>
                </a:solidFill>
                <a:effectLst/>
                <a:latin typeface="Georgia" panose="02040502050405020303" pitchFamily="18" charset="0"/>
              </a:rPr>
              <a:t> - </a:t>
            </a:r>
            <a:r>
              <a:rPr lang="de-DE" b="0" i="0" u="none" strike="noStrike" dirty="0" err="1">
                <a:solidFill>
                  <a:srgbClr val="333333"/>
                </a:solidFill>
                <a:effectLst/>
                <a:latin typeface="Georgia" panose="02040502050405020303" pitchFamily="18" charset="0"/>
              </a:rPr>
              <a:t>thinking</a:t>
            </a:r>
            <a:r>
              <a:rPr lang="de-DE" b="0" i="0" u="none" strike="noStrike" dirty="0">
                <a:solidFill>
                  <a:srgbClr val="333333"/>
                </a:solidFill>
                <a:effectLst/>
                <a:latin typeface="Georgia" panose="02040502050405020303" pitchFamily="18" charset="0"/>
              </a:rPr>
              <a:t> a </a:t>
            </a:r>
            <a:r>
              <a:rPr lang="de-DE" b="0" i="0" u="none" strike="noStrike" dirty="0" err="1">
                <a:solidFill>
                  <a:srgbClr val="333333"/>
                </a:solidFill>
                <a:effectLst/>
                <a:latin typeface="Georgia" panose="02040502050405020303" pitchFamily="18" charset="0"/>
              </a:rPr>
              <a:t>command</a:t>
            </a:r>
            <a:r>
              <a:rPr lang="de-DE" b="0" i="0" u="none" strike="noStrike" dirty="0">
                <a:solidFill>
                  <a:srgbClr val="333333"/>
                </a:solidFill>
                <a:effectLst/>
                <a:latin typeface="Georgia" panose="02040502050405020303" pitchFamily="18" charset="0"/>
              </a:rPr>
              <a:t> multiple </a:t>
            </a:r>
            <a:r>
              <a:rPr lang="de-DE" b="0" i="0" u="none" strike="noStrike" dirty="0" err="1">
                <a:solidFill>
                  <a:srgbClr val="333333"/>
                </a:solidFill>
                <a:effectLst/>
                <a:latin typeface="Georgia" panose="02040502050405020303" pitchFamily="18" charset="0"/>
              </a:rPr>
              <a:t>times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the</a:t>
            </a:r>
            <a:r>
              <a:rPr lang="de-DE" b="0" i="0" u="none" strike="noStrike" dirty="0">
                <a:solidFill>
                  <a:srgbClr val="333333"/>
                </a:solidFill>
                <a:effectLst/>
                <a:latin typeface="Georgia" panose="02040502050405020303" pitchFamily="18" charset="0"/>
              </a:rPr>
              <a:t> same </a:t>
            </a:r>
            <a:r>
              <a:rPr lang="de-DE" b="0" i="0" u="none" strike="noStrike" dirty="0" err="1">
                <a:solidFill>
                  <a:srgbClr val="333333"/>
                </a:solidFill>
                <a:effectLst/>
                <a:latin typeface="Georgia" panose="02040502050405020303" pitchFamily="18" charset="0"/>
              </a:rPr>
              <a:t>way</a:t>
            </a:r>
            <a:r>
              <a:rPr lang="de-DE" b="0" i="0" u="none" strike="noStrike" dirty="0">
                <a:solidFill>
                  <a:srgbClr val="333333"/>
                </a:solidFill>
                <a:effectLst/>
                <a:latin typeface="Georgia" panose="02040502050405020303" pitchFamily="18" charset="0"/>
              </a:rPr>
              <a:t> was </a:t>
            </a:r>
            <a:r>
              <a:rPr lang="de-DE" b="0" i="0" u="none" strike="noStrike" dirty="0" err="1">
                <a:solidFill>
                  <a:srgbClr val="333333"/>
                </a:solidFill>
                <a:effectLst/>
                <a:latin typeface="Georgia" panose="02040502050405020303" pitchFamily="18" charset="0"/>
              </a:rPr>
              <a:t>found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be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rather</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difficult</a:t>
            </a:r>
            <a:r>
              <a:rPr lang="de-DE" b="0" i="0" u="none" strike="noStrike" dirty="0">
                <a:solidFill>
                  <a:srgbClr val="333333"/>
                </a:solidFill>
                <a:effectLst/>
                <a:latin typeface="Georgia" panose="02040502050405020303" pitchFamily="18" charset="0"/>
              </a:rPr>
              <a:t>. In </a:t>
            </a:r>
            <a:r>
              <a:rPr lang="de-DE" b="0" i="0" u="none" strike="noStrike" dirty="0" err="1">
                <a:solidFill>
                  <a:srgbClr val="333333"/>
                </a:solidFill>
                <a:effectLst/>
                <a:latin typeface="Georgia" panose="02040502050405020303" pitchFamily="18" charset="0"/>
              </a:rPr>
              <a:t>contrast</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users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quickly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picked</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up</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facial</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expressions</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to</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accurately</a:t>
            </a:r>
            <a:r>
              <a:rPr lang="de-DE" b="0" i="0" u="none" strike="noStrike" dirty="0">
                <a:solidFill>
                  <a:srgbClr val="333333"/>
                </a:solidFill>
                <a:effectLst/>
                <a:latin typeface="Georgia" panose="02040502050405020303" pitchFamily="18" charset="0"/>
              </a:rPr>
              <a:t> and </a:t>
            </a:r>
            <a:r>
              <a:rPr lang="de-DE" b="0" i="0" u="none" strike="noStrike" dirty="0" err="1">
                <a:solidFill>
                  <a:srgbClr val="333333"/>
                </a:solidFill>
                <a:effectLst/>
                <a:latin typeface="Georgia" panose="02040502050405020303" pitchFamily="18" charset="0"/>
              </a:rPr>
              <a:t>consistently</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achieve</a:t>
            </a:r>
            <a:r>
              <a:rPr lang="de-DE" b="0" i="0" u="none" strike="noStrike" dirty="0">
                <a:solidFill>
                  <a:srgbClr val="333333"/>
                </a:solidFill>
                <a:effectLst/>
                <a:latin typeface="Georgia" panose="02040502050405020303" pitchFamily="18" charset="0"/>
              </a:rPr>
              <a:t> </a:t>
            </a:r>
            <a:r>
              <a:rPr lang="de-DE" b="0" i="0" u="none" strike="noStrike" dirty="0" err="1">
                <a:solidFill>
                  <a:srgbClr val="333333"/>
                </a:solidFill>
                <a:effectLst/>
                <a:latin typeface="Georgia" panose="02040502050405020303" pitchFamily="18" charset="0"/>
              </a:rPr>
              <a:t>tasks</a:t>
            </a:r>
            <a:r>
              <a:rPr lang="de-DE" b="0" i="0" u="none" strike="noStrike" dirty="0">
                <a:solidFill>
                  <a:srgbClr val="333333"/>
                </a:solidFill>
                <a:effectLst/>
                <a:latin typeface="Georgia" panose="02040502050405020303" pitchFamily="18" charset="0"/>
              </a:rPr>
              <a:t>.</a:t>
            </a:r>
          </a:p>
          <a:p>
            <a:endParaRPr lang="de-DE" b="0" i="0" u="none" strike="noStrike" dirty="0">
              <a:solidFill>
                <a:srgbClr val="333333"/>
              </a:solidFill>
              <a:effectLst/>
              <a:latin typeface="Georgia" panose="02040502050405020303" pitchFamily="18" charset="0"/>
            </a:endParaRPr>
          </a:p>
          <a:p>
            <a:r>
              <a:rPr lang="de-DE" dirty="0"/>
              <a:t>https://</a:t>
            </a:r>
            <a:r>
              <a:rPr lang="de-DE" dirty="0" err="1"/>
              <a:t>ieeexplore.ieee.org</a:t>
            </a:r>
            <a:r>
              <a:rPr lang="de-DE" dirty="0"/>
              <a:t>/</a:t>
            </a:r>
            <a:r>
              <a:rPr lang="de-DE" dirty="0" err="1"/>
              <a:t>abstract</a:t>
            </a:r>
            <a:r>
              <a:rPr lang="de-DE" dirty="0"/>
              <a:t>/</a:t>
            </a:r>
            <a:r>
              <a:rPr lang="de-DE" dirty="0" err="1"/>
              <a:t>document</a:t>
            </a:r>
            <a:r>
              <a:rPr lang="de-DE" dirty="0"/>
              <a:t>/8717158</a:t>
            </a:r>
          </a:p>
        </p:txBody>
      </p:sp>
    </p:spTree>
    <p:extLst>
      <p:ext uri="{BB962C8B-B14F-4D97-AF65-F5344CB8AC3E}">
        <p14:creationId xmlns:p14="http://schemas.microsoft.com/office/powerpoint/2010/main" val="3081267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5427c6b4ba_2_3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15427c6b4ba_2_3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55de60b568_2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300">
                <a:solidFill>
                  <a:schemeClr val="dk1"/>
                </a:solidFill>
                <a:latin typeface="Rubik Light"/>
                <a:ea typeface="Rubik Light"/>
                <a:cs typeface="Rubik Light"/>
                <a:sym typeface="Rubik Light"/>
              </a:rPr>
              <a:t>2.1 Entertainment: Tiltbrush</a:t>
            </a:r>
            <a:endParaRPr/>
          </a:p>
        </p:txBody>
      </p:sp>
      <p:sp>
        <p:nvSpPr>
          <p:cNvPr id="769" name="Google Shape;769;g155de60b568_2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5427c6b4ba_2_25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de-DE" altLang="ko" b="1" dirty="0"/>
              <a:t>Simulation-</a:t>
            </a:r>
            <a:r>
              <a:rPr lang="de-DE" altLang="ko" b="1" dirty="0" err="1"/>
              <a:t>based</a:t>
            </a:r>
            <a:r>
              <a:rPr lang="de-DE" altLang="ko" dirty="0"/>
              <a:t>: </a:t>
            </a:r>
            <a:r>
              <a:rPr lang="ko" dirty="0"/>
              <a:t>a simulation-based virtual reality system involves a </a:t>
            </a:r>
            <a:r>
              <a:rPr lang="ko" b="1" dirty="0"/>
              <a:t>computer-generated simulation or approximate imitation of real-world envir</a:t>
            </a:r>
            <a:r>
              <a:rPr lang="ko" dirty="0"/>
              <a:t>onment or situations and phenomenon.</a:t>
            </a:r>
            <a:endParaRPr dirty="0"/>
          </a:p>
          <a:p>
            <a:pPr marL="0" lvl="0" indent="0" algn="l" rtl="0">
              <a:lnSpc>
                <a:spcPct val="115000"/>
              </a:lnSpc>
              <a:spcBef>
                <a:spcPts val="1200"/>
              </a:spcBef>
              <a:spcAft>
                <a:spcPts val="0"/>
              </a:spcAft>
              <a:buClr>
                <a:schemeClr val="dk1"/>
              </a:buClr>
              <a:buSzPts val="1100"/>
              <a:buFont typeface="Arial"/>
              <a:buNone/>
            </a:pPr>
            <a:r>
              <a:rPr lang="ko" u="sng" dirty="0"/>
              <a:t>Learning</a:t>
            </a:r>
            <a:r>
              <a:rPr lang="ko" dirty="0"/>
              <a:t> is one of the more popular applications of simulation-based VR. </a:t>
            </a:r>
            <a:r>
              <a:rPr lang="ko" u="sng" dirty="0"/>
              <a:t>Driving simulator and flight simulato</a:t>
            </a:r>
            <a:r>
              <a:rPr lang="ko" dirty="0"/>
              <a:t>r are notable examples in which drivers and pilots are drawn into a simulated environment that gives them an actual impression of driving or flying a plane.</a:t>
            </a:r>
            <a:endParaRPr lang="de-DE" altLang="ko" dirty="0"/>
          </a:p>
          <a:p>
            <a:pPr marL="0" lvl="0" indent="0" algn="l" rtl="0">
              <a:lnSpc>
                <a:spcPct val="115000"/>
              </a:lnSpc>
              <a:spcBef>
                <a:spcPts val="1200"/>
              </a:spcBef>
              <a:spcAft>
                <a:spcPts val="0"/>
              </a:spcAft>
              <a:buClr>
                <a:schemeClr val="dk1"/>
              </a:buClr>
              <a:buSzPts val="1100"/>
              <a:buFont typeface="Arial"/>
              <a:buNone/>
            </a:pPr>
            <a:endParaRPr lang="de-DE" dirty="0"/>
          </a:p>
          <a:p>
            <a:pPr marL="0" lvl="0" indent="0" algn="l" rtl="0">
              <a:lnSpc>
                <a:spcPct val="115000"/>
              </a:lnSpc>
              <a:spcBef>
                <a:spcPts val="1200"/>
              </a:spcBef>
              <a:spcAft>
                <a:spcPts val="0"/>
              </a:spcAft>
              <a:buClr>
                <a:schemeClr val="dk1"/>
              </a:buClr>
              <a:buSzPts val="1100"/>
              <a:buFont typeface="Arial"/>
              <a:buNone/>
            </a:pPr>
            <a:r>
              <a:rPr lang="de-DE" b="1" dirty="0"/>
              <a:t>Avatar image-</a:t>
            </a:r>
            <a:r>
              <a:rPr lang="de-DE" b="1" dirty="0" err="1"/>
              <a:t>based</a:t>
            </a:r>
            <a:r>
              <a:rPr lang="de-DE" dirty="0"/>
              <a:t>: </a:t>
            </a:r>
            <a:r>
              <a:rPr lang="de-DE" b="0" i="0" u="none" strike="noStrike" dirty="0">
                <a:solidFill>
                  <a:srgbClr val="000000"/>
                </a:solidFill>
                <a:effectLst/>
                <a:latin typeface="Lucida Grande" panose="020B0600040502020204" pitchFamily="34" charset="0"/>
              </a:rPr>
              <a:t>An </a:t>
            </a:r>
            <a:r>
              <a:rPr lang="de-DE" b="0" i="0" u="none" strike="noStrike" dirty="0" err="1">
                <a:solidFill>
                  <a:srgbClr val="000000"/>
                </a:solidFill>
                <a:effectLst/>
                <a:latin typeface="Lucida Grande" panose="020B0600040502020204" pitchFamily="34" charset="0"/>
              </a:rPr>
              <a:t>avatar</a:t>
            </a:r>
            <a:r>
              <a:rPr lang="de-DE" b="0" i="0" u="none" strike="noStrike" dirty="0">
                <a:solidFill>
                  <a:srgbClr val="000000"/>
                </a:solidFill>
                <a:effectLst/>
                <a:latin typeface="Lucida Grande" panose="020B0600040502020204" pitchFamily="34" charset="0"/>
              </a:rPr>
              <a:t> image-</a:t>
            </a:r>
            <a:r>
              <a:rPr lang="de-DE" b="0" i="0" u="none" strike="noStrike" dirty="0" err="1">
                <a:solidFill>
                  <a:srgbClr val="000000"/>
                </a:solidFill>
                <a:effectLst/>
                <a:latin typeface="Lucida Grande" panose="020B0600040502020204" pitchFamily="34" charset="0"/>
              </a:rPr>
              <a:t>based</a:t>
            </a:r>
            <a:r>
              <a:rPr lang="de-DE" b="0" i="0" u="none" strike="noStrike" dirty="0">
                <a:solidFill>
                  <a:srgbClr val="000000"/>
                </a:solidFill>
                <a:effectLst/>
                <a:latin typeface="Lucida Grande" panose="020B0600040502020204" pitchFamily="34" charset="0"/>
              </a:rPr>
              <a:t> VR </a:t>
            </a:r>
            <a:r>
              <a:rPr lang="de-DE" b="0" i="0" u="none" strike="noStrike" dirty="0" err="1">
                <a:solidFill>
                  <a:srgbClr val="000000"/>
                </a:solidFill>
                <a:effectLst/>
                <a:latin typeface="Lucida Grande" panose="020B0600040502020204" pitchFamily="34" charset="0"/>
              </a:rPr>
              <a:t>allows</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user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to</a:t>
            </a:r>
            <a:r>
              <a:rPr lang="de-DE" b="0"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generate</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its</a:t>
            </a:r>
            <a:r>
              <a:rPr lang="de-DE" b="1" i="0" u="none" strike="noStrike" dirty="0">
                <a:solidFill>
                  <a:srgbClr val="000000"/>
                </a:solidFill>
                <a:effectLst/>
                <a:latin typeface="Lucida Grande" panose="020B0600040502020204" pitchFamily="34" charset="0"/>
              </a:rPr>
              <a:t> own </a:t>
            </a:r>
            <a:r>
              <a:rPr lang="de-DE" b="1" i="0" u="none" strike="noStrike" dirty="0" err="1">
                <a:solidFill>
                  <a:srgbClr val="000000"/>
                </a:solidFill>
                <a:effectLst/>
                <a:latin typeface="Lucida Grande" panose="020B0600040502020204" pitchFamily="34" charset="0"/>
              </a:rPr>
              <a:t>graphical</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representation</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while</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interacting</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with</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the</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avatars</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of</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other</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users</a:t>
            </a:r>
            <a:r>
              <a:rPr lang="de-DE" b="1" i="0" u="none" strike="noStrike" dirty="0">
                <a:solidFill>
                  <a:srgbClr val="000000"/>
                </a:solidFill>
                <a:effectLst/>
                <a:latin typeface="Lucida Grande" panose="020B0600040502020204" pitchFamily="34" charset="0"/>
              </a:rPr>
              <a:t>.</a:t>
            </a:r>
          </a:p>
          <a:p>
            <a:pPr marL="0" lvl="0" indent="0" algn="l" rtl="0">
              <a:lnSpc>
                <a:spcPct val="115000"/>
              </a:lnSpc>
              <a:spcBef>
                <a:spcPts val="1200"/>
              </a:spcBef>
              <a:spcAft>
                <a:spcPts val="0"/>
              </a:spcAft>
              <a:buClr>
                <a:schemeClr val="dk1"/>
              </a:buClr>
              <a:buSzPts val="1100"/>
              <a:buFont typeface="Arial"/>
              <a:buNone/>
            </a:pPr>
            <a:r>
              <a:rPr lang="de-DE" b="0" i="0" u="sng" strike="noStrike" dirty="0">
                <a:solidFill>
                  <a:srgbClr val="000000"/>
                </a:solidFill>
                <a:effectLst/>
                <a:latin typeface="Lucida Grande" panose="020B0600040502020204" pitchFamily="34" charset="0"/>
              </a:rPr>
              <a:t>Visual </a:t>
            </a:r>
            <a:r>
              <a:rPr lang="de-DE" b="0" i="0" u="sng" strike="noStrike" dirty="0" err="1">
                <a:solidFill>
                  <a:srgbClr val="000000"/>
                </a:solidFill>
                <a:effectLst/>
                <a:latin typeface="Lucida Grande" panose="020B0600040502020204" pitchFamily="34" charset="0"/>
              </a:rPr>
              <a:t>feedback</a:t>
            </a:r>
            <a:r>
              <a:rPr lang="de-DE" b="0" i="0" u="sng"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primary</a:t>
            </a:r>
            <a:r>
              <a:rPr lang="de-DE" b="0" i="0" u="none" strike="noStrike" dirty="0">
                <a:solidFill>
                  <a:srgbClr val="000000"/>
                </a:solidFill>
                <a:effectLst/>
                <a:latin typeface="Lucida Grande" panose="020B0600040502020204" pitchFamily="34" charset="0"/>
              </a:rPr>
              <a:t> type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sensory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feedback</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employed</a:t>
            </a:r>
            <a:r>
              <a:rPr lang="de-DE" b="0" i="0" u="none" strike="noStrike" dirty="0">
                <a:solidFill>
                  <a:srgbClr val="000000"/>
                </a:solidFill>
                <a:effectLst/>
                <a:latin typeface="Lucida Grande" panose="020B0600040502020204" pitchFamily="34" charset="0"/>
              </a:rPr>
              <a:t> in </a:t>
            </a:r>
            <a:r>
              <a:rPr lang="de-DE" b="0" i="0" u="none" strike="noStrike" dirty="0" err="1">
                <a:solidFill>
                  <a:srgbClr val="000000"/>
                </a:solidFill>
                <a:effectLst/>
                <a:latin typeface="Lucida Grande" panose="020B0600040502020204" pitchFamily="34" charset="0"/>
              </a:rPr>
              <a:t>this</a:t>
            </a:r>
            <a:r>
              <a:rPr lang="de-DE" b="0" i="0" u="none" strike="noStrike" dirty="0">
                <a:solidFill>
                  <a:srgbClr val="000000"/>
                </a:solidFill>
                <a:effectLst/>
                <a:latin typeface="Lucida Grande" panose="020B0600040502020204" pitchFamily="34" charset="0"/>
              </a:rPr>
              <a:t> type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VR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Applications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center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primarily</a:t>
            </a:r>
            <a:r>
              <a:rPr lang="de-DE" b="0" i="0" u="none" strike="noStrike" dirty="0">
                <a:solidFill>
                  <a:srgbClr val="000000"/>
                </a:solidFill>
                <a:effectLst/>
                <a:latin typeface="Lucida Grande" panose="020B0600040502020204" pitchFamily="34" charset="0"/>
              </a:rPr>
              <a:t> on </a:t>
            </a:r>
            <a:r>
              <a:rPr lang="de-DE" b="0" i="0" u="sng" strike="noStrike" dirty="0" err="1">
                <a:solidFill>
                  <a:srgbClr val="000000"/>
                </a:solidFill>
                <a:effectLst/>
                <a:latin typeface="Lucida Grande" panose="020B0600040502020204" pitchFamily="34" charset="0"/>
              </a:rPr>
              <a:t>incorporation</a:t>
            </a:r>
            <a:r>
              <a:rPr lang="de-DE" b="0" i="0" u="sng" strike="noStrike" dirty="0">
                <a:solidFill>
                  <a:srgbClr val="000000"/>
                </a:solidFill>
                <a:effectLst/>
                <a:latin typeface="Lucida Grande" panose="020B0600040502020204" pitchFamily="34" charset="0"/>
              </a:rPr>
              <a:t> </a:t>
            </a:r>
            <a:r>
              <a:rPr lang="de-DE" b="0" i="0" u="sng" strike="noStrike" dirty="0" err="1">
                <a:solidFill>
                  <a:srgbClr val="000000"/>
                </a:solidFill>
                <a:effectLst/>
                <a:latin typeface="Lucida Grande" panose="020B0600040502020204" pitchFamily="34" charset="0"/>
              </a:rPr>
              <a:t>with</a:t>
            </a:r>
            <a:r>
              <a:rPr lang="de-DE" b="0" i="0" u="sng" strike="noStrike" dirty="0">
                <a:solidFill>
                  <a:srgbClr val="000000"/>
                </a:solidFill>
                <a:effectLst/>
                <a:latin typeface="Lucida Grande" panose="020B0600040502020204" pitchFamily="34" charset="0"/>
              </a:rPr>
              <a:t> </a:t>
            </a:r>
            <a:r>
              <a:rPr lang="de-DE" b="0" i="0" u="sng" strike="noStrike" dirty="0" err="1">
                <a:solidFill>
                  <a:srgbClr val="000000"/>
                </a:solidFill>
                <a:effectLst/>
                <a:latin typeface="Lucida Grande" panose="020B0600040502020204" pitchFamily="34" charset="0"/>
              </a:rPr>
              <a:t>other</a:t>
            </a:r>
            <a:r>
              <a:rPr lang="de-DE" b="0" i="0" u="sng" strike="noStrike" dirty="0">
                <a:solidFill>
                  <a:srgbClr val="000000"/>
                </a:solidFill>
                <a:effectLst/>
                <a:latin typeface="Lucida Grande" panose="020B0600040502020204" pitchFamily="34" charset="0"/>
              </a:rPr>
              <a:t> </a:t>
            </a:r>
            <a:r>
              <a:rPr lang="de-DE" b="0" i="0" u="sng" strike="noStrike" dirty="0" err="1">
                <a:solidFill>
                  <a:srgbClr val="000000"/>
                </a:solidFill>
                <a:effectLst/>
                <a:latin typeface="Lucida Grande" panose="020B0600040502020204" pitchFamily="34" charset="0"/>
              </a:rPr>
              <a:t>types</a:t>
            </a:r>
            <a:r>
              <a:rPr lang="de-DE" b="0" i="0" u="sng" strike="noStrike" dirty="0">
                <a:solidFill>
                  <a:srgbClr val="000000"/>
                </a:solidFill>
                <a:effectLst/>
                <a:latin typeface="Lucida Grande" panose="020B0600040502020204" pitchFamily="34" charset="0"/>
              </a:rPr>
              <a:t> and </a:t>
            </a:r>
            <a:r>
              <a:rPr lang="de-DE" b="0" i="0" u="sng" strike="noStrike" dirty="0" err="1">
                <a:solidFill>
                  <a:srgbClr val="000000"/>
                </a:solidFill>
                <a:effectLst/>
                <a:latin typeface="Lucida Grande" panose="020B0600040502020204" pitchFamily="34" charset="0"/>
              </a:rPr>
              <a:t>methods</a:t>
            </a:r>
            <a:r>
              <a:rPr lang="de-DE" b="0" i="0" u="sng"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virtual </a:t>
            </a:r>
            <a:r>
              <a:rPr lang="de-DE" b="0" i="0" u="none" strike="noStrike" dirty="0" err="1">
                <a:solidFill>
                  <a:srgbClr val="000000"/>
                </a:solidFill>
                <a:effectLst/>
                <a:latin typeface="Lucida Grande" panose="020B0600040502020204" pitchFamily="34" charset="0"/>
              </a:rPr>
              <a:t>reality</a:t>
            </a:r>
            <a:r>
              <a:rPr lang="de-DE" b="0" i="0" u="none" strike="noStrike" dirty="0">
                <a:solidFill>
                  <a:srgbClr val="000000"/>
                </a:solidFill>
                <a:effectLst/>
                <a:latin typeface="Lucida Grande" panose="020B0600040502020204" pitchFamily="34" charset="0"/>
              </a:rPr>
              <a:t>, such </a:t>
            </a:r>
            <a:r>
              <a:rPr lang="de-DE" b="0" i="0" u="none" strike="noStrike" dirty="0" err="1">
                <a:solidFill>
                  <a:srgbClr val="000000"/>
                </a:solidFill>
                <a:effectLst/>
                <a:latin typeface="Lucida Grande" panose="020B0600040502020204" pitchFamily="34" charset="0"/>
              </a:rPr>
              <a:t>as</a:t>
            </a:r>
            <a:r>
              <a:rPr lang="de-DE" b="0" i="0" u="none" strike="noStrike" dirty="0">
                <a:solidFill>
                  <a:srgbClr val="000000"/>
                </a:solidFill>
                <a:effectLst/>
                <a:latin typeface="Lucida Grande" panose="020B0600040502020204" pitchFamily="34" charset="0"/>
              </a:rPr>
              <a:t> in </a:t>
            </a:r>
            <a:r>
              <a:rPr lang="de-DE" b="0" i="0" u="none" strike="noStrike" dirty="0" err="1">
                <a:solidFill>
                  <a:srgbClr val="000000"/>
                </a:solidFill>
                <a:effectLst/>
                <a:latin typeface="Lucida Grande" panose="020B0600040502020204" pitchFamily="34" charset="0"/>
              </a:rPr>
              <a:t>the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case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placing</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avatars</a:t>
            </a:r>
            <a:r>
              <a:rPr lang="de-DE" b="0" i="0" u="none" strike="noStrike" dirty="0">
                <a:solidFill>
                  <a:srgbClr val="000000"/>
                </a:solidFill>
                <a:effectLst/>
                <a:latin typeface="Lucida Grande" panose="020B0600040502020204" pitchFamily="34" charset="0"/>
              </a:rPr>
              <a:t> in a </a:t>
            </a:r>
            <a:r>
              <a:rPr lang="de-DE" b="0" i="0" u="none" strike="noStrike" dirty="0" err="1">
                <a:solidFill>
                  <a:srgbClr val="000000"/>
                </a:solidFill>
                <a:effectLst/>
                <a:latin typeface="Lucida Grande" panose="020B0600040502020204" pitchFamily="34" charset="0"/>
              </a:rPr>
              <a:t>simulated</a:t>
            </a:r>
            <a:r>
              <a:rPr lang="de-DE" b="0" i="0" u="none" strike="noStrike" dirty="0">
                <a:solidFill>
                  <a:srgbClr val="000000"/>
                </a:solidFill>
                <a:effectLst/>
                <a:latin typeface="Lucida Grande" panose="020B0600040502020204" pitchFamily="34" charset="0"/>
              </a:rPr>
              <a:t> virtual </a:t>
            </a:r>
            <a:r>
              <a:rPr lang="de-DE" b="0" i="0" u="none" strike="noStrike" dirty="0" err="1">
                <a:solidFill>
                  <a:srgbClr val="000000"/>
                </a:solidFill>
                <a:effectLst/>
                <a:latin typeface="Lucida Grande" panose="020B0600040502020204" pitchFamily="34" charset="0"/>
              </a:rPr>
              <a:t>environment</a:t>
            </a:r>
            <a:r>
              <a:rPr lang="de-DE" b="0" i="0" u="none" strike="noStrike" dirty="0">
                <a:solidFill>
                  <a:srgbClr val="000000"/>
                </a:solidFill>
                <a:effectLst/>
                <a:latin typeface="Lucida Grande" panose="020B0600040502020204" pitchFamily="34" charset="0"/>
              </a:rPr>
              <a:t>.</a:t>
            </a:r>
          </a:p>
          <a:p>
            <a:pPr marL="0" lvl="0" indent="0" algn="l" rtl="0">
              <a:lnSpc>
                <a:spcPct val="115000"/>
              </a:lnSpc>
              <a:spcBef>
                <a:spcPts val="1200"/>
              </a:spcBef>
              <a:spcAft>
                <a:spcPts val="0"/>
              </a:spcAft>
              <a:buClr>
                <a:schemeClr val="dk1"/>
              </a:buClr>
              <a:buSzPts val="1100"/>
              <a:buFont typeface="Arial"/>
              <a:buNone/>
            </a:pPr>
            <a:endParaRPr dirty="0"/>
          </a:p>
          <a:p>
            <a:pPr marL="0" lvl="0" indent="0" algn="l" rtl="0">
              <a:spcBef>
                <a:spcPts val="1200"/>
              </a:spcBef>
              <a:spcAft>
                <a:spcPts val="0"/>
              </a:spcAft>
              <a:buNone/>
            </a:pPr>
            <a:r>
              <a:rPr lang="de-DE" b="1" dirty="0" err="1"/>
              <a:t>Projector-based</a:t>
            </a:r>
            <a:r>
              <a:rPr lang="de-DE" dirty="0"/>
              <a:t>: </a:t>
            </a:r>
            <a:r>
              <a:rPr lang="de-DE" b="0" i="0" u="none" strike="noStrike" dirty="0" err="1">
                <a:solidFill>
                  <a:srgbClr val="000000"/>
                </a:solidFill>
                <a:effectLst/>
                <a:latin typeface="Lucida Grande" panose="020B0600040502020204" pitchFamily="34" charset="0"/>
              </a:rPr>
              <a:t>involves</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substantially</a:t>
            </a:r>
            <a:r>
              <a:rPr lang="de-DE" b="0" i="0" u="none" strike="noStrike" dirty="0">
                <a:solidFill>
                  <a:srgbClr val="000000"/>
                </a:solidFill>
                <a:effectLst/>
                <a:latin typeface="Lucida Grande" panose="020B0600040502020204" pitchFamily="34" charset="0"/>
              </a:rPr>
              <a:t> immersive virtual </a:t>
            </a:r>
            <a:r>
              <a:rPr lang="de-DE" b="0" i="0" u="none" strike="noStrike" dirty="0" err="1">
                <a:solidFill>
                  <a:srgbClr val="000000"/>
                </a:solidFill>
                <a:effectLst/>
                <a:latin typeface="Lucida Grande" panose="020B0600040502020204" pitchFamily="34" charset="0"/>
              </a:rPr>
              <a:t>experience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that</a:t>
            </a:r>
            <a:r>
              <a:rPr lang="de-DE" b="0"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draws</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users</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into</a:t>
            </a:r>
            <a:r>
              <a:rPr lang="de-DE" b="1" i="0" u="none" strike="noStrike" dirty="0">
                <a:solidFill>
                  <a:srgbClr val="000000"/>
                </a:solidFill>
                <a:effectLst/>
                <a:latin typeface="Lucida Grande" panose="020B0600040502020204" pitchFamily="34" charset="0"/>
              </a:rPr>
              <a:t> a </a:t>
            </a:r>
            <a:r>
              <a:rPr lang="de-DE" b="1" i="0" u="none" strike="noStrike" dirty="0" err="1">
                <a:solidFill>
                  <a:srgbClr val="000000"/>
                </a:solidFill>
                <a:effectLst/>
                <a:latin typeface="Lucida Grande" panose="020B0600040502020204" pitchFamily="34" charset="0"/>
              </a:rPr>
              <a:t>simulated</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environment</a:t>
            </a:r>
            <a:r>
              <a:rPr lang="de-DE" b="1"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modeled</a:t>
            </a:r>
            <a:r>
              <a:rPr lang="de-DE" b="0" i="0" u="none" strike="noStrike" dirty="0">
                <a:solidFill>
                  <a:srgbClr val="000000"/>
                </a:solidFill>
                <a:effectLst/>
                <a:latin typeface="Lucida Grande" panose="020B0600040502020204" pitchFamily="34" charset="0"/>
              </a:rPr>
              <a:t> after a real </a:t>
            </a:r>
            <a:r>
              <a:rPr lang="de-DE" b="0" i="0" u="none" strike="noStrike" dirty="0" err="1">
                <a:solidFill>
                  <a:srgbClr val="000000"/>
                </a:solidFill>
                <a:effectLst/>
                <a:latin typeface="Lucida Grande" panose="020B0600040502020204" pitchFamily="34" charset="0"/>
              </a:rPr>
              <a:t>environment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There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can</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be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some</a:t>
            </a:r>
            <a:r>
              <a:rPr lang="de-DE" b="0" i="0" u="none" strike="noStrike" dirty="0">
                <a:solidFill>
                  <a:srgbClr val="000000"/>
                </a:solidFill>
                <a:effectLst/>
                <a:latin typeface="Lucida Grande" panose="020B0600040502020204" pitchFamily="34" charset="0"/>
              </a:rPr>
              <a:t> </a:t>
            </a:r>
            <a:r>
              <a:rPr lang="de-DE" b="0" i="0" u="sng" strike="noStrike" dirty="0" err="1">
                <a:solidFill>
                  <a:srgbClr val="000000"/>
                </a:solidFill>
                <a:effectLst/>
                <a:latin typeface="Lucida Grande" panose="020B0600040502020204" pitchFamily="34" charset="0"/>
              </a:rPr>
              <a:t>overlaps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between</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simulation-based</a:t>
            </a:r>
            <a:r>
              <a:rPr lang="de-DE" b="0" i="0" u="none" strike="noStrike" dirty="0">
                <a:solidFill>
                  <a:srgbClr val="000000"/>
                </a:solidFill>
                <a:effectLst/>
                <a:latin typeface="Lucida Grande" panose="020B0600040502020204" pitchFamily="34" charset="0"/>
              </a:rPr>
              <a:t> VR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and </a:t>
            </a:r>
            <a:r>
              <a:rPr lang="de-DE" b="0" i="0" u="none" strike="noStrike" dirty="0" err="1">
                <a:solidFill>
                  <a:srgbClr val="000000"/>
                </a:solidFill>
                <a:effectLst/>
                <a:latin typeface="Lucida Grande" panose="020B0600040502020204" pitchFamily="34" charset="0"/>
              </a:rPr>
              <a:t>projector-based</a:t>
            </a:r>
            <a:r>
              <a:rPr lang="de-DE" b="0" i="0" u="none" strike="noStrike" dirty="0">
                <a:solidFill>
                  <a:srgbClr val="000000"/>
                </a:solidFill>
                <a:effectLst/>
                <a:latin typeface="Lucida Grande" panose="020B0600040502020204" pitchFamily="34" charset="0"/>
              </a:rPr>
              <a:t> VR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depending</a:t>
            </a:r>
            <a:r>
              <a:rPr lang="de-DE" b="0" i="0" u="none" strike="noStrike" dirty="0">
                <a:solidFill>
                  <a:srgbClr val="000000"/>
                </a:solidFill>
                <a:effectLst/>
                <a:latin typeface="Lucida Grande" panose="020B0600040502020204" pitchFamily="34" charset="0"/>
              </a:rPr>
              <a:t> on </a:t>
            </a:r>
            <a:r>
              <a:rPr lang="de-DE" b="0" i="0" u="none" strike="noStrike" dirty="0" err="1">
                <a:solidFill>
                  <a:srgbClr val="000000"/>
                </a:solidFill>
                <a:effectLst/>
                <a:latin typeface="Lucida Grande" panose="020B0600040502020204" pitchFamily="34" charset="0"/>
              </a:rPr>
              <a:t>the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application</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However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the</a:t>
            </a:r>
            <a:r>
              <a:rPr lang="de-DE" b="0" i="0" u="none" strike="noStrike" dirty="0">
                <a:solidFill>
                  <a:srgbClr val="000000"/>
                </a:solidFill>
                <a:effectLst/>
                <a:latin typeface="Lucida Grande" panose="020B0600040502020204" pitchFamily="34" charset="0"/>
              </a:rPr>
              <a:t> </a:t>
            </a:r>
            <a:r>
              <a:rPr lang="de-DE" b="0" i="0" u="sng" strike="noStrike" dirty="0" err="1">
                <a:solidFill>
                  <a:srgbClr val="000000"/>
                </a:solidFill>
                <a:effectLst/>
                <a:latin typeface="Lucida Grande" panose="020B0600040502020204" pitchFamily="34" charset="0"/>
              </a:rPr>
              <a:t>main</a:t>
            </a:r>
            <a:r>
              <a:rPr lang="de-DE" b="0" i="0" u="sng" strike="noStrike" dirty="0">
                <a:solidFill>
                  <a:srgbClr val="000000"/>
                </a:solidFill>
                <a:effectLst/>
                <a:latin typeface="Lucida Grande" panose="020B0600040502020204" pitchFamily="34" charset="0"/>
              </a:rPr>
              <a:t> </a:t>
            </a:r>
            <a:r>
              <a:rPr lang="de-DE" b="0" i="0" u="sng" strike="noStrike" dirty="0" err="1">
                <a:solidFill>
                  <a:srgbClr val="000000"/>
                </a:solidFill>
                <a:effectLst/>
                <a:latin typeface="Lucida Grande" panose="020B0600040502020204" pitchFamily="34" charset="0"/>
              </a:rPr>
              <a:t>purpose</a:t>
            </a:r>
            <a:r>
              <a:rPr lang="de-DE" b="0" i="0" u="sng"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projector-based</a:t>
            </a:r>
            <a:r>
              <a:rPr lang="de-DE" b="0" i="0" u="none" strike="noStrike" dirty="0">
                <a:solidFill>
                  <a:srgbClr val="000000"/>
                </a:solidFill>
                <a:effectLst/>
                <a:latin typeface="Lucida Grande" panose="020B0600040502020204" pitchFamily="34" charset="0"/>
              </a:rPr>
              <a:t> VR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to</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draw</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users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into</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realistic-looking</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albeit</a:t>
            </a:r>
            <a:r>
              <a:rPr lang="de-DE" b="0" i="0" u="none" strike="noStrike" dirty="0">
                <a:solidFill>
                  <a:srgbClr val="000000"/>
                </a:solidFill>
                <a:effectLst/>
                <a:latin typeface="Lucida Grande" panose="020B0600040502020204" pitchFamily="34" charset="0"/>
              </a:rPr>
              <a:t> virtual </a:t>
            </a:r>
            <a:r>
              <a:rPr lang="de-DE" b="0" i="0" u="none" strike="noStrike" dirty="0" err="1">
                <a:solidFill>
                  <a:srgbClr val="000000"/>
                </a:solidFill>
                <a:effectLst/>
                <a:latin typeface="Lucida Grande" panose="020B0600040502020204" pitchFamily="34" charset="0"/>
              </a:rPr>
              <a:t>environment</a:t>
            </a:r>
            <a:r>
              <a:rPr lang="de-DE" b="0" i="0" u="none" strike="noStrike" dirty="0">
                <a:solidFill>
                  <a:srgbClr val="000000"/>
                </a:solidFill>
                <a:effectLst/>
                <a:latin typeface="Lucida Grande" panose="020B0600040502020204" pitchFamily="34" charset="0"/>
              </a:rPr>
              <a:t>.</a:t>
            </a:r>
          </a:p>
          <a:p>
            <a:pPr marL="0" lvl="0" indent="0" algn="l" rtl="0">
              <a:spcBef>
                <a:spcPts val="1200"/>
              </a:spcBef>
              <a:spcAft>
                <a:spcPts val="0"/>
              </a:spcAft>
              <a:buNone/>
            </a:pPr>
            <a:endParaRPr lang="de-DE" b="0" i="0" u="none" strike="noStrike" dirty="0">
              <a:solidFill>
                <a:srgbClr val="000000"/>
              </a:solidFill>
              <a:effectLst/>
              <a:latin typeface="Lucida Grande" panose="020B0600040502020204" pitchFamily="34" charset="0"/>
            </a:endParaRPr>
          </a:p>
          <a:p>
            <a:pPr marL="0" lvl="0" indent="0" algn="l" rtl="0">
              <a:spcBef>
                <a:spcPts val="1200"/>
              </a:spcBef>
              <a:spcAft>
                <a:spcPts val="0"/>
              </a:spcAft>
              <a:buNone/>
            </a:pPr>
            <a:r>
              <a:rPr lang="de-DE" b="1" i="0" u="none" strike="noStrike" dirty="0">
                <a:solidFill>
                  <a:srgbClr val="000000"/>
                </a:solidFill>
                <a:effectLst/>
                <a:latin typeface="Lucida Grande" panose="020B0600040502020204" pitchFamily="34" charset="0"/>
              </a:rPr>
              <a:t>Desktop-</a:t>
            </a:r>
            <a:r>
              <a:rPr lang="de-DE" b="1" i="0" u="none" strike="noStrike" dirty="0" err="1">
                <a:solidFill>
                  <a:srgbClr val="000000"/>
                </a:solidFill>
                <a:effectLst/>
                <a:latin typeface="Lucida Grande" panose="020B0600040502020204" pitchFamily="34" charset="0"/>
              </a:rPr>
              <a:t>based</a:t>
            </a:r>
            <a:r>
              <a:rPr lang="de-DE" b="1" i="0" u="none" strike="noStrike" dirty="0">
                <a:solidFill>
                  <a:srgbClr val="000000"/>
                </a:solidFill>
                <a:effectLst/>
                <a:latin typeface="Lucida Grande" panose="020B0600040502020204" pitchFamily="34" charset="0"/>
              </a:rPr>
              <a:t>:  </a:t>
            </a:r>
            <a:r>
              <a:rPr lang="de-DE" b="0" i="0" u="none" strike="noStrike" dirty="0">
                <a:solidFill>
                  <a:srgbClr val="000000"/>
                </a:solidFill>
                <a:effectLst/>
                <a:latin typeface="Lucida Grande" panose="020B0600040502020204" pitchFamily="34" charset="0"/>
              </a:rPr>
              <a:t>a desktop-</a:t>
            </a:r>
            <a:r>
              <a:rPr lang="de-DE" b="0" i="0" u="none" strike="noStrike" dirty="0" err="1">
                <a:solidFill>
                  <a:srgbClr val="000000"/>
                </a:solidFill>
                <a:effectLst/>
                <a:latin typeface="Lucida Grande" panose="020B0600040502020204" pitchFamily="34" charset="0"/>
              </a:rPr>
              <a:t>based</a:t>
            </a:r>
            <a:r>
              <a:rPr lang="de-DE" b="0" i="0" u="none" strike="noStrike" dirty="0">
                <a:solidFill>
                  <a:srgbClr val="000000"/>
                </a:solidFill>
                <a:effectLst/>
                <a:latin typeface="Lucida Grande" panose="020B0600040502020204" pitchFamily="34" charset="0"/>
              </a:rPr>
              <a:t> virtual </a:t>
            </a:r>
            <a:r>
              <a:rPr lang="de-DE" b="0" i="0" u="none" strike="noStrike" dirty="0" err="1">
                <a:solidFill>
                  <a:srgbClr val="000000"/>
                </a:solidFill>
                <a:effectLst/>
                <a:latin typeface="Lucida Grande" panose="020B0600040502020204" pitchFamily="34" charset="0"/>
              </a:rPr>
              <a:t>reality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simply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involves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displaying</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three</a:t>
            </a:r>
            <a:r>
              <a:rPr lang="de-DE" b="0" i="0" u="none" strike="noStrike" dirty="0">
                <a:solidFill>
                  <a:srgbClr val="000000"/>
                </a:solidFill>
                <a:effectLst/>
                <a:latin typeface="Lucida Grande" panose="020B0600040502020204" pitchFamily="34" charset="0"/>
              </a:rPr>
              <a:t>-dimensional virtual </a:t>
            </a:r>
            <a:r>
              <a:rPr lang="de-DE" b="0" i="0" u="none" strike="noStrike" dirty="0" err="1">
                <a:solidFill>
                  <a:srgbClr val="000000"/>
                </a:solidFill>
                <a:effectLst/>
                <a:latin typeface="Lucida Grande" panose="020B0600040502020204" pitchFamily="34" charset="0"/>
              </a:rPr>
              <a:t>world</a:t>
            </a:r>
            <a:r>
              <a:rPr lang="de-DE" b="0" i="0" u="none" strike="noStrike" dirty="0">
                <a:solidFill>
                  <a:srgbClr val="000000"/>
                </a:solidFill>
                <a:effectLst/>
                <a:latin typeface="Lucida Grande" panose="020B0600040502020204" pitchFamily="34" charset="0"/>
              </a:rPr>
              <a:t> on a </a:t>
            </a:r>
            <a:r>
              <a:rPr lang="de-DE" b="0" i="0" u="none" strike="noStrike" dirty="0" err="1">
                <a:solidFill>
                  <a:srgbClr val="000000"/>
                </a:solidFill>
                <a:effectLst/>
                <a:latin typeface="Lucida Grande" panose="020B0600040502020204" pitchFamily="34" charset="0"/>
              </a:rPr>
              <a:t>display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device</a:t>
            </a:r>
            <a:r>
              <a:rPr lang="de-DE" b="0" i="0" u="none" strike="noStrike" dirty="0">
                <a:solidFill>
                  <a:srgbClr val="000000"/>
                </a:solidFill>
                <a:effectLst/>
                <a:latin typeface="Lucida Grande" panose="020B0600040502020204" pitchFamily="34" charset="0"/>
              </a:rPr>
              <a:t> such </a:t>
            </a:r>
            <a:r>
              <a:rPr lang="de-DE" b="0" i="0" u="none" strike="noStrike" dirty="0" err="1">
                <a:solidFill>
                  <a:srgbClr val="000000"/>
                </a:solidFill>
                <a:effectLst/>
                <a:latin typeface="Lucida Grande" panose="020B0600040502020204" pitchFamily="34" charset="0"/>
              </a:rPr>
              <a:t>as</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desktop</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handheld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display.The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differentiating</a:t>
            </a:r>
            <a:r>
              <a:rPr lang="de-DE" b="0" i="0" u="none" strike="noStrike" dirty="0">
                <a:solidFill>
                  <a:srgbClr val="000000"/>
                </a:solidFill>
                <a:effectLst/>
                <a:latin typeface="Lucida Grande" panose="020B0600040502020204" pitchFamily="34" charset="0"/>
              </a:rPr>
              <a:t> feature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this</a:t>
            </a:r>
            <a:r>
              <a:rPr lang="de-DE" b="0" i="0" u="none" strike="noStrike" dirty="0">
                <a:solidFill>
                  <a:srgbClr val="000000"/>
                </a:solidFill>
                <a:effectLst/>
                <a:latin typeface="Lucida Grande" panose="020B0600040502020204" pitchFamily="34" charset="0"/>
              </a:rPr>
              <a:t> VR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that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focuses</a:t>
            </a:r>
            <a:r>
              <a:rPr lang="de-DE" b="0" i="0" u="none" strike="noStrike" dirty="0">
                <a:solidFill>
                  <a:srgbClr val="000000"/>
                </a:solidFill>
                <a:effectLst/>
                <a:latin typeface="Lucida Grande" panose="020B0600040502020204" pitchFamily="34" charset="0"/>
              </a:rPr>
              <a:t> on </a:t>
            </a:r>
            <a:r>
              <a:rPr lang="de-DE" b="0" i="0" u="none" strike="noStrike" dirty="0" err="1">
                <a:solidFill>
                  <a:srgbClr val="000000"/>
                </a:solidFill>
                <a:effectLst/>
                <a:latin typeface="Lucida Grande" panose="020B0600040502020204" pitchFamily="34" charset="0"/>
              </a:rPr>
              <a:t>providing</a:t>
            </a:r>
            <a:r>
              <a:rPr lang="de-DE" b="0" i="0" u="none" strike="noStrike" dirty="0">
                <a:solidFill>
                  <a:srgbClr val="000000"/>
                </a:solidFill>
                <a:effectLst/>
                <a:latin typeface="Lucida Grande" panose="020B0600040502020204" pitchFamily="34" charset="0"/>
              </a:rPr>
              <a:t> </a:t>
            </a:r>
            <a:r>
              <a:rPr lang="de-DE" b="1" i="0" u="none" strike="noStrike" dirty="0">
                <a:solidFill>
                  <a:srgbClr val="000000"/>
                </a:solidFill>
                <a:effectLst/>
                <a:latin typeface="Lucida Grande" panose="020B0600040502020204" pitchFamily="34" charset="0"/>
              </a:rPr>
              <a:t>computer-</a:t>
            </a:r>
            <a:r>
              <a:rPr lang="de-DE" b="1" i="0" u="none" strike="noStrike" dirty="0" err="1">
                <a:solidFill>
                  <a:srgbClr val="000000"/>
                </a:solidFill>
                <a:effectLst/>
                <a:latin typeface="Lucida Grande" panose="020B0600040502020204" pitchFamily="34" charset="0"/>
              </a:rPr>
              <a:t>generated</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visual</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perception</a:t>
            </a:r>
            <a:r>
              <a:rPr lang="de-DE" b="0" i="0" u="none" strike="noStrike" dirty="0">
                <a:solidFill>
                  <a:srgbClr val="000000"/>
                </a:solidFill>
                <a:effectLst/>
                <a:latin typeface="Lucida Grande" panose="020B0600040502020204" pitchFamily="34" charset="0"/>
              </a:rPr>
              <a:t> and </a:t>
            </a:r>
            <a:r>
              <a:rPr lang="de-DE" b="0" i="0" u="none" strike="noStrike" dirty="0" err="1">
                <a:solidFill>
                  <a:srgbClr val="000000"/>
                </a:solidFill>
                <a:effectLst/>
                <a:latin typeface="Lucida Grande" panose="020B0600040502020204" pitchFamily="34" charset="0"/>
              </a:rPr>
              <a:t>it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does</a:t>
            </a:r>
            <a:r>
              <a:rPr lang="de-DE" b="0" i="0" u="none" strike="noStrike" dirty="0">
                <a:solidFill>
                  <a:srgbClr val="000000"/>
                </a:solidFill>
                <a:effectLst/>
                <a:latin typeface="Lucida Grande" panose="020B0600040502020204" pitchFamily="34" charset="0"/>
              </a:rPr>
              <a:t> </a:t>
            </a:r>
            <a:r>
              <a:rPr lang="de-DE" b="1" i="0" u="none" strike="noStrike" dirty="0">
                <a:solidFill>
                  <a:srgbClr val="000000"/>
                </a:solidFill>
                <a:effectLst/>
                <a:latin typeface="Lucida Grande" panose="020B0600040502020204" pitchFamily="34" charset="0"/>
              </a:rPr>
              <a:t>not </a:t>
            </a:r>
            <a:r>
              <a:rPr lang="de-DE" b="1" i="0" u="none" strike="noStrike" dirty="0" err="1">
                <a:solidFill>
                  <a:srgbClr val="000000"/>
                </a:solidFill>
                <a:effectLst/>
                <a:latin typeface="Lucida Grande" panose="020B0600040502020204" pitchFamily="34" charset="0"/>
              </a:rPr>
              <a:t>use</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other</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sensory</a:t>
            </a:r>
            <a:r>
              <a:rPr lang="de-DE" b="1" i="0" u="none" strike="noStrike" dirty="0">
                <a:solidFill>
                  <a:srgbClr val="000000"/>
                </a:solidFill>
                <a:effectLst/>
                <a:latin typeface="Lucida Grande" panose="020B0600040502020204" pitchFamily="34" charset="0"/>
              </a:rPr>
              <a:t> input-input </a:t>
            </a:r>
            <a:r>
              <a:rPr lang="de-DE" b="1" i="0" u="none" strike="noStrike" dirty="0" err="1">
                <a:solidFill>
                  <a:srgbClr val="000000"/>
                </a:solidFill>
                <a:effectLst/>
                <a:latin typeface="Lucida Grande" panose="020B0600040502020204" pitchFamily="34" charset="0"/>
              </a:rPr>
              <a:t>components</a:t>
            </a:r>
            <a:r>
              <a:rPr lang="de-DE" b="1" i="0" u="none" strike="noStrike" dirty="0">
                <a:solidFill>
                  <a:srgbClr val="000000"/>
                </a:solidFill>
                <a:effectLst/>
                <a:latin typeface="Lucida Grande" panose="020B0600040502020204" pitchFamily="34" charset="0"/>
              </a:rPr>
              <a:t> </a:t>
            </a:r>
            <a:r>
              <a:rPr lang="de-DE" b="0" i="0" u="none" strike="noStrike" dirty="0">
                <a:solidFill>
                  <a:srgbClr val="000000"/>
                </a:solidFill>
                <a:effectLst/>
                <a:latin typeface="Lucida Grande" panose="020B0600040502020204" pitchFamily="34" charset="0"/>
              </a:rPr>
              <a:t>such </a:t>
            </a:r>
            <a:r>
              <a:rPr lang="de-DE" b="0" i="0" u="none" strike="noStrike" dirty="0" err="1">
                <a:solidFill>
                  <a:srgbClr val="000000"/>
                </a:solidFill>
                <a:effectLst/>
                <a:latin typeface="Lucida Grande" panose="020B0600040502020204" pitchFamily="34" charset="0"/>
              </a:rPr>
              <a:t>as</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specialized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positional</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tracking</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equipment</a:t>
            </a:r>
            <a:r>
              <a:rPr lang="de-DE" b="0" i="0" u="none" strike="noStrike" dirty="0">
                <a:solidFill>
                  <a:srgbClr val="000000"/>
                </a:solidFill>
                <a:effectLst/>
                <a:latin typeface="Lucida Grande" panose="020B0600040502020204" pitchFamily="34" charset="0"/>
              </a:rPr>
              <a:t>. </a:t>
            </a:r>
            <a:r>
              <a:rPr lang="de-DE" b="1" i="0" u="none" strike="noStrike" dirty="0">
                <a:solidFill>
                  <a:srgbClr val="000000"/>
                </a:solidFill>
                <a:effectLst/>
                <a:latin typeface="Lucida Grande" panose="020B0600040502020204" pitchFamily="34" charset="0"/>
              </a:rPr>
              <a:t>First-person </a:t>
            </a:r>
            <a:r>
              <a:rPr lang="de-DE" b="1" i="0" u="none" strike="noStrike" dirty="0" err="1">
                <a:solidFill>
                  <a:srgbClr val="000000"/>
                </a:solidFill>
                <a:effectLst/>
                <a:latin typeface="Lucida Grande" panose="020B0600040502020204" pitchFamily="34" charset="0"/>
              </a:rPr>
              <a:t>video</a:t>
            </a:r>
            <a:r>
              <a:rPr lang="de-DE" b="1" i="0" u="none" strike="noStrike" dirty="0">
                <a:solidFill>
                  <a:srgbClr val="000000"/>
                </a:solidFill>
                <a:effectLst/>
                <a:latin typeface="Lucida Grande" panose="020B0600040502020204" pitchFamily="34" charset="0"/>
              </a:rPr>
              <a:t> </a:t>
            </a:r>
            <a:r>
              <a:rPr lang="de-DE" b="1" i="0" u="none" strike="noStrike" dirty="0" err="1">
                <a:solidFill>
                  <a:srgbClr val="000000"/>
                </a:solidFill>
                <a:effectLst/>
                <a:latin typeface="Lucida Grande" panose="020B0600040502020204" pitchFamily="34" charset="0"/>
              </a:rPr>
              <a:t>games</a:t>
            </a:r>
            <a:r>
              <a:rPr lang="de-DE" b="1"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are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considered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as</a:t>
            </a:r>
            <a:r>
              <a:rPr lang="de-DE" b="0" i="0" u="none" strike="noStrike" dirty="0">
                <a:solidFill>
                  <a:srgbClr val="000000"/>
                </a:solidFill>
                <a:effectLst/>
                <a:latin typeface="Lucida Grande" panose="020B0600040502020204" pitchFamily="34" charset="0"/>
              </a:rPr>
              <a:t> an </a:t>
            </a:r>
            <a:r>
              <a:rPr lang="de-DE" b="0" i="0" u="none" strike="noStrike" dirty="0" err="1">
                <a:solidFill>
                  <a:srgbClr val="000000"/>
                </a:solidFill>
                <a:effectLst/>
                <a:latin typeface="Lucida Grande" panose="020B0600040502020204" pitchFamily="34" charset="0"/>
              </a:rPr>
              <a:t>example</a:t>
            </a:r>
            <a:r>
              <a:rPr lang="de-DE" b="0" i="0" u="none" strike="noStrike" dirty="0">
                <a:solidFill>
                  <a:srgbClr val="000000"/>
                </a:solidFill>
                <a:effectLst/>
                <a:latin typeface="Lucida Grande" panose="020B0600040502020204" pitchFamily="34" charset="0"/>
              </a:rPr>
              <a:t>. </a:t>
            </a:r>
          </a:p>
          <a:p>
            <a:pPr marL="0" lvl="0" indent="0" algn="l" rtl="0">
              <a:spcBef>
                <a:spcPts val="1200"/>
              </a:spcBef>
              <a:spcAft>
                <a:spcPts val="0"/>
              </a:spcAft>
              <a:buNone/>
            </a:pPr>
            <a:endParaRPr lang="de-DE" b="0" i="0" u="none" strike="noStrike" dirty="0">
              <a:solidFill>
                <a:srgbClr val="000000"/>
              </a:solidFill>
              <a:effectLst/>
              <a:latin typeface="Lucida Grande" panose="020B0600040502020204" pitchFamily="34" charset="0"/>
            </a:endParaRPr>
          </a:p>
          <a:p>
            <a:pPr marL="0" lvl="0" indent="0" algn="l" rtl="0">
              <a:spcBef>
                <a:spcPts val="1200"/>
              </a:spcBef>
              <a:spcAft>
                <a:spcPts val="0"/>
              </a:spcAft>
              <a:buNone/>
            </a:pPr>
            <a:r>
              <a:rPr lang="de-DE" b="1" i="0" u="none" strike="noStrike" dirty="0">
                <a:solidFill>
                  <a:srgbClr val="000000"/>
                </a:solidFill>
                <a:effectLst/>
                <a:latin typeface="Lucida Grande" panose="020B0600040502020204" pitchFamily="34" charset="0"/>
              </a:rPr>
              <a:t>HMD: </a:t>
            </a:r>
            <a:r>
              <a:rPr lang="de-DE" b="0" i="0" u="none" strike="noStrike" dirty="0">
                <a:solidFill>
                  <a:srgbClr val="000000"/>
                </a:solidFill>
                <a:effectLst/>
                <a:latin typeface="Lucida Grande" panose="020B0600040502020204" pitchFamily="34" charset="0"/>
              </a:rPr>
              <a:t>A </a:t>
            </a:r>
            <a:r>
              <a:rPr lang="de-DE" b="0" i="0" u="none" strike="noStrike" dirty="0" err="1">
                <a:solidFill>
                  <a:srgbClr val="000000"/>
                </a:solidFill>
                <a:effectLst/>
                <a:latin typeface="Lucida Grande" panose="020B0600040502020204" pitchFamily="34" charset="0"/>
              </a:rPr>
              <a:t>specific</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method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for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realizing</a:t>
            </a:r>
            <a:r>
              <a:rPr lang="de-DE" b="0" i="0" u="none" strike="noStrike" dirty="0">
                <a:solidFill>
                  <a:srgbClr val="000000"/>
                </a:solidFill>
                <a:effectLst/>
                <a:latin typeface="Lucida Grande" panose="020B0600040502020204" pitchFamily="34" charset="0"/>
              </a:rPr>
              <a:t> virtual </a:t>
            </a:r>
            <a:r>
              <a:rPr lang="de-DE" b="0" i="0" u="none" strike="noStrike" dirty="0" err="1">
                <a:solidFill>
                  <a:srgbClr val="000000"/>
                </a:solidFill>
                <a:effectLst/>
                <a:latin typeface="Lucida Grande" panose="020B0600040502020204" pitchFamily="34" charset="0"/>
              </a:rPr>
              <a:t>reality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involves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use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head-mounted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display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or</a:t>
            </a:r>
            <a:r>
              <a:rPr lang="de-DE" b="0" i="0" u="none" strike="noStrike" dirty="0">
                <a:solidFill>
                  <a:srgbClr val="000000"/>
                </a:solidFill>
                <a:effectLst/>
                <a:latin typeface="Lucida Grande" panose="020B0600040502020204" pitchFamily="34" charset="0"/>
              </a:rPr>
              <a:t> HMD </a:t>
            </a:r>
            <a:r>
              <a:rPr lang="de-DE" b="0" i="0" u="none" strike="noStrike" dirty="0" err="1">
                <a:solidFill>
                  <a:srgbClr val="000000"/>
                </a:solidFill>
                <a:effectLst/>
                <a:latin typeface="Lucida Grande" panose="020B0600040502020204" pitchFamily="34" charset="0"/>
              </a:rPr>
              <a:t>to</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transport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users</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seemingly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enclosed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three</a:t>
            </a:r>
            <a:r>
              <a:rPr lang="de-DE" b="0" i="0" u="none" strike="noStrike" dirty="0">
                <a:solidFill>
                  <a:srgbClr val="000000"/>
                </a:solidFill>
                <a:effectLst/>
                <a:latin typeface="Lucida Grande" panose="020B0600040502020204" pitchFamily="34" charset="0"/>
              </a:rPr>
              <a:t>-dimensional virtual </a:t>
            </a:r>
            <a:r>
              <a:rPr lang="de-DE" b="0" i="0" u="none" strike="noStrike" dirty="0" err="1">
                <a:solidFill>
                  <a:srgbClr val="000000"/>
                </a:solidFill>
                <a:effectLst/>
                <a:latin typeface="Lucida Grande" panose="020B0600040502020204" pitchFamily="34" charset="0"/>
              </a:rPr>
              <a:t>world</a:t>
            </a:r>
            <a:r>
              <a:rPr lang="de-DE" b="0" i="0" u="none" strike="noStrike" dirty="0">
                <a:solidFill>
                  <a:srgbClr val="000000"/>
                </a:solidFill>
                <a:effectLst/>
                <a:latin typeface="Lucida Grande" panose="020B0600040502020204" pitchFamily="34" charset="0"/>
              </a:rPr>
              <a:t>. An HMD </a:t>
            </a:r>
            <a:r>
              <a:rPr lang="de-DE" b="0" i="0" u="none" strike="noStrike" dirty="0" err="1">
                <a:solidFill>
                  <a:srgbClr val="000000"/>
                </a:solidFill>
                <a:effectLst/>
                <a:latin typeface="Lucida Grande" panose="020B0600040502020204" pitchFamily="34" charset="0"/>
              </a:rPr>
              <a:t>can</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include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positional</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tracking</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audio</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inputs</a:t>
            </a:r>
            <a:r>
              <a:rPr lang="de-DE" b="0" i="0" u="none" strike="noStrike" dirty="0">
                <a:solidFill>
                  <a:srgbClr val="000000"/>
                </a:solidFill>
                <a:effectLst/>
                <a:latin typeface="Lucida Grande" panose="020B0600040502020204" pitchFamily="34" charset="0"/>
              </a:rPr>
              <a:t> and </a:t>
            </a:r>
            <a:r>
              <a:rPr lang="de-DE" b="0" i="0" u="none" strike="noStrike" dirty="0" err="1">
                <a:solidFill>
                  <a:srgbClr val="000000"/>
                </a:solidFill>
                <a:effectLst/>
                <a:latin typeface="Lucida Grande" panose="020B0600040502020204" pitchFamily="34" charset="0"/>
              </a:rPr>
              <a:t>output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components</a:t>
            </a:r>
            <a:r>
              <a:rPr lang="de-DE" b="0" i="0" u="none" strike="noStrike" dirty="0">
                <a:solidFill>
                  <a:srgbClr val="000000"/>
                </a:solidFill>
                <a:effectLst/>
                <a:latin typeface="Lucida Grande" panose="020B0600040502020204" pitchFamily="34" charset="0"/>
              </a:rPr>
              <a:t>, and </a:t>
            </a:r>
            <a:r>
              <a:rPr lang="de-DE" b="0" i="0" u="none" strike="noStrike" dirty="0" err="1">
                <a:solidFill>
                  <a:srgbClr val="000000"/>
                </a:solidFill>
                <a:effectLst/>
                <a:latin typeface="Lucida Grande" panose="020B0600040502020204" pitchFamily="34" charset="0"/>
              </a:rPr>
              <a:t>haptic</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feedback</a:t>
            </a:r>
            <a:r>
              <a:rPr lang="de-DE" b="0" i="0" u="none" strike="noStrike" dirty="0">
                <a:solidFill>
                  <a:srgbClr val="000000"/>
                </a:solidFill>
                <a:effectLst/>
                <a:latin typeface="Lucida Grande" panose="020B0600040502020204" pitchFamily="34" charset="0"/>
              </a:rPr>
              <a:t>. HMDs </a:t>
            </a:r>
            <a:r>
              <a:rPr lang="de-DE" b="0" i="0" u="none" strike="noStrike" dirty="0" err="1">
                <a:solidFill>
                  <a:srgbClr val="000000"/>
                </a:solidFill>
                <a:effectLst/>
                <a:latin typeface="Lucida Grande" panose="020B0600040502020204" pitchFamily="34" charset="0"/>
              </a:rPr>
              <a:t>can</a:t>
            </a:r>
            <a:r>
              <a:rPr lang="de-DE" b="0" i="0" u="none" strike="noStrike" dirty="0">
                <a:solidFill>
                  <a:srgbClr val="000000"/>
                </a:solidFill>
                <a:effectLst/>
                <a:latin typeface="Lucida Grande" panose="020B0600040502020204" pitchFamily="34" charset="0"/>
              </a:rPr>
              <a:t> also </a:t>
            </a:r>
            <a:r>
              <a:rPr lang="de-DE" b="0" i="0" u="none" strike="noStrike" dirty="0" err="1">
                <a:solidFill>
                  <a:srgbClr val="000000"/>
                </a:solidFill>
                <a:effectLst/>
                <a:latin typeface="Lucida Grande" panose="020B0600040502020204" pitchFamily="34" charset="0"/>
              </a:rPr>
              <a:t>be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used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to</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implement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specific</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types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virtual </a:t>
            </a:r>
            <a:r>
              <a:rPr lang="de-DE" b="0" i="0" u="none" strike="noStrike" dirty="0" err="1">
                <a:solidFill>
                  <a:srgbClr val="000000"/>
                </a:solidFill>
                <a:effectLst/>
                <a:latin typeface="Lucida Grande" panose="020B0600040502020204" pitchFamily="34" charset="0"/>
              </a:rPr>
              <a:t>reality</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system</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For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example</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driving</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simulator</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or</a:t>
            </a:r>
            <a:r>
              <a:rPr lang="de-DE" b="0" i="0" u="none" strike="noStrike" dirty="0">
                <a:solidFill>
                  <a:srgbClr val="000000"/>
                </a:solidFill>
                <a:effectLst/>
                <a:latin typeface="Lucida Grande" panose="020B0600040502020204" pitchFamily="34" charset="0"/>
              </a:rPr>
              <a:t> a </a:t>
            </a:r>
            <a:r>
              <a:rPr lang="de-DE" b="0" i="0" u="none" strike="noStrike" dirty="0" err="1">
                <a:solidFill>
                  <a:srgbClr val="000000"/>
                </a:solidFill>
                <a:effectLst/>
                <a:latin typeface="Lucida Grande" panose="020B0600040502020204" pitchFamily="34" charset="0"/>
              </a:rPr>
              <a:t>projected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simulated</a:t>
            </a:r>
            <a:r>
              <a:rPr lang="de-DE" b="0" i="0" u="none" strike="noStrike" dirty="0">
                <a:solidFill>
                  <a:srgbClr val="000000"/>
                </a:solidFill>
                <a:effectLst/>
                <a:latin typeface="Lucida Grande" panose="020B0600040502020204" pitchFamily="34" charset="0"/>
              </a:rPr>
              <a:t> real-</a:t>
            </a:r>
            <a:r>
              <a:rPr lang="de-DE" b="0" i="0" u="none" strike="noStrike" dirty="0" err="1">
                <a:solidFill>
                  <a:srgbClr val="000000"/>
                </a:solidFill>
                <a:effectLst/>
                <a:latin typeface="Lucida Grande" panose="020B0600040502020204" pitchFamily="34" charset="0"/>
              </a:rPr>
              <a:t>world</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environment</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can</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include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the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use</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of</a:t>
            </a:r>
            <a:r>
              <a:rPr lang="de-DE" b="0" i="0" u="none" strike="noStrike" dirty="0">
                <a:solidFill>
                  <a:srgbClr val="000000"/>
                </a:solidFill>
                <a:effectLst/>
                <a:latin typeface="Lucida Grande" panose="020B0600040502020204" pitchFamily="34" charset="0"/>
              </a:rPr>
              <a:t> an HMD </a:t>
            </a:r>
            <a:r>
              <a:rPr lang="de-DE" b="0" i="0" u="none" strike="noStrike" dirty="0" err="1">
                <a:solidFill>
                  <a:srgbClr val="000000"/>
                </a:solidFill>
                <a:effectLst/>
                <a:latin typeface="Lucida Grande" panose="020B0600040502020204" pitchFamily="34" charset="0"/>
              </a:rPr>
              <a:t>as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its</a:t>
            </a:r>
            <a:r>
              <a:rPr lang="de-DE" b="0" i="0" u="none" strike="noStrike" dirty="0">
                <a:solidFill>
                  <a:srgbClr val="000000"/>
                </a:solidFill>
                <a:effectLst/>
                <a:latin typeface="Lucida Grande" panose="020B0600040502020204" pitchFamily="34" charset="0"/>
              </a:rPr>
              <a:t> </a:t>
            </a:r>
            <a:r>
              <a:rPr lang="de-DE" b="0" i="0" u="none" strike="noStrike" dirty="0" err="1">
                <a:solidFill>
                  <a:srgbClr val="000000"/>
                </a:solidFill>
                <a:effectLst/>
                <a:latin typeface="Lucida Grande" panose="020B0600040502020204" pitchFamily="34" charset="0"/>
              </a:rPr>
              <a:t>main</a:t>
            </a:r>
            <a:r>
              <a:rPr lang="de-DE" b="0" i="0" u="none" strike="noStrike" dirty="0">
                <a:solidFill>
                  <a:srgbClr val="000000"/>
                </a:solidFill>
                <a:effectLst/>
                <a:latin typeface="Lucida Grande" panose="020B0600040502020204" pitchFamily="34" charset="0"/>
              </a:rPr>
              <a:t> input-output </a:t>
            </a:r>
            <a:r>
              <a:rPr lang="de-DE" b="0" i="0" u="none" strike="noStrike" dirty="0" err="1">
                <a:solidFill>
                  <a:srgbClr val="000000"/>
                </a:solidFill>
                <a:effectLst/>
                <a:latin typeface="Lucida Grande" panose="020B0600040502020204" pitchFamily="34" charset="0"/>
              </a:rPr>
              <a:t>equipment</a:t>
            </a:r>
            <a:r>
              <a:rPr lang="de-DE" b="0" i="0" u="none" strike="noStrike" dirty="0">
                <a:solidFill>
                  <a:srgbClr val="000000"/>
                </a:solidFill>
                <a:effectLst/>
                <a:latin typeface="Lucida Grande" panose="020B0600040502020204" pitchFamily="34" charset="0"/>
              </a:rPr>
              <a:t>.</a:t>
            </a:r>
            <a:endParaRPr dirty="0"/>
          </a:p>
        </p:txBody>
      </p:sp>
      <p:sp>
        <p:nvSpPr>
          <p:cNvPr id="784" name="Google Shape;784;g15427c6b4ba_2_2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567af460c1_0_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300">
                <a:solidFill>
                  <a:schemeClr val="dk1"/>
                </a:solidFill>
                <a:latin typeface="Rubik Light"/>
                <a:ea typeface="Rubik Light"/>
                <a:cs typeface="Rubik Light"/>
                <a:sym typeface="Rubik Light"/>
              </a:rPr>
              <a:t>2.1 Entertainment: Tiltbrush</a:t>
            </a:r>
            <a:endParaRPr/>
          </a:p>
        </p:txBody>
      </p:sp>
      <p:sp>
        <p:nvSpPr>
          <p:cNvPr id="805" name="Google Shape;805;g1567af460c1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55de60b568_2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300">
                <a:solidFill>
                  <a:schemeClr val="dk1"/>
                </a:solidFill>
                <a:latin typeface="Rubik Light"/>
                <a:ea typeface="Rubik Light"/>
                <a:cs typeface="Rubik Light"/>
                <a:sym typeface="Rubik Light"/>
              </a:rPr>
              <a:t>2.1 Entertainment: Tiltbrush</a:t>
            </a:r>
            <a:endParaRPr/>
          </a:p>
        </p:txBody>
      </p:sp>
      <p:sp>
        <p:nvSpPr>
          <p:cNvPr id="769" name="Google Shape;769;g155de60b568_2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003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567af460c1_0_3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de-DE" dirty="0">
                <a:solidFill>
                  <a:schemeClr val="dk1"/>
                </a:solidFill>
              </a:rPr>
              <a:t>List </a:t>
            </a:r>
            <a:r>
              <a:rPr lang="de-DE" dirty="0" err="1">
                <a:solidFill>
                  <a:schemeClr val="dk1"/>
                </a:solidFill>
              </a:rPr>
              <a:t>of</a:t>
            </a:r>
            <a:r>
              <a:rPr lang="de-DE" dirty="0">
                <a:solidFill>
                  <a:schemeClr val="dk1"/>
                </a:solidFill>
              </a:rPr>
              <a:t> </a:t>
            </a:r>
            <a:r>
              <a:rPr lang="de-DE" dirty="0" err="1">
                <a:solidFill>
                  <a:schemeClr val="dk1"/>
                </a:solidFill>
              </a:rPr>
              <a:t>applications</a:t>
            </a:r>
            <a:r>
              <a:rPr lang="de-DE" dirty="0">
                <a:solidFill>
                  <a:schemeClr val="dk1"/>
                </a:solidFill>
              </a:rPr>
              <a:t> will </a:t>
            </a:r>
            <a:r>
              <a:rPr lang="de-DE" dirty="0" err="1">
                <a:solidFill>
                  <a:schemeClr val="dk1"/>
                </a:solidFill>
              </a:rPr>
              <a:t>dive</a:t>
            </a:r>
            <a:r>
              <a:rPr lang="de-DE" dirty="0">
                <a:solidFill>
                  <a:schemeClr val="dk1"/>
                </a:solidFill>
              </a:rPr>
              <a:t> </a:t>
            </a:r>
            <a:r>
              <a:rPr lang="de-DE" dirty="0" err="1">
                <a:solidFill>
                  <a:schemeClr val="dk1"/>
                </a:solidFill>
              </a:rPr>
              <a:t>deep</a:t>
            </a:r>
            <a:endParaRPr dirty="0">
              <a:solidFill>
                <a:schemeClr val="dk1"/>
              </a:solidFill>
            </a:endParaRPr>
          </a:p>
        </p:txBody>
      </p:sp>
      <p:sp>
        <p:nvSpPr>
          <p:cNvPr id="822" name="Google Shape;822;g1567af460c1_0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567af460c1_0_1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g1567af460c1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567af460c1_0_1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8" name="Google Shape;858;g1567af460c1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567af460c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567af460c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567af460c1_0_3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1567af460c1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567af460c1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567af460c1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567af460c1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567af460c1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567af460c1_0_4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0" name="Google Shape;890;g1567af460c1_0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567af460c1_0_4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200">
                <a:solidFill>
                  <a:schemeClr val="dk1"/>
                </a:solidFill>
                <a:latin typeface="Rubik Light"/>
                <a:ea typeface="Rubik Light"/>
                <a:cs typeface="Rubik Light"/>
                <a:sym typeface="Rubik Light"/>
              </a:rPr>
              <a:t>Rendering Pipeline in VR</a:t>
            </a:r>
            <a:endParaRPr sz="12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200">
                <a:solidFill>
                  <a:schemeClr val="dk1"/>
                </a:solidFill>
                <a:latin typeface="Rubik Light"/>
                <a:ea typeface="Rubik Light"/>
                <a:cs typeface="Rubik Light"/>
                <a:sym typeface="Rubik Light"/>
              </a:rPr>
              <a:t>VR Classroom</a:t>
            </a:r>
            <a:endParaRPr sz="12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200">
                <a:solidFill>
                  <a:schemeClr val="dk1"/>
                </a:solidFill>
                <a:latin typeface="Rubik Light"/>
                <a:ea typeface="Rubik Light"/>
                <a:cs typeface="Rubik Light"/>
                <a:sym typeface="Rubik Light"/>
              </a:rPr>
              <a:t>Immersive Vocabulary Learning</a:t>
            </a:r>
            <a:endParaRPr sz="12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200">
                <a:solidFill>
                  <a:schemeClr val="dk1"/>
                </a:solidFill>
                <a:latin typeface="Rubik Light"/>
                <a:ea typeface="Rubik Light"/>
                <a:cs typeface="Rubik Light"/>
                <a:sym typeface="Rubik Light"/>
              </a:rPr>
              <a:t>Virtual campus: VictoryVR</a:t>
            </a:r>
            <a:endParaRPr sz="12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200">
                <a:solidFill>
                  <a:schemeClr val="dk1"/>
                </a:solidFill>
                <a:latin typeface="Rubik Light"/>
                <a:ea typeface="Rubik Light"/>
                <a:cs typeface="Rubik Light"/>
                <a:sym typeface="Rubik Light"/>
              </a:rPr>
              <a:t>Exploring Space: Tech Row</a:t>
            </a:r>
            <a:endParaRPr sz="12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endParaRPr sz="9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endParaRPr sz="14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400">
                <a:solidFill>
                  <a:schemeClr val="dk1"/>
                </a:solidFill>
                <a:latin typeface="Rubik Light"/>
                <a:ea typeface="Rubik Light"/>
                <a:cs typeface="Rubik Light"/>
                <a:sym typeface="Rubik Light"/>
              </a:rPr>
              <a:t>Training without material cost, risk of injury</a:t>
            </a:r>
            <a:endParaRPr sz="14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endParaRPr sz="14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r>
              <a:rPr lang="ko" sz="1400">
                <a:solidFill>
                  <a:schemeClr val="dk1"/>
                </a:solidFill>
                <a:latin typeface="Rubik Light"/>
                <a:ea typeface="Rubik Light"/>
                <a:cs typeface="Rubik Light"/>
                <a:sym typeface="Rubik Light"/>
              </a:rPr>
              <a:t>Simulating dangerous situations </a:t>
            </a:r>
            <a:endParaRPr sz="14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endParaRPr sz="1400">
              <a:solidFill>
                <a:schemeClr val="dk1"/>
              </a:solidFill>
              <a:latin typeface="Rubik Light"/>
              <a:ea typeface="Rubik Light"/>
              <a:cs typeface="Rubik Light"/>
              <a:sym typeface="Rubik Light"/>
            </a:endParaRPr>
          </a:p>
          <a:p>
            <a:pPr marL="0" lvl="0" indent="0" algn="l" rtl="0">
              <a:spcBef>
                <a:spcPts val="0"/>
              </a:spcBef>
              <a:spcAft>
                <a:spcPts val="0"/>
              </a:spcAft>
              <a:buClr>
                <a:schemeClr val="dk1"/>
              </a:buClr>
              <a:buSzPts val="1100"/>
              <a:buFont typeface="Arial"/>
              <a:buNone/>
            </a:pPr>
            <a:endParaRPr sz="1400">
              <a:solidFill>
                <a:schemeClr val="dk1"/>
              </a:solidFill>
              <a:latin typeface="Rubik Light"/>
              <a:ea typeface="Rubik Light"/>
              <a:cs typeface="Rubik Light"/>
              <a:sym typeface="Rubik Light"/>
            </a:endParaRPr>
          </a:p>
          <a:p>
            <a:pPr marL="0" lvl="0" indent="0" algn="l" rtl="0">
              <a:spcBef>
                <a:spcPts val="0"/>
              </a:spcBef>
              <a:spcAft>
                <a:spcPts val="0"/>
              </a:spcAft>
              <a:buNone/>
            </a:pPr>
            <a:endParaRPr/>
          </a:p>
        </p:txBody>
      </p:sp>
      <p:sp>
        <p:nvSpPr>
          <p:cNvPr id="896" name="Google Shape;896;g1567af460c1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567af460c1_0_4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a:t>Framework of 3 I’s of VR Design. Will talk about each a little more in detail</a:t>
            </a:r>
            <a:endParaRPr/>
          </a:p>
        </p:txBody>
      </p:sp>
      <p:sp>
        <p:nvSpPr>
          <p:cNvPr id="905" name="Google Shape;905;g1567af460c1_0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4cd077f9b_2_1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114cd077f9b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567af460c1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567af460c1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567af460c1_0_3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1567af460c1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223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567af460c1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567af460c1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143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567af460c1_0_5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300">
                <a:solidFill>
                  <a:schemeClr val="dk1"/>
                </a:solidFill>
                <a:latin typeface="Rubik Light"/>
                <a:ea typeface="Rubik Light"/>
                <a:cs typeface="Rubik Light"/>
                <a:sym typeface="Rubik Light"/>
              </a:rPr>
              <a:t>2.1 Entertainment: Tiltbrush</a:t>
            </a:r>
            <a:endParaRPr/>
          </a:p>
        </p:txBody>
      </p:sp>
      <p:sp>
        <p:nvSpPr>
          <p:cNvPr id="924" name="Google Shape;924;g1567af460c1_0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567af460c1_0_5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dirty="0"/>
              <a:t>First idea to solve this could be: can we not make them walk faster. Facebook had a look at that when they released oculus rift and found out that it is possible until 25%</a:t>
            </a:r>
            <a:endParaRPr dirty="0"/>
          </a:p>
        </p:txBody>
      </p:sp>
      <p:sp>
        <p:nvSpPr>
          <p:cNvPr id="942" name="Google Shape;942;g1567af460c1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567af460c1_0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567af460c1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Facebook </a:t>
            </a:r>
            <a:r>
              <a:rPr lang="de-DE" dirty="0" err="1"/>
              <a:t>bought</a:t>
            </a:r>
            <a:r>
              <a:rPr lang="de-DE" dirty="0"/>
              <a:t> </a:t>
            </a:r>
            <a:r>
              <a:rPr lang="de-DE" dirty="0" err="1"/>
              <a:t>oculus</a:t>
            </a:r>
            <a:r>
              <a:rPr lang="de-DE" dirty="0"/>
              <a:t> </a:t>
            </a:r>
            <a:r>
              <a:rPr lang="de-DE" dirty="0" err="1"/>
              <a:t>rift</a:t>
            </a:r>
            <a:r>
              <a:rPr lang="de-DE" dirty="0"/>
              <a:t>, </a:t>
            </a:r>
            <a:r>
              <a:rPr lang="de-DE" dirty="0" err="1"/>
              <a:t>they</a:t>
            </a:r>
            <a:r>
              <a:rPr lang="de-DE" dirty="0"/>
              <a:t> </a:t>
            </a:r>
            <a:r>
              <a:rPr lang="de-DE" dirty="0" err="1"/>
              <a:t>had</a:t>
            </a:r>
            <a:r>
              <a:rPr lang="de-DE" dirty="0"/>
              <a:t> a </a:t>
            </a:r>
            <a:r>
              <a:rPr lang="de-DE" dirty="0" err="1"/>
              <a:t>look</a:t>
            </a:r>
            <a:r>
              <a:rPr lang="de-DE" dirty="0"/>
              <a:t> at </a:t>
            </a:r>
            <a:r>
              <a:rPr lang="de-DE" dirty="0" err="1"/>
              <a:t>that</a:t>
            </a:r>
            <a:endParaRPr lang="de-DE" dirty="0"/>
          </a:p>
          <a:p>
            <a:pPr marL="0" lvl="0" indent="0" algn="l" rtl="0">
              <a:spcBef>
                <a:spcPts val="0"/>
              </a:spcBef>
              <a:spcAft>
                <a:spcPts val="0"/>
              </a:spcAft>
              <a:buNone/>
            </a:pPr>
            <a:r>
              <a:rPr lang="de-DE" dirty="0" err="1"/>
              <a:t>Instead</a:t>
            </a:r>
            <a:r>
              <a:rPr lang="de-DE" dirty="0"/>
              <a:t> </a:t>
            </a:r>
            <a:r>
              <a:rPr lang="de-DE" dirty="0" err="1"/>
              <a:t>of</a:t>
            </a:r>
            <a:r>
              <a:rPr lang="de-DE" dirty="0"/>
              <a:t> 8 km </a:t>
            </a:r>
            <a:r>
              <a:rPr lang="de-DE" dirty="0" err="1"/>
              <a:t>you</a:t>
            </a:r>
            <a:r>
              <a:rPr lang="de-DE" dirty="0"/>
              <a:t> </a:t>
            </a:r>
            <a:r>
              <a:rPr lang="de-DE" dirty="0" err="1"/>
              <a:t>could</a:t>
            </a:r>
            <a:r>
              <a:rPr lang="de-DE" dirty="0"/>
              <a:t> </a:t>
            </a:r>
            <a:r>
              <a:rPr lang="de-DE" dirty="0" err="1"/>
              <a:t>walk</a:t>
            </a:r>
            <a:r>
              <a:rPr lang="de-DE" dirty="0"/>
              <a:t> </a:t>
            </a:r>
            <a:r>
              <a:rPr lang="de-DE" dirty="0" err="1"/>
              <a:t>around</a:t>
            </a:r>
            <a:r>
              <a:rPr lang="de-DE" dirty="0"/>
              <a:t> </a:t>
            </a:r>
            <a:r>
              <a:rPr lang="de-DE" dirty="0" err="1"/>
              <a:t>with</a:t>
            </a:r>
            <a:r>
              <a:rPr lang="de-DE" dirty="0"/>
              <a:t> 10</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Issue</a:t>
            </a:r>
            <a:r>
              <a:rPr lang="de-DE" dirty="0"/>
              <a:t> </a:t>
            </a:r>
            <a:r>
              <a:rPr lang="de-DE" dirty="0" err="1"/>
              <a:t>here</a:t>
            </a:r>
            <a:r>
              <a:rPr lang="de-DE" dirty="0"/>
              <a:t> </a:t>
            </a:r>
            <a:r>
              <a:rPr lang="de-DE" dirty="0" err="1"/>
              <a:t>is</a:t>
            </a:r>
            <a:r>
              <a:rPr lang="de-DE" dirty="0"/>
              <a:t>: </a:t>
            </a:r>
            <a:r>
              <a:rPr lang="de-DE" dirty="0" err="1"/>
              <a:t>our</a:t>
            </a:r>
            <a:r>
              <a:rPr lang="de-DE" dirty="0"/>
              <a:t> </a:t>
            </a:r>
            <a:r>
              <a:rPr lang="de-DE" dirty="0" err="1"/>
              <a:t>tracking</a:t>
            </a:r>
            <a:r>
              <a:rPr lang="de-DE" dirty="0"/>
              <a:t> </a:t>
            </a:r>
            <a:r>
              <a:rPr lang="de-DE" dirty="0" err="1"/>
              <a:t>systems</a:t>
            </a:r>
            <a:r>
              <a:rPr lang="de-DE" dirty="0"/>
              <a:t> </a:t>
            </a:r>
            <a:r>
              <a:rPr lang="de-DE" dirty="0" err="1"/>
              <a:t>are</a:t>
            </a:r>
            <a:r>
              <a:rPr lang="de-DE" dirty="0"/>
              <a:t> not </a:t>
            </a:r>
            <a:r>
              <a:rPr lang="de-DE" dirty="0" err="1"/>
              <a:t>yet</a:t>
            </a:r>
            <a:r>
              <a:rPr lang="de-DE" dirty="0"/>
              <a:t> </a:t>
            </a:r>
            <a:r>
              <a:rPr lang="de-DE" dirty="0" err="1"/>
              <a:t>advanced</a:t>
            </a:r>
            <a:r>
              <a:rPr lang="de-DE" dirty="0"/>
              <a:t> </a:t>
            </a:r>
            <a:r>
              <a:rPr lang="de-DE" dirty="0" err="1"/>
              <a:t>enough</a:t>
            </a:r>
            <a:r>
              <a:rPr lang="de-DE" dirty="0"/>
              <a:t> so </a:t>
            </a:r>
            <a:r>
              <a:rPr lang="de-DE" dirty="0" err="1"/>
              <a:t>users</a:t>
            </a:r>
            <a:r>
              <a:rPr lang="de-DE" dirty="0"/>
              <a:t> </a:t>
            </a:r>
            <a:r>
              <a:rPr lang="de-DE" dirty="0" err="1"/>
              <a:t>might</a:t>
            </a:r>
            <a:r>
              <a:rPr lang="de-DE" dirty="0"/>
              <a:t> </a:t>
            </a:r>
            <a:r>
              <a:rPr lang="de-DE" dirty="0" err="1"/>
              <a:t>drift</a:t>
            </a:r>
            <a:r>
              <a:rPr lang="de-DE" dirty="0"/>
              <a:t> </a:t>
            </a:r>
            <a:r>
              <a:rPr lang="de-DE" dirty="0" err="1"/>
              <a:t>over</a:t>
            </a:r>
            <a:r>
              <a:rPr lang="de-DE" dirty="0"/>
              <a:t> time. </a:t>
            </a:r>
            <a:r>
              <a:rPr lang="de-DE" dirty="0" err="1"/>
              <a:t>To</a:t>
            </a:r>
            <a:r>
              <a:rPr lang="de-DE" dirty="0"/>
              <a:t> </a:t>
            </a:r>
            <a:r>
              <a:rPr lang="de-DE" dirty="0" err="1"/>
              <a:t>compensate</a:t>
            </a:r>
            <a:r>
              <a:rPr lang="de-DE" dirty="0"/>
              <a:t> </a:t>
            </a:r>
            <a:r>
              <a:rPr lang="de-DE" dirty="0" err="1"/>
              <a:t>the</a:t>
            </a:r>
            <a:r>
              <a:rPr lang="de-DE" dirty="0"/>
              <a:t> </a:t>
            </a:r>
            <a:r>
              <a:rPr lang="de-DE" dirty="0" err="1"/>
              <a:t>drifts</a:t>
            </a:r>
            <a:r>
              <a:rPr lang="de-DE" dirty="0"/>
              <a:t> </a:t>
            </a:r>
            <a:r>
              <a:rPr lang="de-DE" dirty="0" err="1"/>
              <a:t>these</a:t>
            </a:r>
            <a:r>
              <a:rPr lang="de-DE" dirty="0"/>
              <a:t> VR </a:t>
            </a:r>
            <a:r>
              <a:rPr lang="de-DE" dirty="0" err="1"/>
              <a:t>systems</a:t>
            </a:r>
            <a:r>
              <a:rPr lang="de-DE" dirty="0"/>
              <a:t> </a:t>
            </a:r>
            <a:r>
              <a:rPr lang="de-DE" dirty="0" err="1"/>
              <a:t>subconciously</a:t>
            </a:r>
            <a:r>
              <a:rPr lang="de-DE" dirty="0"/>
              <a:t> </a:t>
            </a:r>
            <a:r>
              <a:rPr lang="de-DE" dirty="0" err="1"/>
              <a:t>change</a:t>
            </a:r>
            <a:r>
              <a:rPr lang="de-DE" dirty="0"/>
              <a:t> </a:t>
            </a:r>
            <a:r>
              <a:rPr lang="de-DE" dirty="0" err="1"/>
              <a:t>the</a:t>
            </a:r>
            <a:r>
              <a:rPr lang="de-DE" dirty="0"/>
              <a:t> </a:t>
            </a:r>
            <a:r>
              <a:rPr lang="de-DE" dirty="0" err="1"/>
              <a:t>speed</a:t>
            </a:r>
            <a:r>
              <a:rPr lang="de-DE" dirty="0"/>
              <a:t> </a:t>
            </a:r>
            <a:r>
              <a:rPr lang="de-DE" dirty="0" err="1"/>
              <a:t>to</a:t>
            </a:r>
            <a:r>
              <a:rPr lang="de-DE" dirty="0"/>
              <a:t> </a:t>
            </a:r>
            <a:r>
              <a:rPr lang="de-DE" dirty="0" err="1"/>
              <a:t>compensate</a:t>
            </a:r>
            <a:r>
              <a:rPr lang="de-DE" dirty="0"/>
              <a:t> </a:t>
            </a:r>
            <a:r>
              <a:rPr lang="de-DE" dirty="0" err="1"/>
              <a:t>these</a:t>
            </a:r>
            <a:r>
              <a:rPr lang="de-DE" dirty="0"/>
              <a:t> </a:t>
            </a:r>
            <a:r>
              <a:rPr lang="de-DE" dirty="0" err="1"/>
              <a:t>drifts</a:t>
            </a:r>
            <a:r>
              <a:rPr lang="de-DE" dirty="0"/>
              <a:t> </a:t>
            </a:r>
            <a:r>
              <a:rPr lang="de-DE" dirty="0" err="1"/>
              <a:t>over</a:t>
            </a:r>
            <a:r>
              <a:rPr lang="de-DE" dirty="0"/>
              <a:t> time. </a:t>
            </a:r>
            <a:r>
              <a:rPr lang="de-DE" dirty="0" err="1"/>
              <a:t>Scaling</a:t>
            </a:r>
            <a:r>
              <a:rPr lang="de-DE" dirty="0"/>
              <a:t> not a </a:t>
            </a:r>
            <a:r>
              <a:rPr lang="de-DE" dirty="0" err="1"/>
              <a:t>goood</a:t>
            </a:r>
            <a:r>
              <a:rPr lang="de-DE" dirty="0"/>
              <a:t> </a:t>
            </a:r>
            <a:r>
              <a:rPr lang="de-DE" dirty="0" err="1"/>
              <a:t>solution</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Btw</a:t>
            </a:r>
            <a:r>
              <a:rPr lang="de-DE" dirty="0"/>
              <a:t> </a:t>
            </a:r>
            <a:r>
              <a:rPr lang="de-DE" dirty="0" err="1"/>
              <a:t>height</a:t>
            </a:r>
            <a:r>
              <a:rPr lang="de-DE" dirty="0"/>
              <a:t> </a:t>
            </a:r>
            <a:r>
              <a:rPr lang="de-DE" dirty="0" err="1"/>
              <a:t>differences</a:t>
            </a:r>
            <a:r>
              <a:rPr lang="de-DE" dirty="0"/>
              <a:t> </a:t>
            </a:r>
            <a:r>
              <a:rPr lang="de-DE" dirty="0" err="1"/>
              <a:t>of</a:t>
            </a:r>
            <a:r>
              <a:rPr lang="de-DE" dirty="0"/>
              <a:t> 5 cm </a:t>
            </a:r>
            <a:r>
              <a:rPr lang="de-DE" dirty="0" err="1"/>
              <a:t>are</a:t>
            </a:r>
            <a:r>
              <a:rPr lang="de-DE" dirty="0"/>
              <a:t> </a:t>
            </a:r>
            <a:r>
              <a:rPr lang="de-DE" dirty="0" err="1"/>
              <a:t>tolerated</a:t>
            </a:r>
            <a:r>
              <a:rPr lang="de-DE" dirty="0"/>
              <a:t>, so </a:t>
            </a:r>
            <a:r>
              <a:rPr lang="de-DE" dirty="0" err="1"/>
              <a:t>if</a:t>
            </a:r>
            <a:r>
              <a:rPr lang="de-DE" dirty="0"/>
              <a:t> </a:t>
            </a:r>
            <a:r>
              <a:rPr lang="de-DE" dirty="0" err="1"/>
              <a:t>you</a:t>
            </a:r>
            <a:r>
              <a:rPr lang="de-DE" dirty="0"/>
              <a:t> </a:t>
            </a:r>
            <a:r>
              <a:rPr lang="de-DE" dirty="0" err="1"/>
              <a:t>place</a:t>
            </a:r>
            <a:r>
              <a:rPr lang="de-DE" dirty="0"/>
              <a:t> </a:t>
            </a:r>
            <a:r>
              <a:rPr lang="de-DE" dirty="0" err="1"/>
              <a:t>the</a:t>
            </a:r>
            <a:r>
              <a:rPr lang="de-DE" dirty="0"/>
              <a:t> </a:t>
            </a:r>
            <a:r>
              <a:rPr lang="de-DE" dirty="0" err="1"/>
              <a:t>camera</a:t>
            </a:r>
            <a:r>
              <a:rPr lang="de-DE" dirty="0"/>
              <a:t> </a:t>
            </a:r>
            <a:r>
              <a:rPr lang="de-DE" dirty="0" err="1"/>
              <a:t>much</a:t>
            </a:r>
            <a:r>
              <a:rPr lang="de-DE" dirty="0"/>
              <a:t> </a:t>
            </a:r>
            <a:r>
              <a:rPr lang="de-DE" dirty="0" err="1"/>
              <a:t>heigher</a:t>
            </a:r>
            <a:r>
              <a:rPr lang="de-DE" dirty="0"/>
              <a:t> </a:t>
            </a:r>
            <a:r>
              <a:rPr lang="de-DE" dirty="0" err="1"/>
              <a:t>that</a:t>
            </a:r>
            <a:r>
              <a:rPr lang="de-DE" dirty="0"/>
              <a:t> </a:t>
            </a:r>
            <a:r>
              <a:rPr lang="de-DE" dirty="0" err="1"/>
              <a:t>your</a:t>
            </a:r>
            <a:r>
              <a:rPr lang="de-DE" dirty="0"/>
              <a:t> own </a:t>
            </a:r>
            <a:r>
              <a:rPr lang="de-DE" dirty="0" err="1"/>
              <a:t>height</a:t>
            </a:r>
            <a:r>
              <a:rPr lang="de-DE" dirty="0"/>
              <a:t> </a:t>
            </a:r>
            <a:r>
              <a:rPr lang="de-DE" dirty="0" err="1"/>
              <a:t>oobviously</a:t>
            </a:r>
            <a:r>
              <a:rPr lang="de-DE" dirty="0"/>
              <a:t> </a:t>
            </a:r>
            <a:r>
              <a:rPr lang="de-DE" dirty="0" err="1"/>
              <a:t>the</a:t>
            </a:r>
            <a:r>
              <a:rPr lang="de-DE" dirty="0"/>
              <a:t> </a:t>
            </a:r>
            <a:r>
              <a:rPr lang="de-DE" dirty="0" err="1"/>
              <a:t>perspective</a:t>
            </a:r>
            <a:r>
              <a:rPr lang="de-DE" dirty="0"/>
              <a:t> </a:t>
            </a:r>
            <a:r>
              <a:rPr lang="de-DE" dirty="0" err="1"/>
              <a:t>changes</a:t>
            </a:r>
            <a:r>
              <a:rPr lang="de-DE" dirty="0"/>
              <a:t> </a:t>
            </a:r>
            <a:r>
              <a:rPr lang="de-DE" dirty="0" err="1"/>
              <a:t>which</a:t>
            </a:r>
            <a:r>
              <a:rPr lang="de-DE" dirty="0"/>
              <a:t> </a:t>
            </a:r>
            <a:r>
              <a:rPr lang="de-DE" dirty="0" err="1"/>
              <a:t>makes</a:t>
            </a:r>
            <a:r>
              <a:rPr lang="de-DE" dirty="0"/>
              <a:t> </a:t>
            </a:r>
            <a:r>
              <a:rPr lang="de-DE" dirty="0" err="1"/>
              <a:t>it</a:t>
            </a:r>
            <a:r>
              <a:rPr lang="de-DE" dirty="0"/>
              <a:t> </a:t>
            </a:r>
            <a:r>
              <a:rPr lang="de-DE" dirty="0" err="1"/>
              <a:t>feels</a:t>
            </a:r>
            <a:r>
              <a:rPr lang="de-DE" dirty="0"/>
              <a:t> unreal and </a:t>
            </a:r>
            <a:r>
              <a:rPr lang="de-DE" dirty="0" err="1"/>
              <a:t>as</a:t>
            </a:r>
            <a:r>
              <a:rPr lang="de-DE" dirty="0"/>
              <a:t> </a:t>
            </a:r>
            <a:r>
              <a:rPr lang="de-DE" dirty="0" err="1"/>
              <a:t>we</a:t>
            </a:r>
            <a:r>
              <a:rPr lang="de-DE" dirty="0"/>
              <a:t> </a:t>
            </a:r>
            <a:r>
              <a:rPr lang="de-DE" dirty="0" err="1"/>
              <a:t>have</a:t>
            </a:r>
            <a:r>
              <a:rPr lang="de-DE" dirty="0"/>
              <a:t> </a:t>
            </a:r>
            <a:r>
              <a:rPr lang="de-DE" dirty="0" err="1"/>
              <a:t>learned</a:t>
            </a:r>
            <a:r>
              <a:rPr lang="de-DE" dirty="0"/>
              <a:t> </a:t>
            </a:r>
            <a:r>
              <a:rPr lang="de-DE" dirty="0" err="1"/>
              <a:t>is</a:t>
            </a:r>
            <a:r>
              <a:rPr lang="de-DE" dirty="0"/>
              <a:t> not </a:t>
            </a:r>
            <a:r>
              <a:rPr lang="de-DE" dirty="0" err="1"/>
              <a:t>good</a:t>
            </a:r>
            <a:r>
              <a:rPr lang="de-DE" dirty="0"/>
              <a:t> </a:t>
            </a:r>
            <a:r>
              <a:rPr lang="de-DE" dirty="0" err="1"/>
              <a:t>for</a:t>
            </a:r>
            <a:r>
              <a:rPr lang="de-DE" dirty="0"/>
              <a:t> </a:t>
            </a:r>
            <a:r>
              <a:rPr lang="de-DE" dirty="0" err="1"/>
              <a:t>oour</a:t>
            </a:r>
            <a:r>
              <a:rPr lang="de-DE" dirty="0"/>
              <a:t> </a:t>
            </a:r>
            <a:r>
              <a:rPr lang="de-DE" dirty="0" err="1"/>
              <a:t>embodiment</a:t>
            </a:r>
            <a:r>
              <a:rPr lang="de-DE" dirty="0"/>
              <a:t> </a:t>
            </a:r>
            <a:r>
              <a:rPr lang="de-DE" dirty="0" err="1"/>
              <a:t>illusion</a:t>
            </a:r>
            <a:r>
              <a:rPr lang="de-DE" dirty="0"/>
              <a:t>.</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5ad34413de_1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1" name="Google Shape;961;g15ad34413de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5427c6b4ba_2_27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3" name="Google Shape;1023;g15427c6b4ba_2_2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736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567af460c1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567af460c1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582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5ad34413de_1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a:t>First idea to solve this could be: can we not make them walk faster. Facebook had a look at that when they released oculus rift and found out that it is possible until 25%</a:t>
            </a:r>
            <a:endParaRPr/>
          </a:p>
        </p:txBody>
      </p:sp>
      <p:sp>
        <p:nvSpPr>
          <p:cNvPr id="961" name="Google Shape;961;g15ad34413de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52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5427c6b4ba_2_19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ltLang="ko" dirty="0"/>
              <a:t>VRMMORPG -&gt; </a:t>
            </a:r>
            <a:r>
              <a:rPr lang="de-DE" altLang="ko" dirty="0" err="1"/>
              <a:t>NerveGear</a:t>
            </a:r>
            <a:r>
              <a:rPr lang="de-DE" altLang="ko" dirty="0"/>
              <a:t> -&gt; </a:t>
            </a:r>
            <a:r>
              <a:rPr lang="de-DE" altLang="ko" dirty="0" err="1"/>
              <a:t>Complete</a:t>
            </a:r>
            <a:r>
              <a:rPr lang="de-DE" altLang="ko" dirty="0"/>
              <a:t> </a:t>
            </a:r>
            <a:r>
              <a:rPr lang="de-DE" altLang="ko" dirty="0" err="1"/>
              <a:t>immersion</a:t>
            </a:r>
            <a:r>
              <a:rPr lang="de-DE" altLang="ko" dirty="0"/>
              <a:t> -&gt; Game Goal -&gt; </a:t>
            </a:r>
            <a:r>
              <a:rPr lang="de-DE" altLang="ko" dirty="0" err="1"/>
              <a:t>login</a:t>
            </a:r>
            <a:r>
              <a:rPr lang="de-DE" altLang="ko" dirty="0"/>
              <a:t> but </a:t>
            </a:r>
            <a:r>
              <a:rPr lang="de-DE" altLang="ko" dirty="0" err="1"/>
              <a:t>no</a:t>
            </a:r>
            <a:r>
              <a:rPr lang="de-DE" altLang="ko" dirty="0"/>
              <a:t> </a:t>
            </a:r>
            <a:r>
              <a:rPr lang="de-DE" altLang="ko" dirty="0" err="1"/>
              <a:t>logout</a:t>
            </a:r>
            <a:r>
              <a:rPr lang="de-DE" altLang="ko" dirty="0"/>
              <a:t> -&gt; </a:t>
            </a:r>
            <a:r>
              <a:rPr lang="de-DE" altLang="ko" dirty="0" err="1"/>
              <a:t>must</a:t>
            </a:r>
            <a:r>
              <a:rPr lang="de-DE" altLang="ko" dirty="0"/>
              <a:t> </a:t>
            </a:r>
            <a:r>
              <a:rPr lang="de-DE" altLang="ko" dirty="0" err="1"/>
              <a:t>beat</a:t>
            </a:r>
            <a:r>
              <a:rPr lang="de-DE" altLang="ko" dirty="0"/>
              <a:t> all </a:t>
            </a:r>
            <a:r>
              <a:rPr lang="de-DE" altLang="ko" dirty="0" err="1"/>
              <a:t>floors</a:t>
            </a:r>
            <a:r>
              <a:rPr lang="de-DE" altLang="ko" dirty="0"/>
              <a:t> -&gt; in </a:t>
            </a:r>
            <a:r>
              <a:rPr lang="de-DE" altLang="ko" dirty="0" err="1"/>
              <a:t>death</a:t>
            </a:r>
            <a:r>
              <a:rPr lang="de-DE" altLang="ko" dirty="0"/>
              <a:t> = </a:t>
            </a:r>
            <a:r>
              <a:rPr lang="de-DE" altLang="ko" dirty="0" err="1"/>
              <a:t>death</a:t>
            </a:r>
            <a:r>
              <a:rPr lang="de-DE" altLang="ko" dirty="0"/>
              <a:t> -&gt; </a:t>
            </a:r>
            <a:r>
              <a:rPr lang="de-DE" altLang="ko" dirty="0" err="1"/>
              <a:t>Why</a:t>
            </a:r>
            <a:r>
              <a:rPr lang="de-DE" altLang="ko" dirty="0"/>
              <a:t> </a:t>
            </a:r>
            <a:r>
              <a:rPr lang="de-DE" altLang="ko" dirty="0" err="1"/>
              <a:t>this</a:t>
            </a:r>
            <a:r>
              <a:rPr lang="de-DE" altLang="ko" dirty="0"/>
              <a:t> </a:t>
            </a:r>
            <a:r>
              <a:rPr lang="de-DE" altLang="ko" dirty="0" err="1"/>
              <a:t>example</a:t>
            </a:r>
            <a:r>
              <a:rPr lang="de-DE" altLang="ko" dirty="0"/>
              <a:t>?</a:t>
            </a:r>
          </a:p>
          <a:p>
            <a:pPr marL="0" lvl="0" indent="0" algn="l" rtl="0">
              <a:spcBef>
                <a:spcPts val="0"/>
              </a:spcBef>
              <a:spcAft>
                <a:spcPts val="0"/>
              </a:spcAft>
              <a:buNone/>
            </a:pPr>
            <a:endParaRPr lang="de-DE" altLang="ko" dirty="0"/>
          </a:p>
          <a:p>
            <a:pPr marL="0" lvl="0" indent="0" algn="l" rtl="0">
              <a:spcBef>
                <a:spcPts val="0"/>
              </a:spcBef>
              <a:spcAft>
                <a:spcPts val="0"/>
              </a:spcAft>
              <a:buNone/>
            </a:pPr>
            <a:r>
              <a:rPr lang="ko" dirty="0"/>
              <a:t>STory:</a:t>
            </a:r>
            <a:endParaRPr dirty="0"/>
          </a:p>
          <a:p>
            <a:pPr marL="457200" lvl="0" indent="-298450" algn="l" rtl="0">
              <a:spcBef>
                <a:spcPts val="0"/>
              </a:spcBef>
              <a:spcAft>
                <a:spcPts val="0"/>
              </a:spcAft>
              <a:buSzPts val="1100"/>
              <a:buChar char="●"/>
            </a:pPr>
            <a:r>
              <a:rPr lang="ko" dirty="0"/>
              <a:t>Example of a” perfect” VR environment</a:t>
            </a:r>
            <a:endParaRPr dirty="0"/>
          </a:p>
          <a:p>
            <a:pPr marL="457200" lvl="0" indent="-298450" algn="l" rtl="0">
              <a:spcBef>
                <a:spcPts val="0"/>
              </a:spcBef>
              <a:spcAft>
                <a:spcPts val="0"/>
              </a:spcAft>
              <a:buSzPts val="1100"/>
              <a:buChar char="●"/>
            </a:pPr>
            <a:r>
              <a:rPr lang="ko" dirty="0"/>
              <a:t>VRMMORPG called Sword Art Online is released</a:t>
            </a:r>
            <a:endParaRPr dirty="0"/>
          </a:p>
          <a:p>
            <a:pPr marL="457200" lvl="0" indent="-298450" algn="l" rtl="0">
              <a:spcBef>
                <a:spcPts val="0"/>
              </a:spcBef>
              <a:spcAft>
                <a:spcPts val="0"/>
              </a:spcAft>
              <a:buSzPts val="1100"/>
              <a:buChar char="●"/>
            </a:pPr>
            <a:r>
              <a:rPr lang="ko" dirty="0"/>
              <a:t>Access through NerveGear Helmet that stimulates users five senses via their brain</a:t>
            </a:r>
            <a:endParaRPr dirty="0"/>
          </a:p>
          <a:p>
            <a:pPr marL="457200" lvl="0" indent="-298450" algn="l" rtl="0">
              <a:spcBef>
                <a:spcPts val="0"/>
              </a:spcBef>
              <a:spcAft>
                <a:spcPts val="0"/>
              </a:spcAft>
              <a:buSzPts val="1100"/>
              <a:buChar char="●"/>
            </a:pPr>
            <a:r>
              <a:rPr lang="ko" dirty="0"/>
              <a:t>So the environment really feels like you would actually live in it, as it addresses all your senses. So you completely immerse in it and forget about your real body outside the world</a:t>
            </a:r>
            <a:endParaRPr dirty="0"/>
          </a:p>
          <a:p>
            <a:pPr marL="457200" lvl="0" indent="-298450" algn="l" rtl="0">
              <a:spcBef>
                <a:spcPts val="0"/>
              </a:spcBef>
              <a:spcAft>
                <a:spcPts val="0"/>
              </a:spcAft>
              <a:buSzPts val="1100"/>
              <a:buChar char="●"/>
            </a:pPr>
            <a:r>
              <a:rPr lang="ko" dirty="0"/>
              <a:t>Game: Take role of an avatar. Setting is Aincrad a steel castle that consists of 100 floors.</a:t>
            </a:r>
            <a:endParaRPr dirty="0"/>
          </a:p>
          <a:p>
            <a:pPr marL="457200" lvl="0" indent="-298450" algn="l" rtl="0">
              <a:spcBef>
                <a:spcPts val="0"/>
              </a:spcBef>
              <a:spcAft>
                <a:spcPts val="0"/>
              </a:spcAft>
              <a:buSzPts val="1100"/>
              <a:buChar char="●"/>
            </a:pPr>
            <a:r>
              <a:rPr lang="ko" dirty="0"/>
              <a:t>Each floor has monsters which need to be conquered to gain experience points and level up</a:t>
            </a:r>
            <a:endParaRPr dirty="0"/>
          </a:p>
          <a:p>
            <a:pPr marL="457200" lvl="0" indent="-298450" algn="l" rtl="0">
              <a:spcBef>
                <a:spcPts val="0"/>
              </a:spcBef>
              <a:spcAft>
                <a:spcPts val="0"/>
              </a:spcAft>
              <a:buSzPts val="1100"/>
              <a:buChar char="●"/>
            </a:pPr>
            <a:r>
              <a:rPr lang="ko" dirty="0"/>
              <a:t>On release date: 10000 players log into SAO’S mainframe cyberspace for the first time </a:t>
            </a:r>
            <a:endParaRPr dirty="0"/>
          </a:p>
          <a:p>
            <a:pPr marL="457200" lvl="0" indent="-298450" algn="l" rtl="0">
              <a:spcBef>
                <a:spcPts val="0"/>
              </a:spcBef>
              <a:spcAft>
                <a:spcPts val="0"/>
              </a:spcAft>
              <a:buSzPts val="1100"/>
              <a:buChar char="●"/>
            </a:pPr>
            <a:r>
              <a:rPr lang="ko" dirty="0"/>
              <a:t>But twists in the stoory is that they found themselevs unable to log out</a:t>
            </a:r>
            <a:endParaRPr dirty="0"/>
          </a:p>
          <a:p>
            <a:pPr marL="457200" lvl="0" indent="-298450" algn="l" rtl="0">
              <a:spcBef>
                <a:spcPts val="0"/>
              </a:spcBef>
              <a:spcAft>
                <a:spcPts val="0"/>
              </a:spcAft>
              <a:buSzPts val="1100"/>
              <a:buChar char="●"/>
            </a:pPr>
            <a:r>
              <a:rPr lang="ko" dirty="0"/>
              <a:t>The Game developer appears inside the game telling them they have to beat all 100 floors in order to leave this game. </a:t>
            </a:r>
            <a:endParaRPr dirty="0"/>
          </a:p>
          <a:p>
            <a:pPr marL="457200" lvl="0" indent="-298450" algn="l" rtl="0">
              <a:spcBef>
                <a:spcPts val="0"/>
              </a:spcBef>
              <a:spcAft>
                <a:spcPts val="0"/>
              </a:spcAft>
              <a:buSzPts val="1100"/>
              <a:buChar char="●"/>
            </a:pPr>
            <a:r>
              <a:rPr lang="ko" dirty="0"/>
              <a:t>But those who suffer in-game deaths or forcibly remove the helmet out-game will suffer real-life deaths</a:t>
            </a:r>
            <a:endParaRPr dirty="0"/>
          </a:p>
          <a:p>
            <a:pPr marL="457200" lvl="0" indent="-298450" algn="l" rtl="0">
              <a:spcBef>
                <a:spcPts val="0"/>
              </a:spcBef>
              <a:spcAft>
                <a:spcPts val="0"/>
              </a:spcAft>
              <a:buSzPts val="1100"/>
              <a:buChar char="●"/>
            </a:pPr>
            <a:r>
              <a:rPr lang="ko" dirty="0"/>
              <a:t>Protagonist: AMong them one player who is one of the 1000 testers of the previously enclosed beta versioon of the game advantage of experience in the previous vr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 dirty="0"/>
              <a:t>Why am I telling you about this? Famoous quoote about the Ultimatr display/ VR</a:t>
            </a:r>
            <a:endParaRPr dirty="0"/>
          </a:p>
        </p:txBody>
      </p:sp>
      <p:sp>
        <p:nvSpPr>
          <p:cNvPr id="408" name="Google Shape;408;g15427c6b4ba_2_1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5ad34413de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Hand-</a:t>
            </a:r>
            <a:r>
              <a:rPr lang="de-DE" dirty="0" err="1"/>
              <a:t>opoerated</a:t>
            </a:r>
            <a:r>
              <a:rPr lang="de-DE" dirty="0"/>
              <a:t> </a:t>
            </a:r>
            <a:r>
              <a:rPr lang="de-DE" dirty="0" err="1"/>
              <a:t>bycycling</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Grab and </a:t>
            </a:r>
            <a:r>
              <a:rPr lang="de-DE" dirty="0" err="1"/>
              <a:t>drag</a:t>
            </a:r>
            <a:r>
              <a:rPr lang="de-DE" dirty="0"/>
              <a:t> – </a:t>
            </a:r>
            <a:r>
              <a:rPr lang="de-DE" dirty="0" err="1"/>
              <a:t>moves</a:t>
            </a:r>
            <a:r>
              <a:rPr lang="de-DE" dirty="0"/>
              <a:t> </a:t>
            </a:r>
            <a:r>
              <a:rPr lang="de-DE" dirty="0" err="1"/>
              <a:t>whole</a:t>
            </a:r>
            <a:r>
              <a:rPr lang="de-DE" dirty="0"/>
              <a:t> </a:t>
            </a:r>
            <a:r>
              <a:rPr lang="de-DE" dirty="0" err="1"/>
              <a:t>scene</a:t>
            </a:r>
            <a:r>
              <a:rPr lang="de-DE" dirty="0"/>
              <a:t> </a:t>
            </a:r>
            <a:r>
              <a:rPr lang="de-DE" dirty="0" err="1"/>
              <a:t>around</a:t>
            </a:r>
            <a:r>
              <a:rPr lang="de-DE" dirty="0"/>
              <a:t> </a:t>
            </a:r>
            <a:r>
              <a:rPr lang="de-DE" dirty="0" err="1"/>
              <a:t>you</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Raycast</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Treasure</a:t>
            </a:r>
            <a:r>
              <a:rPr lang="de-DE" dirty="0"/>
              <a:t> </a:t>
            </a:r>
            <a:r>
              <a:rPr lang="de-DE" dirty="0" err="1"/>
              <a:t>chest</a:t>
            </a:r>
            <a:r>
              <a:rPr lang="de-DE" dirty="0"/>
              <a:t> </a:t>
            </a:r>
            <a:r>
              <a:rPr lang="de-DE" dirty="0" err="1"/>
              <a:t>located</a:t>
            </a:r>
            <a:r>
              <a:rPr lang="de-DE" dirty="0"/>
              <a:t> </a:t>
            </a:r>
            <a:r>
              <a:rPr lang="de-DE" dirty="0" err="1"/>
              <a:t>around</a:t>
            </a:r>
            <a:r>
              <a:rPr lang="de-DE" dirty="0"/>
              <a:t> </a:t>
            </a:r>
            <a:r>
              <a:rPr lang="de-DE" dirty="0" err="1"/>
              <a:t>this</a:t>
            </a:r>
            <a:r>
              <a:rPr lang="de-DE" dirty="0"/>
              <a:t> nice </a:t>
            </a:r>
            <a:r>
              <a:rPr lang="de-DE" dirty="0" err="1"/>
              <a:t>city</a:t>
            </a:r>
            <a:endParaRPr dirty="0"/>
          </a:p>
        </p:txBody>
      </p:sp>
      <p:sp>
        <p:nvSpPr>
          <p:cNvPr id="975" name="Google Shape;975;g15ad34413de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043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Coomer</a:t>
            </a:r>
            <a:r>
              <a:rPr lang="de-DE" dirty="0"/>
              <a:t> er al</a:t>
            </a:r>
          </a:p>
        </p:txBody>
      </p:sp>
    </p:spTree>
    <p:extLst>
      <p:ext uri="{BB962C8B-B14F-4D97-AF65-F5344CB8AC3E}">
        <p14:creationId xmlns:p14="http://schemas.microsoft.com/office/powerpoint/2010/main" val="2461976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5ad34413de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Hand-</a:t>
            </a:r>
            <a:r>
              <a:rPr lang="de-DE" dirty="0" err="1"/>
              <a:t>opoerated</a:t>
            </a:r>
            <a:r>
              <a:rPr lang="de-DE" dirty="0"/>
              <a:t> </a:t>
            </a:r>
            <a:r>
              <a:rPr lang="de-DE" dirty="0" err="1"/>
              <a:t>bycycling</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Grab and </a:t>
            </a:r>
            <a:r>
              <a:rPr lang="de-DE" dirty="0" err="1"/>
              <a:t>drag</a:t>
            </a:r>
            <a:r>
              <a:rPr lang="de-DE" dirty="0"/>
              <a:t> – </a:t>
            </a:r>
            <a:r>
              <a:rPr lang="de-DE" dirty="0" err="1"/>
              <a:t>moves</a:t>
            </a:r>
            <a:r>
              <a:rPr lang="de-DE" dirty="0"/>
              <a:t> </a:t>
            </a:r>
            <a:r>
              <a:rPr lang="de-DE" dirty="0" err="1"/>
              <a:t>whole</a:t>
            </a:r>
            <a:r>
              <a:rPr lang="de-DE" dirty="0"/>
              <a:t> </a:t>
            </a:r>
            <a:r>
              <a:rPr lang="de-DE" dirty="0" err="1"/>
              <a:t>scene</a:t>
            </a:r>
            <a:r>
              <a:rPr lang="de-DE" dirty="0"/>
              <a:t> </a:t>
            </a:r>
            <a:r>
              <a:rPr lang="de-DE" dirty="0" err="1"/>
              <a:t>around</a:t>
            </a:r>
            <a:r>
              <a:rPr lang="de-DE" dirty="0"/>
              <a:t> </a:t>
            </a:r>
            <a:r>
              <a:rPr lang="de-DE" dirty="0" err="1"/>
              <a:t>you</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Raycast</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Treasure</a:t>
            </a:r>
            <a:r>
              <a:rPr lang="de-DE" dirty="0"/>
              <a:t> </a:t>
            </a:r>
            <a:r>
              <a:rPr lang="de-DE" dirty="0" err="1"/>
              <a:t>chest</a:t>
            </a:r>
            <a:r>
              <a:rPr lang="de-DE" dirty="0"/>
              <a:t> </a:t>
            </a:r>
            <a:r>
              <a:rPr lang="de-DE" dirty="0" err="1"/>
              <a:t>located</a:t>
            </a:r>
            <a:r>
              <a:rPr lang="de-DE" dirty="0"/>
              <a:t> </a:t>
            </a:r>
            <a:r>
              <a:rPr lang="de-DE" dirty="0" err="1"/>
              <a:t>around</a:t>
            </a:r>
            <a:r>
              <a:rPr lang="de-DE" dirty="0"/>
              <a:t> </a:t>
            </a:r>
            <a:r>
              <a:rPr lang="de-DE" dirty="0" err="1"/>
              <a:t>this</a:t>
            </a:r>
            <a:r>
              <a:rPr lang="de-DE" dirty="0"/>
              <a:t> nice </a:t>
            </a:r>
            <a:r>
              <a:rPr lang="de-DE" dirty="0" err="1"/>
              <a:t>city</a:t>
            </a:r>
            <a:endParaRPr dirty="0"/>
          </a:p>
        </p:txBody>
      </p:sp>
      <p:sp>
        <p:nvSpPr>
          <p:cNvPr id="975" name="Google Shape;975;g15ad34413de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64354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5ad34413de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Hand-</a:t>
            </a:r>
            <a:r>
              <a:rPr lang="de-DE" dirty="0" err="1"/>
              <a:t>opoerated</a:t>
            </a:r>
            <a:r>
              <a:rPr lang="de-DE" dirty="0"/>
              <a:t> </a:t>
            </a:r>
            <a:r>
              <a:rPr lang="de-DE" dirty="0" err="1"/>
              <a:t>bycycling</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Grab and </a:t>
            </a:r>
            <a:r>
              <a:rPr lang="de-DE" dirty="0" err="1"/>
              <a:t>drag</a:t>
            </a:r>
            <a:r>
              <a:rPr lang="de-DE" dirty="0"/>
              <a:t> – </a:t>
            </a:r>
            <a:r>
              <a:rPr lang="de-DE" dirty="0" err="1"/>
              <a:t>moves</a:t>
            </a:r>
            <a:r>
              <a:rPr lang="de-DE" dirty="0"/>
              <a:t> </a:t>
            </a:r>
            <a:r>
              <a:rPr lang="de-DE" dirty="0" err="1"/>
              <a:t>whole</a:t>
            </a:r>
            <a:r>
              <a:rPr lang="de-DE" dirty="0"/>
              <a:t> </a:t>
            </a:r>
            <a:r>
              <a:rPr lang="de-DE" dirty="0" err="1"/>
              <a:t>scene</a:t>
            </a:r>
            <a:r>
              <a:rPr lang="de-DE" dirty="0"/>
              <a:t> </a:t>
            </a:r>
            <a:r>
              <a:rPr lang="de-DE" dirty="0" err="1"/>
              <a:t>around</a:t>
            </a:r>
            <a:r>
              <a:rPr lang="de-DE" dirty="0"/>
              <a:t> </a:t>
            </a:r>
            <a:r>
              <a:rPr lang="de-DE" dirty="0" err="1"/>
              <a:t>you</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Raycast</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Treasure</a:t>
            </a:r>
            <a:r>
              <a:rPr lang="de-DE" dirty="0"/>
              <a:t> </a:t>
            </a:r>
            <a:r>
              <a:rPr lang="de-DE" dirty="0" err="1"/>
              <a:t>chest</a:t>
            </a:r>
            <a:r>
              <a:rPr lang="de-DE" dirty="0"/>
              <a:t> </a:t>
            </a:r>
            <a:r>
              <a:rPr lang="de-DE" dirty="0" err="1"/>
              <a:t>located</a:t>
            </a:r>
            <a:r>
              <a:rPr lang="de-DE" dirty="0"/>
              <a:t> </a:t>
            </a:r>
            <a:r>
              <a:rPr lang="de-DE" dirty="0" err="1"/>
              <a:t>around</a:t>
            </a:r>
            <a:r>
              <a:rPr lang="de-DE" dirty="0"/>
              <a:t> </a:t>
            </a:r>
            <a:r>
              <a:rPr lang="de-DE" dirty="0" err="1"/>
              <a:t>this</a:t>
            </a:r>
            <a:r>
              <a:rPr lang="de-DE" dirty="0"/>
              <a:t> nice </a:t>
            </a:r>
            <a:r>
              <a:rPr lang="de-DE" dirty="0" err="1"/>
              <a:t>city</a:t>
            </a:r>
            <a:endParaRPr dirty="0"/>
          </a:p>
        </p:txBody>
      </p:sp>
      <p:sp>
        <p:nvSpPr>
          <p:cNvPr id="975" name="Google Shape;975;g15ad34413de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320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5ad34413de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Hand-</a:t>
            </a:r>
            <a:r>
              <a:rPr lang="de-DE" dirty="0" err="1"/>
              <a:t>opoerated</a:t>
            </a:r>
            <a:r>
              <a:rPr lang="de-DE" dirty="0"/>
              <a:t> </a:t>
            </a:r>
            <a:r>
              <a:rPr lang="de-DE" dirty="0" err="1"/>
              <a:t>bycycling</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Grab and </a:t>
            </a:r>
            <a:r>
              <a:rPr lang="de-DE" dirty="0" err="1"/>
              <a:t>drag</a:t>
            </a:r>
            <a:r>
              <a:rPr lang="de-DE" dirty="0"/>
              <a:t> – </a:t>
            </a:r>
            <a:r>
              <a:rPr lang="de-DE" dirty="0" err="1"/>
              <a:t>moves</a:t>
            </a:r>
            <a:r>
              <a:rPr lang="de-DE" dirty="0"/>
              <a:t> </a:t>
            </a:r>
            <a:r>
              <a:rPr lang="de-DE" dirty="0" err="1"/>
              <a:t>whole</a:t>
            </a:r>
            <a:r>
              <a:rPr lang="de-DE" dirty="0"/>
              <a:t> </a:t>
            </a:r>
            <a:r>
              <a:rPr lang="de-DE" dirty="0" err="1"/>
              <a:t>scene</a:t>
            </a:r>
            <a:r>
              <a:rPr lang="de-DE" dirty="0"/>
              <a:t> </a:t>
            </a:r>
            <a:r>
              <a:rPr lang="de-DE" dirty="0" err="1"/>
              <a:t>around</a:t>
            </a:r>
            <a:r>
              <a:rPr lang="de-DE" dirty="0"/>
              <a:t> </a:t>
            </a:r>
            <a:r>
              <a:rPr lang="de-DE" dirty="0" err="1"/>
              <a:t>you</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Raycast</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Treasure</a:t>
            </a:r>
            <a:r>
              <a:rPr lang="de-DE" dirty="0"/>
              <a:t> </a:t>
            </a:r>
            <a:r>
              <a:rPr lang="de-DE" dirty="0" err="1"/>
              <a:t>chest</a:t>
            </a:r>
            <a:r>
              <a:rPr lang="de-DE" dirty="0"/>
              <a:t> </a:t>
            </a:r>
            <a:r>
              <a:rPr lang="de-DE" dirty="0" err="1"/>
              <a:t>located</a:t>
            </a:r>
            <a:r>
              <a:rPr lang="de-DE" dirty="0"/>
              <a:t> </a:t>
            </a:r>
            <a:r>
              <a:rPr lang="de-DE" dirty="0" err="1"/>
              <a:t>around</a:t>
            </a:r>
            <a:r>
              <a:rPr lang="de-DE" dirty="0"/>
              <a:t> </a:t>
            </a:r>
            <a:r>
              <a:rPr lang="de-DE" dirty="0" err="1"/>
              <a:t>this</a:t>
            </a:r>
            <a:r>
              <a:rPr lang="de-DE" dirty="0"/>
              <a:t> nice </a:t>
            </a:r>
            <a:r>
              <a:rPr lang="de-DE" dirty="0" err="1"/>
              <a:t>city</a:t>
            </a:r>
            <a:endParaRPr dirty="0"/>
          </a:p>
        </p:txBody>
      </p:sp>
      <p:sp>
        <p:nvSpPr>
          <p:cNvPr id="975" name="Google Shape;975;g15ad34413de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189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5ad34413de_1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Hand-</a:t>
            </a:r>
            <a:r>
              <a:rPr lang="de-DE" dirty="0" err="1"/>
              <a:t>opoerated</a:t>
            </a:r>
            <a:r>
              <a:rPr lang="de-DE" dirty="0"/>
              <a:t> </a:t>
            </a:r>
            <a:r>
              <a:rPr lang="de-DE" dirty="0" err="1"/>
              <a:t>bycycling</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Grab and </a:t>
            </a:r>
            <a:r>
              <a:rPr lang="de-DE" dirty="0" err="1"/>
              <a:t>drag</a:t>
            </a:r>
            <a:r>
              <a:rPr lang="de-DE" dirty="0"/>
              <a:t> – </a:t>
            </a:r>
            <a:r>
              <a:rPr lang="de-DE" dirty="0" err="1"/>
              <a:t>moves</a:t>
            </a:r>
            <a:r>
              <a:rPr lang="de-DE" dirty="0"/>
              <a:t> </a:t>
            </a:r>
            <a:r>
              <a:rPr lang="de-DE" dirty="0" err="1"/>
              <a:t>whole</a:t>
            </a:r>
            <a:r>
              <a:rPr lang="de-DE" dirty="0"/>
              <a:t> </a:t>
            </a:r>
            <a:r>
              <a:rPr lang="de-DE" dirty="0" err="1"/>
              <a:t>scene</a:t>
            </a:r>
            <a:r>
              <a:rPr lang="de-DE" dirty="0"/>
              <a:t> </a:t>
            </a:r>
            <a:r>
              <a:rPr lang="de-DE" dirty="0" err="1"/>
              <a:t>around</a:t>
            </a:r>
            <a:r>
              <a:rPr lang="de-DE" dirty="0"/>
              <a:t> </a:t>
            </a:r>
            <a:r>
              <a:rPr lang="de-DE" dirty="0" err="1"/>
              <a:t>you</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Raycast</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Treasure</a:t>
            </a:r>
            <a:r>
              <a:rPr lang="de-DE" dirty="0"/>
              <a:t> </a:t>
            </a:r>
            <a:r>
              <a:rPr lang="de-DE" dirty="0" err="1"/>
              <a:t>chest</a:t>
            </a:r>
            <a:r>
              <a:rPr lang="de-DE" dirty="0"/>
              <a:t> </a:t>
            </a:r>
            <a:r>
              <a:rPr lang="de-DE" dirty="0" err="1"/>
              <a:t>located</a:t>
            </a:r>
            <a:r>
              <a:rPr lang="de-DE" dirty="0"/>
              <a:t> </a:t>
            </a:r>
            <a:r>
              <a:rPr lang="de-DE" dirty="0" err="1"/>
              <a:t>around</a:t>
            </a:r>
            <a:r>
              <a:rPr lang="de-DE" dirty="0"/>
              <a:t> </a:t>
            </a:r>
            <a:r>
              <a:rPr lang="de-DE" dirty="0" err="1"/>
              <a:t>this</a:t>
            </a:r>
            <a:r>
              <a:rPr lang="de-DE" dirty="0"/>
              <a:t> nice </a:t>
            </a:r>
            <a:r>
              <a:rPr lang="de-DE" dirty="0" err="1"/>
              <a:t>city</a:t>
            </a:r>
            <a:endParaRPr dirty="0"/>
          </a:p>
        </p:txBody>
      </p:sp>
      <p:sp>
        <p:nvSpPr>
          <p:cNvPr id="975" name="Google Shape;975;g15ad34413de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5080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567af460c1_0_5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300">
                <a:solidFill>
                  <a:schemeClr val="dk1"/>
                </a:solidFill>
                <a:latin typeface="Rubik Light"/>
                <a:ea typeface="Rubik Light"/>
                <a:cs typeface="Rubik Light"/>
                <a:sym typeface="Rubik Light"/>
              </a:rPr>
              <a:t>2.1 Entertainment: Tiltbrush</a:t>
            </a:r>
            <a:endParaRPr/>
          </a:p>
        </p:txBody>
      </p:sp>
      <p:sp>
        <p:nvSpPr>
          <p:cNvPr id="924" name="Google Shape;924;g1567af460c1_0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811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5427c6b4ba_2_28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g15427c6b4ba_2_28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30238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567af460c1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567af460c1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640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5427c6b4ba_2_25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784" name="Google Shape;784;g15427c6b4ba_2_2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13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5427c6b4ba_2_4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ko" sz="1483">
                <a:solidFill>
                  <a:schemeClr val="dk1"/>
                </a:solidFill>
              </a:rPr>
              <a:t>Vision: The perfect Virtual Reality is a perfect illusion: The user can no longer distinguish the virtual world from the real, physical world. </a:t>
            </a:r>
            <a:endParaRPr sz="1483">
              <a:solidFill>
                <a:schemeClr val="dk1"/>
              </a:solidFill>
            </a:endParaRPr>
          </a:p>
          <a:p>
            <a:pPr marL="0" lvl="0" indent="0" algn="l" rtl="0">
              <a:spcBef>
                <a:spcPts val="0"/>
              </a:spcBef>
              <a:spcAft>
                <a:spcPts val="0"/>
              </a:spcAft>
              <a:buNone/>
            </a:pPr>
            <a:r>
              <a:rPr lang="ko">
                <a:solidFill>
                  <a:schemeClr val="dk1"/>
                </a:solidFill>
              </a:rPr>
              <a:t>But currently we are (maybe gladly) still limited in technologies to realise a world like this.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ko">
                <a:solidFill>
                  <a:schemeClr val="dk1"/>
                </a:solidFill>
              </a:rPr>
              <a:t>So what is VR in fact? </a:t>
            </a:r>
            <a:endParaRPr>
              <a:solidFill>
                <a:schemeClr val="dk1"/>
              </a:solidFill>
            </a:endParaRPr>
          </a:p>
        </p:txBody>
      </p:sp>
      <p:sp>
        <p:nvSpPr>
          <p:cNvPr id="417" name="Google Shape;417;g15427c6b4ba_2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567af460c1_0_5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sz="1300">
                <a:solidFill>
                  <a:schemeClr val="dk1"/>
                </a:solidFill>
                <a:latin typeface="Rubik Light"/>
                <a:ea typeface="Rubik Light"/>
                <a:cs typeface="Rubik Light"/>
                <a:sym typeface="Rubik Light"/>
              </a:rPr>
              <a:t>2.1 Entertainment: Tiltbrush</a:t>
            </a:r>
            <a:endParaRPr/>
          </a:p>
        </p:txBody>
      </p:sp>
      <p:sp>
        <p:nvSpPr>
          <p:cNvPr id="924" name="Google Shape;924;g1567af460c1_0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6248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567af460c1_0_4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0" name="Google Shape;890;g1567af460c1_0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7768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5ad0b7cca9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15ad0b7cca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65313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567af460c1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a:t>Lets first have a look at the etymology of the word virtual reality.</a:t>
            </a:r>
            <a:endParaRPr/>
          </a:p>
          <a:p>
            <a:pPr marL="0" lvl="0" indent="0" algn="l" rtl="0">
              <a:lnSpc>
                <a:spcPct val="115000"/>
              </a:lnSpc>
              <a:spcBef>
                <a:spcPts val="0"/>
              </a:spcBef>
              <a:spcAft>
                <a:spcPts val="0"/>
              </a:spcAft>
              <a:buNone/>
            </a:pPr>
            <a:endParaRPr>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ko">
                <a:solidFill>
                  <a:schemeClr val="dk1"/>
                </a:solidFill>
              </a:rPr>
              <a:t>which is exactly the effect achieved in a good virtual reality system. There is no requirement that the virtual environment match the real world.</a:t>
            </a:r>
            <a:endParaRPr/>
          </a:p>
        </p:txBody>
      </p:sp>
      <p:sp>
        <p:nvSpPr>
          <p:cNvPr id="739" name="Google Shape;739;g1567af460c1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254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567af460c1_0_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7" name="Google Shape;747;g1567af460c1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218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5427c6b4ba_2_27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3" name="Google Shape;1023;g15427c6b4ba_2_2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5427c6b4ba_2_28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g15427c6b4ba_2_28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5427c6b4ba_2_28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marR="0" lvl="0" indent="-304800" algn="l" rtl="0">
              <a:spcBef>
                <a:spcPts val="0"/>
              </a:spcBef>
              <a:spcAft>
                <a:spcPts val="0"/>
              </a:spcAft>
              <a:buClr>
                <a:schemeClr val="dk1"/>
              </a:buClr>
              <a:buSzPts val="1200"/>
              <a:buFont typeface="Rubik Light"/>
              <a:buChar char="●"/>
            </a:pP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Template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by</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PPTMon.com</a:t>
            </a:r>
            <a:endPar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Coomer</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Noah &amp; Bullard, Sadler &amp; Clinton, William &amp; Williams, Betsy. (2018).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Evaluating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the</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effects</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of</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four</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VR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locomotion</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methods</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joystick</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arm-</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cycling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point-tugging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and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teleporting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1-8. 10.1145/3225153.3225175. </a:t>
            </a:r>
            <a:endParaRPr lang="de-DE" altLang="ko" sz="1100" u="sng" dirty="0">
              <a:solidFill>
                <a:schemeClr val="hlink"/>
              </a:solidFill>
              <a:latin typeface="Rubik Light"/>
              <a:ea typeface="Rubik Light"/>
              <a:cs typeface="Rubik Light"/>
              <a:sym typeface="Rubik Light"/>
              <a:hlinkClick r:id="rId3"/>
            </a:endParaRPr>
          </a:p>
          <a:p>
            <a:pPr marL="0" lvl="0" indent="0" algn="l" rtl="0">
              <a:spcBef>
                <a:spcPts val="0"/>
              </a:spcBef>
              <a:spcAft>
                <a:spcPts val="0"/>
              </a:spcAft>
              <a:buNone/>
            </a:pPr>
            <a:endParaRPr dirty="0"/>
          </a:p>
        </p:txBody>
      </p:sp>
      <p:sp>
        <p:nvSpPr>
          <p:cNvPr id="1042" name="Google Shape;1042;g15427c6b4ba_2_2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5427c6b4ba_2_28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marR="0" lvl="0" indent="-304800" algn="l" rtl="0">
              <a:spcBef>
                <a:spcPts val="0"/>
              </a:spcBef>
              <a:spcAft>
                <a:spcPts val="0"/>
              </a:spcAft>
              <a:buClr>
                <a:schemeClr val="dk1"/>
              </a:buClr>
              <a:buSzPts val="1200"/>
              <a:buFont typeface="Rubik Light"/>
              <a:buChar char="●"/>
            </a:pP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Template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by</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PPTMon.com</a:t>
            </a:r>
            <a:endPar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Coomer</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Noah &amp; Bullard, Sadler &amp; Clinton, William &amp; Williams, Betsy. (2018).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Evaluating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the</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effects</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of</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four</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VR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locomotion</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methods</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joystick</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arm-</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cycling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point-tugging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and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teleporting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1-8. 10.1145/3225153.3225175. </a:t>
            </a:r>
            <a:endParaRPr lang="de-DE" altLang="ko" sz="1100" u="sng" dirty="0">
              <a:solidFill>
                <a:schemeClr val="hlink"/>
              </a:solidFill>
              <a:latin typeface="Rubik Light"/>
              <a:ea typeface="Rubik Light"/>
              <a:cs typeface="Rubik Light"/>
              <a:sym typeface="Rubik Light"/>
              <a:hlinkClick r:id="rId3"/>
            </a:endParaRPr>
          </a:p>
          <a:p>
            <a:pPr marL="0" lvl="0" indent="0" algn="l" rtl="0">
              <a:spcBef>
                <a:spcPts val="0"/>
              </a:spcBef>
              <a:spcAft>
                <a:spcPts val="0"/>
              </a:spcAft>
              <a:buNone/>
            </a:pPr>
            <a:endParaRPr dirty="0"/>
          </a:p>
        </p:txBody>
      </p:sp>
      <p:sp>
        <p:nvSpPr>
          <p:cNvPr id="1042" name="Google Shape;1042;g15427c6b4ba_2_2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6792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5427c6b4ba_2_32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a:t>Lets first have a look at the etymology of the word virtual reality.</a:t>
            </a:r>
            <a:endParaRPr/>
          </a:p>
          <a:p>
            <a:pPr marL="0" lvl="0" indent="0" algn="l" rtl="0">
              <a:lnSpc>
                <a:spcPct val="115000"/>
              </a:lnSpc>
              <a:spcBef>
                <a:spcPts val="0"/>
              </a:spcBef>
              <a:spcAft>
                <a:spcPts val="0"/>
              </a:spcAft>
              <a:buNone/>
            </a:pPr>
            <a:endParaRPr>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ko">
                <a:solidFill>
                  <a:schemeClr val="dk1"/>
                </a:solidFill>
              </a:rPr>
              <a:t>which is exactly the effect achieved in a good virtual reality system. There is no requirement that the virtual environment match the real world.</a:t>
            </a:r>
            <a:endParaRPr/>
          </a:p>
        </p:txBody>
      </p:sp>
      <p:sp>
        <p:nvSpPr>
          <p:cNvPr id="427" name="Google Shape;427;g15427c6b4ba_2_3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14cd077f9b_2_1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ko"/>
              <a:t>Here are some other definitions of virtual Reality.</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ko"/>
              <a:t>So the key aspects are:</a:t>
            </a:r>
            <a:endParaRPr/>
          </a:p>
          <a:p>
            <a:pPr marL="457200" lvl="0" indent="-298450" algn="l" rtl="0">
              <a:lnSpc>
                <a:spcPct val="115000"/>
              </a:lnSpc>
              <a:spcBef>
                <a:spcPts val="0"/>
              </a:spcBef>
              <a:spcAft>
                <a:spcPts val="0"/>
              </a:spcAft>
              <a:buSzPts val="1100"/>
              <a:buChar char="-"/>
            </a:pPr>
            <a:r>
              <a:rPr lang="ko"/>
              <a:t>three dimensionality</a:t>
            </a:r>
            <a:endParaRPr/>
          </a:p>
          <a:p>
            <a:pPr marL="457200" lvl="0" indent="-298450" algn="l" rtl="0">
              <a:lnSpc>
                <a:spcPct val="115000"/>
              </a:lnSpc>
              <a:spcBef>
                <a:spcPts val="0"/>
              </a:spcBef>
              <a:spcAft>
                <a:spcPts val="0"/>
              </a:spcAft>
              <a:buSzPts val="1100"/>
              <a:buChar char="-"/>
            </a:pPr>
            <a:r>
              <a:rPr lang="ko"/>
              <a:t>interaction</a:t>
            </a:r>
            <a:endParaRPr/>
          </a:p>
          <a:p>
            <a:pPr marL="457200" lvl="0" indent="-298450" algn="l" rtl="0">
              <a:lnSpc>
                <a:spcPct val="115000"/>
              </a:lnSpc>
              <a:spcBef>
                <a:spcPts val="0"/>
              </a:spcBef>
              <a:spcAft>
                <a:spcPts val="0"/>
              </a:spcAft>
              <a:buSzPts val="1100"/>
              <a:buChar char="-"/>
            </a:pPr>
            <a:r>
              <a:rPr lang="ko"/>
              <a:t>stimulating user senses</a:t>
            </a:r>
            <a:endParaRPr/>
          </a:p>
          <a:p>
            <a:pPr marL="457200" lvl="0" indent="-298450" algn="l" rtl="0">
              <a:lnSpc>
                <a:spcPct val="115000"/>
              </a:lnSpc>
              <a:spcBef>
                <a:spcPts val="0"/>
              </a:spcBef>
              <a:spcAft>
                <a:spcPts val="0"/>
              </a:spcAft>
              <a:buSzPts val="1100"/>
              <a:buChar char="-"/>
            </a:pPr>
            <a:r>
              <a:rPr lang="ko"/>
              <a:t>computer technology and computing power in that sense</a:t>
            </a:r>
            <a:endParaRPr/>
          </a:p>
          <a:p>
            <a:pPr marL="457200" lvl="0" indent="-298450" algn="l" rtl="0">
              <a:lnSpc>
                <a:spcPct val="115000"/>
              </a:lnSpc>
              <a:spcBef>
                <a:spcPts val="0"/>
              </a:spcBef>
              <a:spcAft>
                <a:spcPts val="0"/>
              </a:spcAft>
              <a:buSzPts val="1100"/>
              <a:buChar char="-"/>
            </a:pPr>
            <a:r>
              <a:rPr lang="ko"/>
              <a:t>and presence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41" name="Google Shape;441;g114cd077f9b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5427c6b4ba_2_6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15427c6b4ba_2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www.pptmon.com/" TargetMode="External"/><Relationship Id="rId10" Type="http://schemas.openxmlformats.org/officeDocument/2006/relationships/image" Target="../media/image6.png"/><Relationship Id="rId4" Type="http://schemas.openxmlformats.org/officeDocument/2006/relationships/hyperlink" Target="https://pptmon.com/" TargetMode="Externa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hyperlink" Target="http://www.pptmon.com/" TargetMode="External"/><Relationship Id="rId10" Type="http://schemas.openxmlformats.org/officeDocument/2006/relationships/image" Target="../media/image6.png"/><Relationship Id="rId4" Type="http://schemas.openxmlformats.org/officeDocument/2006/relationships/hyperlink" Target="https://pptmon.com/" TargetMode="External"/><Relationship Id="rId9"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3.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2"/>
        <p:cNvGrpSpPr/>
        <p:nvPr/>
      </p:nvGrpSpPr>
      <p:grpSpPr>
        <a:xfrm>
          <a:off x="0" y="0"/>
          <a:ext cx="0" cy="0"/>
          <a:chOff x="0" y="0"/>
          <a:chExt cx="0" cy="0"/>
        </a:xfrm>
      </p:grpSpPr>
      <p:pic>
        <p:nvPicPr>
          <p:cNvPr id="53" name="Google Shape;53;p1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54" name="Google Shape;54;p1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6">
            <a:alphaModFix/>
          </a:blip>
          <a:srcRect r="42249" b="49530"/>
          <a:stretch/>
        </p:blipFill>
        <p:spPr>
          <a:xfrm>
            <a:off x="7955279" y="4092982"/>
            <a:ext cx="1188721" cy="1050518"/>
          </a:xfrm>
          <a:prstGeom prst="rect">
            <a:avLst/>
          </a:prstGeom>
          <a:noFill/>
          <a:ln>
            <a:noFill/>
          </a:ln>
        </p:spPr>
      </p:pic>
      <p:pic>
        <p:nvPicPr>
          <p:cNvPr id="56" name="Google Shape;56;p14"/>
          <p:cNvPicPr preferRelativeResize="0"/>
          <p:nvPr/>
        </p:nvPicPr>
        <p:blipFill rotWithShape="1">
          <a:blip r:embed="rId7">
            <a:alphaModFix/>
          </a:blip>
          <a:srcRect t="72679" r="19872"/>
          <a:stretch/>
        </p:blipFill>
        <p:spPr>
          <a:xfrm>
            <a:off x="7402382" y="0"/>
            <a:ext cx="1741618" cy="548271"/>
          </a:xfrm>
          <a:prstGeom prst="rect">
            <a:avLst/>
          </a:prstGeom>
          <a:noFill/>
          <a:ln>
            <a:noFill/>
          </a:ln>
        </p:spPr>
      </p:pic>
      <p:pic>
        <p:nvPicPr>
          <p:cNvPr id="57" name="Google Shape;57;p14"/>
          <p:cNvPicPr preferRelativeResize="0"/>
          <p:nvPr/>
        </p:nvPicPr>
        <p:blipFill rotWithShape="1">
          <a:blip r:embed="rId8">
            <a:alphaModFix/>
          </a:blip>
          <a:srcRect l="17974" b="62224"/>
          <a:stretch/>
        </p:blipFill>
        <p:spPr>
          <a:xfrm>
            <a:off x="0" y="4362450"/>
            <a:ext cx="1673384" cy="781050"/>
          </a:xfrm>
          <a:prstGeom prst="rect">
            <a:avLst/>
          </a:prstGeom>
          <a:noFill/>
          <a:ln>
            <a:noFill/>
          </a:ln>
        </p:spPr>
      </p:pic>
      <p:grpSp>
        <p:nvGrpSpPr>
          <p:cNvPr id="58" name="Google Shape;58;p14"/>
          <p:cNvGrpSpPr/>
          <p:nvPr/>
        </p:nvGrpSpPr>
        <p:grpSpPr>
          <a:xfrm>
            <a:off x="4209607" y="409575"/>
            <a:ext cx="4597367" cy="3952875"/>
            <a:chOff x="6603409" y="7840229"/>
            <a:chExt cx="9551581" cy="8212571"/>
          </a:xfrm>
        </p:grpSpPr>
        <p:pic>
          <p:nvPicPr>
            <p:cNvPr id="59" name="Google Shape;59;p14"/>
            <p:cNvPicPr preferRelativeResize="0"/>
            <p:nvPr/>
          </p:nvPicPr>
          <p:blipFill rotWithShape="1">
            <a:blip r:embed="rId9">
              <a:alphaModFix/>
            </a:blip>
            <a:srcRect/>
            <a:stretch/>
          </p:blipFill>
          <p:spPr>
            <a:xfrm>
              <a:off x="7379077" y="7840229"/>
              <a:ext cx="8267321" cy="8212571"/>
            </a:xfrm>
            <a:prstGeom prst="rect">
              <a:avLst/>
            </a:prstGeom>
            <a:noFill/>
            <a:ln>
              <a:noFill/>
            </a:ln>
          </p:spPr>
        </p:pic>
        <p:pic>
          <p:nvPicPr>
            <p:cNvPr id="60" name="Google Shape;60;p14"/>
            <p:cNvPicPr preferRelativeResize="0"/>
            <p:nvPr/>
          </p:nvPicPr>
          <p:blipFill rotWithShape="1">
            <a:blip r:embed="rId10">
              <a:alphaModFix/>
            </a:blip>
            <a:srcRect/>
            <a:stretch/>
          </p:blipFill>
          <p:spPr>
            <a:xfrm>
              <a:off x="6603409" y="9194800"/>
              <a:ext cx="9551581" cy="6858000"/>
            </a:xfrm>
            <a:prstGeom prst="rect">
              <a:avLst/>
            </a:prstGeom>
            <a:noFill/>
            <a:ln>
              <a:noFill/>
            </a:ln>
          </p:spPr>
        </p:pic>
      </p:grpSp>
      <p:pic>
        <p:nvPicPr>
          <p:cNvPr id="61" name="Google Shape;61;p14"/>
          <p:cNvPicPr preferRelativeResize="0"/>
          <p:nvPr/>
        </p:nvPicPr>
        <p:blipFill rotWithShape="1">
          <a:blip r:embed="rId6">
            <a:alphaModFix/>
          </a:blip>
          <a:srcRect l="41564" t="72378"/>
          <a:stretch/>
        </p:blipFill>
        <p:spPr>
          <a:xfrm>
            <a:off x="0" y="0"/>
            <a:ext cx="1785167" cy="853340"/>
          </a:xfrm>
          <a:prstGeom prst="rect">
            <a:avLst/>
          </a:prstGeom>
          <a:noFill/>
          <a:ln>
            <a:noFill/>
          </a:ln>
        </p:spPr>
      </p:pic>
      <p:sp>
        <p:nvSpPr>
          <p:cNvPr id="62" name="Google Shape;6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63"/>
        <p:cNvGrpSpPr/>
        <p:nvPr/>
      </p:nvGrpSpPr>
      <p:grpSpPr>
        <a:xfrm>
          <a:off x="0" y="0"/>
          <a:ext cx="0" cy="0"/>
          <a:chOff x="0" y="0"/>
          <a:chExt cx="0" cy="0"/>
        </a:xfrm>
      </p:grpSpPr>
      <p:pic>
        <p:nvPicPr>
          <p:cNvPr id="64" name="Google Shape;64;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5" name="Google Shape;65;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6" name="Google Shape;66;p15"/>
          <p:cNvPicPr preferRelativeResize="0"/>
          <p:nvPr/>
        </p:nvPicPr>
        <p:blipFill rotWithShape="1">
          <a:blip r:embed="rId6">
            <a:alphaModFix/>
          </a:blip>
          <a:srcRect l="18504" t="59197"/>
          <a:stretch/>
        </p:blipFill>
        <p:spPr>
          <a:xfrm>
            <a:off x="0" y="0"/>
            <a:ext cx="2645002" cy="1315533"/>
          </a:xfrm>
          <a:prstGeom prst="rect">
            <a:avLst/>
          </a:prstGeom>
          <a:noFill/>
          <a:ln>
            <a:noFill/>
          </a:ln>
        </p:spPr>
      </p:pic>
      <p:pic>
        <p:nvPicPr>
          <p:cNvPr id="67" name="Google Shape;67;p15"/>
          <p:cNvPicPr preferRelativeResize="0"/>
          <p:nvPr/>
        </p:nvPicPr>
        <p:blipFill rotWithShape="1">
          <a:blip r:embed="rId6">
            <a:alphaModFix/>
          </a:blip>
          <a:srcRect r="34248" b="50000"/>
          <a:stretch/>
        </p:blipFill>
        <p:spPr>
          <a:xfrm>
            <a:off x="7009958" y="3531458"/>
            <a:ext cx="2134042" cy="1612042"/>
          </a:xfrm>
          <a:prstGeom prst="rect">
            <a:avLst/>
          </a:prstGeom>
          <a:noFill/>
          <a:ln>
            <a:noFill/>
          </a:ln>
        </p:spPr>
      </p:pic>
      <p:sp>
        <p:nvSpPr>
          <p:cNvPr id="68" name="Google Shape;68;p15"/>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9"/>
        <p:cNvGrpSpPr/>
        <p:nvPr/>
      </p:nvGrpSpPr>
      <p:grpSpPr>
        <a:xfrm>
          <a:off x="0" y="0"/>
          <a:ext cx="0" cy="0"/>
          <a:chOff x="0" y="0"/>
          <a:chExt cx="0" cy="0"/>
        </a:xfrm>
      </p:grpSpPr>
      <p:pic>
        <p:nvPicPr>
          <p:cNvPr id="70" name="Google Shape;70;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71" name="Google Shape;71;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2" name="Google Shape;72;p16"/>
          <p:cNvPicPr preferRelativeResize="0"/>
          <p:nvPr/>
        </p:nvPicPr>
        <p:blipFill rotWithShape="1">
          <a:blip r:embed="rId6">
            <a:alphaModFix/>
          </a:blip>
          <a:srcRect l="30605" b="58143"/>
          <a:stretch/>
        </p:blipFill>
        <p:spPr>
          <a:xfrm>
            <a:off x="0" y="3982406"/>
            <a:ext cx="1899326" cy="1161094"/>
          </a:xfrm>
          <a:prstGeom prst="rect">
            <a:avLst/>
          </a:prstGeom>
          <a:noFill/>
          <a:ln>
            <a:noFill/>
          </a:ln>
        </p:spPr>
      </p:pic>
      <p:pic>
        <p:nvPicPr>
          <p:cNvPr id="73" name="Google Shape;73;p16"/>
          <p:cNvPicPr preferRelativeResize="0"/>
          <p:nvPr/>
        </p:nvPicPr>
        <p:blipFill rotWithShape="1">
          <a:blip r:embed="rId6">
            <a:alphaModFix/>
          </a:blip>
          <a:srcRect t="43698" r="25709"/>
          <a:stretch/>
        </p:blipFill>
        <p:spPr>
          <a:xfrm>
            <a:off x="7110719" y="-1"/>
            <a:ext cx="2033281" cy="1561784"/>
          </a:xfrm>
          <a:prstGeom prst="rect">
            <a:avLst/>
          </a:prstGeom>
          <a:noFill/>
          <a:ln>
            <a:noFill/>
          </a:ln>
        </p:spPr>
      </p:pic>
      <p:sp>
        <p:nvSpPr>
          <p:cNvPr id="74" name="Google Shape;74;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75"/>
        <p:cNvGrpSpPr/>
        <p:nvPr/>
      </p:nvGrpSpPr>
      <p:grpSpPr>
        <a:xfrm>
          <a:off x="0" y="0"/>
          <a:ext cx="0" cy="0"/>
          <a:chOff x="0" y="0"/>
          <a:chExt cx="0" cy="0"/>
        </a:xfrm>
      </p:grpSpPr>
      <p:pic>
        <p:nvPicPr>
          <p:cNvPr id="76" name="Google Shape;76;p1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77" name="Google Shape;77;p1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8" name="Google Shape;78;p17"/>
          <p:cNvPicPr preferRelativeResize="0"/>
          <p:nvPr/>
        </p:nvPicPr>
        <p:blipFill rotWithShape="1">
          <a:blip r:embed="rId6">
            <a:alphaModFix/>
          </a:blip>
          <a:srcRect r="12754"/>
          <a:stretch/>
        </p:blipFill>
        <p:spPr>
          <a:xfrm flipH="1">
            <a:off x="0" y="3206498"/>
            <a:ext cx="1701199" cy="1937002"/>
          </a:xfrm>
          <a:prstGeom prst="rect">
            <a:avLst/>
          </a:prstGeom>
          <a:noFill/>
          <a:ln>
            <a:noFill/>
          </a:ln>
        </p:spPr>
      </p:pic>
      <p:pic>
        <p:nvPicPr>
          <p:cNvPr id="79" name="Google Shape;79;p17"/>
          <p:cNvPicPr preferRelativeResize="0"/>
          <p:nvPr/>
        </p:nvPicPr>
        <p:blipFill rotWithShape="1">
          <a:blip r:embed="rId7">
            <a:alphaModFix/>
          </a:blip>
          <a:srcRect r="16364"/>
          <a:stretch/>
        </p:blipFill>
        <p:spPr>
          <a:xfrm flipH="1">
            <a:off x="-1" y="3525985"/>
            <a:ext cx="1884146" cy="1617515"/>
          </a:xfrm>
          <a:prstGeom prst="rect">
            <a:avLst/>
          </a:prstGeom>
          <a:noFill/>
          <a:ln>
            <a:noFill/>
          </a:ln>
        </p:spPr>
      </p:pic>
      <p:pic>
        <p:nvPicPr>
          <p:cNvPr id="80" name="Google Shape;80;p17"/>
          <p:cNvPicPr preferRelativeResize="0"/>
          <p:nvPr/>
        </p:nvPicPr>
        <p:blipFill rotWithShape="1">
          <a:blip r:embed="rId6">
            <a:alphaModFix/>
          </a:blip>
          <a:srcRect t="13294" r="66697"/>
          <a:stretch/>
        </p:blipFill>
        <p:spPr>
          <a:xfrm>
            <a:off x="8422481" y="0"/>
            <a:ext cx="721520" cy="1866098"/>
          </a:xfrm>
          <a:prstGeom prst="rect">
            <a:avLst/>
          </a:prstGeom>
          <a:noFill/>
          <a:ln>
            <a:noFill/>
          </a:ln>
        </p:spPr>
      </p:pic>
      <p:sp>
        <p:nvSpPr>
          <p:cNvPr id="81" name="Google Shape;81;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2"/>
        <p:cNvGrpSpPr/>
        <p:nvPr/>
      </p:nvGrpSpPr>
      <p:grpSpPr>
        <a:xfrm>
          <a:off x="0" y="0"/>
          <a:ext cx="0" cy="0"/>
          <a:chOff x="0" y="0"/>
          <a:chExt cx="0" cy="0"/>
        </a:xfrm>
      </p:grpSpPr>
      <p:pic>
        <p:nvPicPr>
          <p:cNvPr id="83" name="Google Shape;83;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4" name="Google Shape;84;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5" name="Google Shape;85;p18"/>
          <p:cNvPicPr preferRelativeResize="0"/>
          <p:nvPr/>
        </p:nvPicPr>
        <p:blipFill rotWithShape="1">
          <a:blip r:embed="rId6">
            <a:alphaModFix/>
          </a:blip>
          <a:srcRect l="9584" t="66226"/>
          <a:stretch/>
        </p:blipFill>
        <p:spPr>
          <a:xfrm>
            <a:off x="0" y="-1"/>
            <a:ext cx="2533980" cy="909286"/>
          </a:xfrm>
          <a:prstGeom prst="rect">
            <a:avLst/>
          </a:prstGeom>
          <a:noFill/>
          <a:ln>
            <a:noFill/>
          </a:ln>
        </p:spPr>
      </p:pic>
      <p:pic>
        <p:nvPicPr>
          <p:cNvPr id="86" name="Google Shape;86;p18"/>
          <p:cNvPicPr preferRelativeResize="0"/>
          <p:nvPr/>
        </p:nvPicPr>
        <p:blipFill rotWithShape="1">
          <a:blip r:embed="rId6">
            <a:alphaModFix/>
          </a:blip>
          <a:srcRect r="26284" b="36212"/>
          <a:stretch/>
        </p:blipFill>
        <p:spPr>
          <a:xfrm>
            <a:off x="7078052" y="3426141"/>
            <a:ext cx="2065949" cy="1717359"/>
          </a:xfrm>
          <a:prstGeom prst="rect">
            <a:avLst/>
          </a:prstGeom>
          <a:noFill/>
          <a:ln>
            <a:noFill/>
          </a:ln>
        </p:spPr>
      </p:pic>
      <p:sp>
        <p:nvSpPr>
          <p:cNvPr id="87" name="Google Shape;87;p18"/>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PPTMON slide">
  <p:cSld name="12_PPTMON slide">
    <p:spTree>
      <p:nvGrpSpPr>
        <p:cNvPr id="1" name="Shape 88"/>
        <p:cNvGrpSpPr/>
        <p:nvPr/>
      </p:nvGrpSpPr>
      <p:grpSpPr>
        <a:xfrm>
          <a:off x="0" y="0"/>
          <a:ext cx="0" cy="0"/>
          <a:chOff x="0" y="0"/>
          <a:chExt cx="0" cy="0"/>
        </a:xfrm>
      </p:grpSpPr>
      <p:pic>
        <p:nvPicPr>
          <p:cNvPr id="89" name="Google Shape;89;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0" name="Google Shape;90;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1" name="Google Shape;91;p19"/>
          <p:cNvPicPr preferRelativeResize="0"/>
          <p:nvPr/>
        </p:nvPicPr>
        <p:blipFill rotWithShape="1">
          <a:blip r:embed="rId6">
            <a:alphaModFix/>
          </a:blip>
          <a:srcRect l="21217"/>
          <a:stretch/>
        </p:blipFill>
        <p:spPr>
          <a:xfrm>
            <a:off x="0" y="3078427"/>
            <a:ext cx="1605228" cy="2065073"/>
          </a:xfrm>
          <a:prstGeom prst="rect">
            <a:avLst/>
          </a:prstGeom>
          <a:noFill/>
          <a:ln>
            <a:noFill/>
          </a:ln>
        </p:spPr>
      </p:pic>
      <p:pic>
        <p:nvPicPr>
          <p:cNvPr id="92" name="Google Shape;92;p19"/>
          <p:cNvPicPr preferRelativeResize="0"/>
          <p:nvPr/>
        </p:nvPicPr>
        <p:blipFill rotWithShape="1">
          <a:blip r:embed="rId6">
            <a:alphaModFix/>
          </a:blip>
          <a:srcRect l="18881" t="7289"/>
          <a:stretch/>
        </p:blipFill>
        <p:spPr>
          <a:xfrm flipH="1">
            <a:off x="8142972" y="0"/>
            <a:ext cx="1001027" cy="1159530"/>
          </a:xfrm>
          <a:prstGeom prst="rect">
            <a:avLst/>
          </a:prstGeom>
          <a:noFill/>
          <a:ln>
            <a:noFill/>
          </a:ln>
        </p:spPr>
      </p:pic>
      <p:sp>
        <p:nvSpPr>
          <p:cNvPr id="93" name="Google Shape;93;p19"/>
          <p:cNvSpPr>
            <a:spLocks noGrp="1"/>
          </p:cNvSpPr>
          <p:nvPr>
            <p:ph type="pic" idx="2"/>
          </p:nvPr>
        </p:nvSpPr>
        <p:spPr>
          <a:xfrm>
            <a:off x="636468" y="580826"/>
            <a:ext cx="3134564" cy="3851910"/>
          </a:xfrm>
          <a:prstGeom prst="roundRect">
            <a:avLst>
              <a:gd name="adj" fmla="val 10590"/>
            </a:avLst>
          </a:prstGeom>
          <a:solidFill>
            <a:srgbClr val="F2F2F2"/>
          </a:solidFill>
          <a:ln>
            <a:noFill/>
          </a:ln>
        </p:spPr>
      </p:sp>
      <p:sp>
        <p:nvSpPr>
          <p:cNvPr id="94" name="Google Shape;94;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PPTMON slide">
  <p:cSld name="4_PPTMON slide">
    <p:spTree>
      <p:nvGrpSpPr>
        <p:cNvPr id="1" name="Shape 95"/>
        <p:cNvGrpSpPr/>
        <p:nvPr/>
      </p:nvGrpSpPr>
      <p:grpSpPr>
        <a:xfrm>
          <a:off x="0" y="0"/>
          <a:ext cx="0" cy="0"/>
          <a:chOff x="0" y="0"/>
          <a:chExt cx="0" cy="0"/>
        </a:xfrm>
      </p:grpSpPr>
      <p:pic>
        <p:nvPicPr>
          <p:cNvPr id="96" name="Google Shape;96;p20">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7" name="Google Shape;97;p20">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8" name="Google Shape;98;p20"/>
          <p:cNvPicPr preferRelativeResize="0"/>
          <p:nvPr/>
        </p:nvPicPr>
        <p:blipFill rotWithShape="1">
          <a:blip r:embed="rId6">
            <a:alphaModFix/>
          </a:blip>
          <a:srcRect l="10675" b="62224"/>
          <a:stretch/>
        </p:blipFill>
        <p:spPr>
          <a:xfrm>
            <a:off x="0" y="4095635"/>
            <a:ext cx="2730137" cy="1047865"/>
          </a:xfrm>
          <a:prstGeom prst="rect">
            <a:avLst/>
          </a:prstGeom>
          <a:noFill/>
          <a:ln>
            <a:noFill/>
          </a:ln>
        </p:spPr>
      </p:pic>
      <p:pic>
        <p:nvPicPr>
          <p:cNvPr id="99" name="Google Shape;99;p20"/>
          <p:cNvPicPr preferRelativeResize="0"/>
          <p:nvPr/>
        </p:nvPicPr>
        <p:blipFill rotWithShape="1">
          <a:blip r:embed="rId6">
            <a:alphaModFix/>
          </a:blip>
          <a:srcRect t="54345" r="22009"/>
          <a:stretch/>
        </p:blipFill>
        <p:spPr>
          <a:xfrm>
            <a:off x="6760324" y="0"/>
            <a:ext cx="2383676" cy="1266452"/>
          </a:xfrm>
          <a:prstGeom prst="rect">
            <a:avLst/>
          </a:prstGeom>
          <a:noFill/>
          <a:ln>
            <a:noFill/>
          </a:ln>
        </p:spPr>
      </p:pic>
      <p:sp>
        <p:nvSpPr>
          <p:cNvPr id="100" name="Google Shape;10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101"/>
        <p:cNvGrpSpPr/>
        <p:nvPr/>
      </p:nvGrpSpPr>
      <p:grpSpPr>
        <a:xfrm>
          <a:off x="0" y="0"/>
          <a:ext cx="0" cy="0"/>
          <a:chOff x="0" y="0"/>
          <a:chExt cx="0" cy="0"/>
        </a:xfrm>
      </p:grpSpPr>
      <p:pic>
        <p:nvPicPr>
          <p:cNvPr id="102" name="Google Shape;102;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3" name="Google Shape;103;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4" name="Google Shape;104;p21"/>
          <p:cNvPicPr preferRelativeResize="0"/>
          <p:nvPr/>
        </p:nvPicPr>
        <p:blipFill rotWithShape="1">
          <a:blip r:embed="rId6">
            <a:alphaModFix/>
          </a:blip>
          <a:srcRect l="24685"/>
          <a:stretch/>
        </p:blipFill>
        <p:spPr>
          <a:xfrm flipH="1">
            <a:off x="7616882" y="3271477"/>
            <a:ext cx="1527118" cy="1872023"/>
          </a:xfrm>
          <a:prstGeom prst="rect">
            <a:avLst/>
          </a:prstGeom>
          <a:noFill/>
          <a:ln>
            <a:noFill/>
          </a:ln>
        </p:spPr>
      </p:pic>
      <p:pic>
        <p:nvPicPr>
          <p:cNvPr id="105" name="Google Shape;105;p21"/>
          <p:cNvPicPr preferRelativeResize="0"/>
          <p:nvPr/>
        </p:nvPicPr>
        <p:blipFill rotWithShape="1">
          <a:blip r:embed="rId7">
            <a:alphaModFix/>
          </a:blip>
          <a:srcRect l="12123"/>
          <a:stretch/>
        </p:blipFill>
        <p:spPr>
          <a:xfrm flipH="1">
            <a:off x="7370983" y="3294877"/>
            <a:ext cx="1773017" cy="1848622"/>
          </a:xfrm>
          <a:prstGeom prst="rect">
            <a:avLst/>
          </a:prstGeom>
          <a:noFill/>
          <a:ln>
            <a:noFill/>
          </a:ln>
        </p:spPr>
      </p:pic>
      <p:pic>
        <p:nvPicPr>
          <p:cNvPr id="106" name="Google Shape;106;p21"/>
          <p:cNvPicPr preferRelativeResize="0"/>
          <p:nvPr/>
        </p:nvPicPr>
        <p:blipFill rotWithShape="1">
          <a:blip r:embed="rId6">
            <a:alphaModFix/>
          </a:blip>
          <a:srcRect t="65872" r="15265"/>
          <a:stretch/>
        </p:blipFill>
        <p:spPr>
          <a:xfrm flipH="1">
            <a:off x="-1" y="0"/>
            <a:ext cx="1718110" cy="638877"/>
          </a:xfrm>
          <a:prstGeom prst="rect">
            <a:avLst/>
          </a:prstGeom>
          <a:noFill/>
          <a:ln>
            <a:noFill/>
          </a:ln>
        </p:spPr>
      </p:pic>
      <p:pic>
        <p:nvPicPr>
          <p:cNvPr id="107" name="Google Shape;107;p21"/>
          <p:cNvPicPr preferRelativeResize="0"/>
          <p:nvPr/>
        </p:nvPicPr>
        <p:blipFill rotWithShape="1">
          <a:blip r:embed="rId6">
            <a:alphaModFix/>
          </a:blip>
          <a:srcRect b="75620"/>
          <a:stretch/>
        </p:blipFill>
        <p:spPr>
          <a:xfrm rot="5400000" flipH="1">
            <a:off x="-785618" y="1154878"/>
            <a:ext cx="2027632" cy="456399"/>
          </a:xfrm>
          <a:prstGeom prst="rect">
            <a:avLst/>
          </a:prstGeom>
          <a:noFill/>
          <a:ln>
            <a:noFill/>
          </a:ln>
        </p:spPr>
      </p:pic>
      <p:sp>
        <p:nvSpPr>
          <p:cNvPr id="108" name="Google Shape;108;p21"/>
          <p:cNvSpPr>
            <a:spLocks noGrp="1"/>
          </p:cNvSpPr>
          <p:nvPr>
            <p:ph type="pic" idx="2"/>
          </p:nvPr>
        </p:nvSpPr>
        <p:spPr>
          <a:xfrm>
            <a:off x="1135499" y="1325276"/>
            <a:ext cx="1902977" cy="1902974"/>
          </a:xfrm>
          <a:prstGeom prst="ellipse">
            <a:avLst/>
          </a:prstGeom>
          <a:solidFill>
            <a:srgbClr val="F2F2F2"/>
          </a:solidFill>
          <a:ln>
            <a:noFill/>
          </a:ln>
        </p:spPr>
      </p:sp>
      <p:sp>
        <p:nvSpPr>
          <p:cNvPr id="109" name="Google Shape;109;p21"/>
          <p:cNvSpPr>
            <a:spLocks noGrp="1"/>
          </p:cNvSpPr>
          <p:nvPr>
            <p:ph type="pic" idx="3"/>
          </p:nvPr>
        </p:nvSpPr>
        <p:spPr>
          <a:xfrm>
            <a:off x="6105525" y="1325276"/>
            <a:ext cx="1902977" cy="1902974"/>
          </a:xfrm>
          <a:prstGeom prst="ellipse">
            <a:avLst/>
          </a:prstGeom>
          <a:solidFill>
            <a:srgbClr val="F2F2F2"/>
          </a:solidFill>
          <a:ln>
            <a:noFill/>
          </a:ln>
        </p:spPr>
      </p:sp>
      <p:sp>
        <p:nvSpPr>
          <p:cNvPr id="110" name="Google Shape;110;p21"/>
          <p:cNvSpPr>
            <a:spLocks noGrp="1"/>
          </p:cNvSpPr>
          <p:nvPr>
            <p:ph type="pic" idx="4"/>
          </p:nvPr>
        </p:nvSpPr>
        <p:spPr>
          <a:xfrm>
            <a:off x="3620512" y="1325276"/>
            <a:ext cx="1902977" cy="1902974"/>
          </a:xfrm>
          <a:prstGeom prst="ellipse">
            <a:avLst/>
          </a:prstGeom>
          <a:solidFill>
            <a:srgbClr val="F2F2F2"/>
          </a:solidFill>
          <a:ln>
            <a:noFill/>
          </a:ln>
        </p:spPr>
      </p:sp>
      <p:sp>
        <p:nvSpPr>
          <p:cNvPr id="111" name="Google Shape;111;p21"/>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12"/>
        <p:cNvGrpSpPr/>
        <p:nvPr/>
      </p:nvGrpSpPr>
      <p:grpSpPr>
        <a:xfrm>
          <a:off x="0" y="0"/>
          <a:ext cx="0" cy="0"/>
          <a:chOff x="0" y="0"/>
          <a:chExt cx="0" cy="0"/>
        </a:xfrm>
      </p:grpSpPr>
      <p:pic>
        <p:nvPicPr>
          <p:cNvPr id="113" name="Google Shape;113;p2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14" name="Google Shape;114;p2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15" name="Google Shape;115;p22"/>
          <p:cNvPicPr preferRelativeResize="0"/>
          <p:nvPr/>
        </p:nvPicPr>
        <p:blipFill rotWithShape="1">
          <a:blip r:embed="rId6">
            <a:alphaModFix/>
          </a:blip>
          <a:srcRect r="48706" b="32895"/>
          <a:stretch/>
        </p:blipFill>
        <p:spPr>
          <a:xfrm>
            <a:off x="7576975" y="3070423"/>
            <a:ext cx="1567026" cy="2073077"/>
          </a:xfrm>
          <a:prstGeom prst="rect">
            <a:avLst/>
          </a:prstGeom>
          <a:noFill/>
          <a:ln>
            <a:noFill/>
          </a:ln>
        </p:spPr>
      </p:pic>
      <p:pic>
        <p:nvPicPr>
          <p:cNvPr id="116" name="Google Shape;116;p22"/>
          <p:cNvPicPr preferRelativeResize="0"/>
          <p:nvPr/>
        </p:nvPicPr>
        <p:blipFill rotWithShape="1">
          <a:blip r:embed="rId6">
            <a:alphaModFix/>
          </a:blip>
          <a:srcRect l="7989" t="66869"/>
          <a:stretch/>
        </p:blipFill>
        <p:spPr>
          <a:xfrm>
            <a:off x="0" y="0"/>
            <a:ext cx="2810907" cy="1023516"/>
          </a:xfrm>
          <a:prstGeom prst="rect">
            <a:avLst/>
          </a:prstGeom>
          <a:noFill/>
          <a:ln>
            <a:noFill/>
          </a:ln>
        </p:spPr>
      </p:pic>
      <p:sp>
        <p:nvSpPr>
          <p:cNvPr id="117" name="Google Shape;117;p22"/>
          <p:cNvSpPr txBox="1">
            <a:spLocks noGrp="1"/>
          </p:cNvSpPr>
          <p:nvPr>
            <p:ph type="sldNum" idx="12"/>
          </p:nvPr>
        </p:nvSpPr>
        <p:spPr>
          <a:xfrm>
            <a:off x="-239416"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118"/>
        <p:cNvGrpSpPr/>
        <p:nvPr/>
      </p:nvGrpSpPr>
      <p:grpSpPr>
        <a:xfrm>
          <a:off x="0" y="0"/>
          <a:ext cx="0" cy="0"/>
          <a:chOff x="0" y="0"/>
          <a:chExt cx="0" cy="0"/>
        </a:xfrm>
      </p:grpSpPr>
      <p:pic>
        <p:nvPicPr>
          <p:cNvPr id="119" name="Google Shape;119;p2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20" name="Google Shape;120;p2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21" name="Google Shape;121;p23"/>
          <p:cNvPicPr preferRelativeResize="0"/>
          <p:nvPr/>
        </p:nvPicPr>
        <p:blipFill rotWithShape="1">
          <a:blip r:embed="rId6">
            <a:alphaModFix/>
          </a:blip>
          <a:srcRect l="50000" t="17113"/>
          <a:stretch/>
        </p:blipFill>
        <p:spPr>
          <a:xfrm>
            <a:off x="-1" y="-1"/>
            <a:ext cx="1458050" cy="2231588"/>
          </a:xfrm>
          <a:prstGeom prst="rect">
            <a:avLst/>
          </a:prstGeom>
          <a:noFill/>
          <a:ln>
            <a:noFill/>
          </a:ln>
        </p:spPr>
      </p:pic>
      <p:pic>
        <p:nvPicPr>
          <p:cNvPr id="122" name="Google Shape;122;p23"/>
          <p:cNvPicPr preferRelativeResize="0"/>
          <p:nvPr/>
        </p:nvPicPr>
        <p:blipFill rotWithShape="1">
          <a:blip r:embed="rId6">
            <a:alphaModFix/>
          </a:blip>
          <a:srcRect r="55442" b="27336"/>
          <a:stretch/>
        </p:blipFill>
        <p:spPr>
          <a:xfrm>
            <a:off x="7844654" y="3187153"/>
            <a:ext cx="1299346" cy="1956346"/>
          </a:xfrm>
          <a:prstGeom prst="rect">
            <a:avLst/>
          </a:prstGeom>
          <a:noFill/>
          <a:ln>
            <a:noFill/>
          </a:ln>
        </p:spPr>
      </p:pic>
      <p:sp>
        <p:nvSpPr>
          <p:cNvPr id="123" name="Google Shape;123;p23"/>
          <p:cNvSpPr txBox="1">
            <a:spLocks noGrp="1"/>
          </p:cNvSpPr>
          <p:nvPr>
            <p:ph type="sldNum" idx="12"/>
          </p:nvPr>
        </p:nvSpPr>
        <p:spPr>
          <a:xfrm>
            <a:off x="-252066"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4"/>
        <p:cNvGrpSpPr/>
        <p:nvPr/>
      </p:nvGrpSpPr>
      <p:grpSpPr>
        <a:xfrm>
          <a:off x="0" y="0"/>
          <a:ext cx="0" cy="0"/>
          <a:chOff x="0" y="0"/>
          <a:chExt cx="0" cy="0"/>
        </a:xfrm>
      </p:grpSpPr>
      <p:pic>
        <p:nvPicPr>
          <p:cNvPr id="125" name="Google Shape;125;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26" name="Google Shape;126;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27" name="Google Shape;127;p24"/>
          <p:cNvPicPr preferRelativeResize="0"/>
          <p:nvPr/>
        </p:nvPicPr>
        <p:blipFill rotWithShape="1">
          <a:blip r:embed="rId6">
            <a:alphaModFix/>
          </a:blip>
          <a:srcRect r="11499" b="19504"/>
          <a:stretch/>
        </p:blipFill>
        <p:spPr>
          <a:xfrm>
            <a:off x="7167248" y="3416299"/>
            <a:ext cx="1976751" cy="1727200"/>
          </a:xfrm>
          <a:prstGeom prst="rect">
            <a:avLst/>
          </a:prstGeom>
          <a:noFill/>
          <a:ln>
            <a:noFill/>
          </a:ln>
        </p:spPr>
      </p:pic>
      <p:pic>
        <p:nvPicPr>
          <p:cNvPr id="128" name="Google Shape;128;p24"/>
          <p:cNvPicPr preferRelativeResize="0"/>
          <p:nvPr/>
        </p:nvPicPr>
        <p:blipFill rotWithShape="1">
          <a:blip r:embed="rId7">
            <a:alphaModFix/>
          </a:blip>
          <a:srcRect r="17048" b="19504"/>
          <a:stretch/>
        </p:blipFill>
        <p:spPr>
          <a:xfrm>
            <a:off x="7316626" y="3416299"/>
            <a:ext cx="1827374" cy="1727200"/>
          </a:xfrm>
          <a:prstGeom prst="rect">
            <a:avLst/>
          </a:prstGeom>
          <a:noFill/>
          <a:ln>
            <a:noFill/>
          </a:ln>
        </p:spPr>
      </p:pic>
      <p:pic>
        <p:nvPicPr>
          <p:cNvPr id="129" name="Google Shape;129;p24"/>
          <p:cNvPicPr preferRelativeResize="0"/>
          <p:nvPr/>
        </p:nvPicPr>
        <p:blipFill rotWithShape="1">
          <a:blip r:embed="rId6">
            <a:alphaModFix/>
          </a:blip>
          <a:srcRect l="18921" b="81758"/>
          <a:stretch/>
        </p:blipFill>
        <p:spPr>
          <a:xfrm rot="10800000" flipH="1">
            <a:off x="0" y="-1"/>
            <a:ext cx="2272320" cy="491125"/>
          </a:xfrm>
          <a:prstGeom prst="rect">
            <a:avLst/>
          </a:prstGeom>
          <a:noFill/>
          <a:ln>
            <a:noFill/>
          </a:ln>
        </p:spPr>
      </p:pic>
      <p:sp>
        <p:nvSpPr>
          <p:cNvPr id="130" name="Google Shape;130;p24"/>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31"/>
        <p:cNvGrpSpPr/>
        <p:nvPr/>
      </p:nvGrpSpPr>
      <p:grpSpPr>
        <a:xfrm>
          <a:off x="0" y="0"/>
          <a:ext cx="0" cy="0"/>
          <a:chOff x="0" y="0"/>
          <a:chExt cx="0" cy="0"/>
        </a:xfrm>
      </p:grpSpPr>
      <p:pic>
        <p:nvPicPr>
          <p:cNvPr id="132" name="Google Shape;132;p2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3" name="Google Shape;133;p2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4" name="Google Shape;134;p25"/>
          <p:cNvPicPr preferRelativeResize="0"/>
          <p:nvPr/>
        </p:nvPicPr>
        <p:blipFill rotWithShape="1">
          <a:blip r:embed="rId6">
            <a:alphaModFix/>
          </a:blip>
          <a:srcRect l="12170" b="60288"/>
          <a:stretch/>
        </p:blipFill>
        <p:spPr>
          <a:xfrm rot="10800000" flipH="1">
            <a:off x="0" y="-1"/>
            <a:ext cx="1999649" cy="914279"/>
          </a:xfrm>
          <a:prstGeom prst="rect">
            <a:avLst/>
          </a:prstGeom>
          <a:noFill/>
          <a:ln>
            <a:noFill/>
          </a:ln>
        </p:spPr>
      </p:pic>
      <p:pic>
        <p:nvPicPr>
          <p:cNvPr id="135" name="Google Shape;135;p25"/>
          <p:cNvPicPr preferRelativeResize="0"/>
          <p:nvPr/>
        </p:nvPicPr>
        <p:blipFill rotWithShape="1">
          <a:blip r:embed="rId6">
            <a:alphaModFix/>
          </a:blip>
          <a:srcRect r="23496"/>
          <a:stretch/>
        </p:blipFill>
        <p:spPr>
          <a:xfrm>
            <a:off x="7638933" y="3154061"/>
            <a:ext cx="1505068" cy="1989440"/>
          </a:xfrm>
          <a:prstGeom prst="rect">
            <a:avLst/>
          </a:prstGeom>
          <a:noFill/>
          <a:ln>
            <a:noFill/>
          </a:ln>
        </p:spPr>
      </p:pic>
      <p:pic>
        <p:nvPicPr>
          <p:cNvPr id="136" name="Google Shape;136;p25"/>
          <p:cNvPicPr preferRelativeResize="0"/>
          <p:nvPr/>
        </p:nvPicPr>
        <p:blipFill rotWithShape="1">
          <a:blip r:embed="rId7">
            <a:alphaModFix/>
          </a:blip>
          <a:srcRect r="16747"/>
          <a:stretch/>
        </p:blipFill>
        <p:spPr>
          <a:xfrm>
            <a:off x="7522143" y="3412121"/>
            <a:ext cx="1621857" cy="1731379"/>
          </a:xfrm>
          <a:prstGeom prst="rect">
            <a:avLst/>
          </a:prstGeom>
          <a:noFill/>
          <a:ln>
            <a:noFill/>
          </a:ln>
        </p:spPr>
      </p:pic>
      <p:sp>
        <p:nvSpPr>
          <p:cNvPr id="137" name="Google Shape;137;p25"/>
          <p:cNvSpPr>
            <a:spLocks noGrp="1"/>
          </p:cNvSpPr>
          <p:nvPr>
            <p:ph type="pic" idx="2"/>
          </p:nvPr>
        </p:nvSpPr>
        <p:spPr>
          <a:xfrm>
            <a:off x="3388099" y="838200"/>
            <a:ext cx="2223425" cy="1565792"/>
          </a:xfrm>
          <a:prstGeom prst="roundRect">
            <a:avLst>
              <a:gd name="adj" fmla="val 8096"/>
            </a:avLst>
          </a:prstGeom>
          <a:solidFill>
            <a:srgbClr val="F2F2F2"/>
          </a:solidFill>
          <a:ln>
            <a:noFill/>
          </a:ln>
        </p:spPr>
      </p:sp>
      <p:sp>
        <p:nvSpPr>
          <p:cNvPr id="138" name="Google Shape;138;p25"/>
          <p:cNvSpPr>
            <a:spLocks noGrp="1"/>
          </p:cNvSpPr>
          <p:nvPr>
            <p:ph type="pic" idx="3"/>
          </p:nvPr>
        </p:nvSpPr>
        <p:spPr>
          <a:xfrm>
            <a:off x="6257881" y="838200"/>
            <a:ext cx="2223425" cy="1565792"/>
          </a:xfrm>
          <a:prstGeom prst="roundRect">
            <a:avLst>
              <a:gd name="adj" fmla="val 8096"/>
            </a:avLst>
          </a:prstGeom>
          <a:solidFill>
            <a:srgbClr val="F2F2F2"/>
          </a:solidFill>
          <a:ln>
            <a:noFill/>
          </a:ln>
        </p:spPr>
      </p:sp>
      <p:sp>
        <p:nvSpPr>
          <p:cNvPr id="139" name="Google Shape;139;p25"/>
          <p:cNvSpPr>
            <a:spLocks noGrp="1"/>
          </p:cNvSpPr>
          <p:nvPr>
            <p:ph type="pic" idx="4"/>
          </p:nvPr>
        </p:nvSpPr>
        <p:spPr>
          <a:xfrm>
            <a:off x="518319" y="838200"/>
            <a:ext cx="2223424" cy="1565792"/>
          </a:xfrm>
          <a:prstGeom prst="roundRect">
            <a:avLst>
              <a:gd name="adj" fmla="val 8096"/>
            </a:avLst>
          </a:prstGeom>
          <a:solidFill>
            <a:srgbClr val="F2F2F2"/>
          </a:solidFill>
          <a:ln>
            <a:noFill/>
          </a:ln>
        </p:spPr>
      </p:sp>
      <p:sp>
        <p:nvSpPr>
          <p:cNvPr id="140" name="Google Shape;140;p25"/>
          <p:cNvSpPr txBox="1">
            <a:spLocks noGrp="1"/>
          </p:cNvSpPr>
          <p:nvPr>
            <p:ph type="sldNum" idx="12"/>
          </p:nvPr>
        </p:nvSpPr>
        <p:spPr>
          <a:xfrm>
            <a:off x="-271041"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_PPTMON slide">
  <p:cSld name="10_PPTMON slide">
    <p:spTree>
      <p:nvGrpSpPr>
        <p:cNvPr id="1" name="Shape 141"/>
        <p:cNvGrpSpPr/>
        <p:nvPr/>
      </p:nvGrpSpPr>
      <p:grpSpPr>
        <a:xfrm>
          <a:off x="0" y="0"/>
          <a:ext cx="0" cy="0"/>
          <a:chOff x="0" y="0"/>
          <a:chExt cx="0" cy="0"/>
        </a:xfrm>
      </p:grpSpPr>
      <p:pic>
        <p:nvPicPr>
          <p:cNvPr id="142" name="Google Shape;14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43" name="Google Shape;14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44" name="Google Shape;144;p26"/>
          <p:cNvPicPr preferRelativeResize="0"/>
          <p:nvPr/>
        </p:nvPicPr>
        <p:blipFill rotWithShape="1">
          <a:blip r:embed="rId6">
            <a:alphaModFix/>
          </a:blip>
          <a:srcRect l="7765"/>
          <a:stretch/>
        </p:blipFill>
        <p:spPr>
          <a:xfrm>
            <a:off x="0" y="3685061"/>
            <a:ext cx="1482159" cy="1458439"/>
          </a:xfrm>
          <a:prstGeom prst="rect">
            <a:avLst/>
          </a:prstGeom>
          <a:noFill/>
          <a:ln>
            <a:noFill/>
          </a:ln>
        </p:spPr>
      </p:pic>
      <p:pic>
        <p:nvPicPr>
          <p:cNvPr id="145" name="Google Shape;145;p26"/>
          <p:cNvPicPr preferRelativeResize="0"/>
          <p:nvPr/>
        </p:nvPicPr>
        <p:blipFill rotWithShape="1">
          <a:blip r:embed="rId7">
            <a:alphaModFix/>
          </a:blip>
          <a:srcRect l="11025"/>
          <a:stretch/>
        </p:blipFill>
        <p:spPr>
          <a:xfrm>
            <a:off x="0" y="3727985"/>
            <a:ext cx="1436670" cy="1415515"/>
          </a:xfrm>
          <a:prstGeom prst="rect">
            <a:avLst/>
          </a:prstGeom>
          <a:noFill/>
          <a:ln>
            <a:noFill/>
          </a:ln>
        </p:spPr>
      </p:pic>
      <p:pic>
        <p:nvPicPr>
          <p:cNvPr id="146" name="Google Shape;146;p26"/>
          <p:cNvPicPr preferRelativeResize="0"/>
          <p:nvPr/>
        </p:nvPicPr>
        <p:blipFill rotWithShape="1">
          <a:blip r:embed="rId6">
            <a:alphaModFix/>
          </a:blip>
          <a:srcRect t="32683" r="18355"/>
          <a:stretch/>
        </p:blipFill>
        <p:spPr>
          <a:xfrm>
            <a:off x="7572676" y="0"/>
            <a:ext cx="1571325" cy="1175816"/>
          </a:xfrm>
          <a:prstGeom prst="rect">
            <a:avLst/>
          </a:prstGeom>
          <a:noFill/>
          <a:ln>
            <a:noFill/>
          </a:ln>
        </p:spPr>
      </p:pic>
      <p:sp>
        <p:nvSpPr>
          <p:cNvPr id="147" name="Google Shape;147;p26"/>
          <p:cNvSpPr>
            <a:spLocks noGrp="1"/>
          </p:cNvSpPr>
          <p:nvPr>
            <p:ph type="pic" idx="2"/>
          </p:nvPr>
        </p:nvSpPr>
        <p:spPr>
          <a:xfrm>
            <a:off x="978320" y="1430855"/>
            <a:ext cx="1482159" cy="1482158"/>
          </a:xfrm>
          <a:prstGeom prst="ellipse">
            <a:avLst/>
          </a:prstGeom>
          <a:solidFill>
            <a:srgbClr val="F2F2F2"/>
          </a:solidFill>
          <a:ln>
            <a:noFill/>
          </a:ln>
        </p:spPr>
      </p:sp>
      <p:sp>
        <p:nvSpPr>
          <p:cNvPr id="148" name="Google Shape;148;p26"/>
          <p:cNvSpPr>
            <a:spLocks noGrp="1"/>
          </p:cNvSpPr>
          <p:nvPr>
            <p:ph type="pic" idx="3"/>
          </p:nvPr>
        </p:nvSpPr>
        <p:spPr>
          <a:xfrm>
            <a:off x="2880053" y="1430855"/>
            <a:ext cx="1482159" cy="1482158"/>
          </a:xfrm>
          <a:prstGeom prst="ellipse">
            <a:avLst/>
          </a:prstGeom>
          <a:solidFill>
            <a:srgbClr val="F2F2F2"/>
          </a:solidFill>
          <a:ln>
            <a:noFill/>
          </a:ln>
        </p:spPr>
      </p:sp>
      <p:sp>
        <p:nvSpPr>
          <p:cNvPr id="149" name="Google Shape;149;p26"/>
          <p:cNvSpPr>
            <a:spLocks noGrp="1"/>
          </p:cNvSpPr>
          <p:nvPr>
            <p:ph type="pic" idx="4"/>
          </p:nvPr>
        </p:nvSpPr>
        <p:spPr>
          <a:xfrm>
            <a:off x="4781787" y="1430855"/>
            <a:ext cx="1482159" cy="1482158"/>
          </a:xfrm>
          <a:prstGeom prst="ellipse">
            <a:avLst/>
          </a:prstGeom>
          <a:solidFill>
            <a:srgbClr val="F2F2F2"/>
          </a:solidFill>
          <a:ln>
            <a:noFill/>
          </a:ln>
        </p:spPr>
      </p:sp>
      <p:sp>
        <p:nvSpPr>
          <p:cNvPr id="150" name="Google Shape;150;p26"/>
          <p:cNvSpPr>
            <a:spLocks noGrp="1"/>
          </p:cNvSpPr>
          <p:nvPr>
            <p:ph type="pic" idx="5"/>
          </p:nvPr>
        </p:nvSpPr>
        <p:spPr>
          <a:xfrm>
            <a:off x="6683522" y="1430855"/>
            <a:ext cx="1482159" cy="1482158"/>
          </a:xfrm>
          <a:prstGeom prst="ellipse">
            <a:avLst/>
          </a:prstGeom>
          <a:solidFill>
            <a:srgbClr val="F2F2F2"/>
          </a:solidFill>
          <a:ln>
            <a:noFill/>
          </a:ln>
        </p:spPr>
      </p:sp>
      <p:sp>
        <p:nvSpPr>
          <p:cNvPr id="151" name="Google Shape;151;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_PPTMON slide">
  <p:cSld name="13_PPTMON slide">
    <p:spTree>
      <p:nvGrpSpPr>
        <p:cNvPr id="1" name="Shape 152"/>
        <p:cNvGrpSpPr/>
        <p:nvPr/>
      </p:nvGrpSpPr>
      <p:grpSpPr>
        <a:xfrm>
          <a:off x="0" y="0"/>
          <a:ext cx="0" cy="0"/>
          <a:chOff x="0" y="0"/>
          <a:chExt cx="0" cy="0"/>
        </a:xfrm>
      </p:grpSpPr>
      <p:pic>
        <p:nvPicPr>
          <p:cNvPr id="153" name="Google Shape;153;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4" name="Google Shape;154;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5" name="Google Shape;155;p27"/>
          <p:cNvPicPr preferRelativeResize="0"/>
          <p:nvPr/>
        </p:nvPicPr>
        <p:blipFill rotWithShape="1">
          <a:blip r:embed="rId6">
            <a:alphaModFix/>
          </a:blip>
          <a:srcRect r="48706" b="32895"/>
          <a:stretch/>
        </p:blipFill>
        <p:spPr>
          <a:xfrm>
            <a:off x="7368702" y="2794891"/>
            <a:ext cx="1775299" cy="2348609"/>
          </a:xfrm>
          <a:prstGeom prst="rect">
            <a:avLst/>
          </a:prstGeom>
          <a:noFill/>
          <a:ln>
            <a:noFill/>
          </a:ln>
        </p:spPr>
      </p:pic>
      <p:pic>
        <p:nvPicPr>
          <p:cNvPr id="156" name="Google Shape;156;p27"/>
          <p:cNvPicPr preferRelativeResize="0"/>
          <p:nvPr/>
        </p:nvPicPr>
        <p:blipFill rotWithShape="1">
          <a:blip r:embed="rId7">
            <a:alphaModFix/>
          </a:blip>
          <a:srcRect t="65872" r="15265"/>
          <a:stretch/>
        </p:blipFill>
        <p:spPr>
          <a:xfrm flipH="1">
            <a:off x="-1" y="0"/>
            <a:ext cx="2480554" cy="922391"/>
          </a:xfrm>
          <a:prstGeom prst="rect">
            <a:avLst/>
          </a:prstGeom>
          <a:noFill/>
          <a:ln>
            <a:noFill/>
          </a:ln>
        </p:spPr>
      </p:pic>
      <p:pic>
        <p:nvPicPr>
          <p:cNvPr id="157" name="Google Shape;157;p27"/>
          <p:cNvPicPr preferRelativeResize="0"/>
          <p:nvPr/>
        </p:nvPicPr>
        <p:blipFill rotWithShape="1">
          <a:blip r:embed="rId7">
            <a:alphaModFix/>
          </a:blip>
          <a:srcRect b="75620"/>
          <a:stretch/>
        </p:blipFill>
        <p:spPr>
          <a:xfrm rot="5400000" flipH="1">
            <a:off x="-1134250" y="1667377"/>
            <a:ext cx="2927432" cy="658935"/>
          </a:xfrm>
          <a:prstGeom prst="rect">
            <a:avLst/>
          </a:prstGeom>
          <a:noFill/>
          <a:ln>
            <a:noFill/>
          </a:ln>
        </p:spPr>
      </p:pic>
      <p:sp>
        <p:nvSpPr>
          <p:cNvPr id="158" name="Google Shape;158;p27"/>
          <p:cNvSpPr>
            <a:spLocks noGrp="1"/>
          </p:cNvSpPr>
          <p:nvPr>
            <p:ph type="pic" idx="2"/>
          </p:nvPr>
        </p:nvSpPr>
        <p:spPr>
          <a:xfrm>
            <a:off x="6035642" y="777563"/>
            <a:ext cx="1689362" cy="3696554"/>
          </a:xfrm>
          <a:prstGeom prst="roundRect">
            <a:avLst>
              <a:gd name="adj" fmla="val 13456"/>
            </a:avLst>
          </a:prstGeom>
          <a:solidFill>
            <a:srgbClr val="F2F2F2"/>
          </a:solidFill>
          <a:ln>
            <a:noFill/>
          </a:ln>
        </p:spPr>
      </p:sp>
      <p:sp>
        <p:nvSpPr>
          <p:cNvPr id="159" name="Google Shape;15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4_PPTMON slide">
  <p:cSld name="14_PPTMON slide">
    <p:spTree>
      <p:nvGrpSpPr>
        <p:cNvPr id="1" name="Shape 160"/>
        <p:cNvGrpSpPr/>
        <p:nvPr/>
      </p:nvGrpSpPr>
      <p:grpSpPr>
        <a:xfrm>
          <a:off x="0" y="0"/>
          <a:ext cx="0" cy="0"/>
          <a:chOff x="0" y="0"/>
          <a:chExt cx="0" cy="0"/>
        </a:xfrm>
      </p:grpSpPr>
      <p:pic>
        <p:nvPicPr>
          <p:cNvPr id="161" name="Google Shape;161;p2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2" name="Google Shape;162;p2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3" name="Google Shape;163;p28"/>
          <p:cNvPicPr preferRelativeResize="0"/>
          <p:nvPr/>
        </p:nvPicPr>
        <p:blipFill rotWithShape="1">
          <a:blip r:embed="rId6">
            <a:alphaModFix/>
          </a:blip>
          <a:srcRect t="43698" r="25709"/>
          <a:stretch/>
        </p:blipFill>
        <p:spPr>
          <a:xfrm>
            <a:off x="7110719" y="-1"/>
            <a:ext cx="2033281" cy="1561784"/>
          </a:xfrm>
          <a:prstGeom prst="rect">
            <a:avLst/>
          </a:prstGeom>
          <a:noFill/>
          <a:ln>
            <a:noFill/>
          </a:ln>
        </p:spPr>
      </p:pic>
      <p:pic>
        <p:nvPicPr>
          <p:cNvPr id="164" name="Google Shape;164;p28"/>
          <p:cNvPicPr preferRelativeResize="0"/>
          <p:nvPr/>
        </p:nvPicPr>
        <p:blipFill rotWithShape="1">
          <a:blip r:embed="rId7">
            <a:alphaModFix/>
          </a:blip>
          <a:srcRect l="12170" b="60288"/>
          <a:stretch/>
        </p:blipFill>
        <p:spPr>
          <a:xfrm>
            <a:off x="-1" y="3822971"/>
            <a:ext cx="2888171" cy="1320529"/>
          </a:xfrm>
          <a:prstGeom prst="rect">
            <a:avLst/>
          </a:prstGeom>
          <a:noFill/>
          <a:ln>
            <a:noFill/>
          </a:ln>
        </p:spPr>
      </p:pic>
      <p:sp>
        <p:nvSpPr>
          <p:cNvPr id="165" name="Google Shape;165;p28"/>
          <p:cNvSpPr>
            <a:spLocks noGrp="1"/>
          </p:cNvSpPr>
          <p:nvPr>
            <p:ph type="pic" idx="2"/>
          </p:nvPr>
        </p:nvSpPr>
        <p:spPr>
          <a:xfrm>
            <a:off x="5384601" y="650081"/>
            <a:ext cx="2834284" cy="3771900"/>
          </a:xfrm>
          <a:prstGeom prst="roundRect">
            <a:avLst>
              <a:gd name="adj" fmla="val 1926"/>
            </a:avLst>
          </a:prstGeom>
          <a:solidFill>
            <a:srgbClr val="F2F2F2"/>
          </a:solidFill>
          <a:ln>
            <a:noFill/>
          </a:ln>
        </p:spPr>
      </p:sp>
      <p:sp>
        <p:nvSpPr>
          <p:cNvPr id="166" name="Google Shape;166;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67"/>
        <p:cNvGrpSpPr/>
        <p:nvPr/>
      </p:nvGrpSpPr>
      <p:grpSpPr>
        <a:xfrm>
          <a:off x="0" y="0"/>
          <a:ext cx="0" cy="0"/>
          <a:chOff x="0" y="0"/>
          <a:chExt cx="0" cy="0"/>
        </a:xfrm>
      </p:grpSpPr>
      <p:pic>
        <p:nvPicPr>
          <p:cNvPr id="168" name="Google Shape;168;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9" name="Google Shape;169;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70" name="Google Shape;170;p29"/>
          <p:cNvPicPr preferRelativeResize="0"/>
          <p:nvPr/>
        </p:nvPicPr>
        <p:blipFill rotWithShape="1">
          <a:blip r:embed="rId6">
            <a:alphaModFix/>
          </a:blip>
          <a:srcRect r="34248" b="50000"/>
          <a:stretch/>
        </p:blipFill>
        <p:spPr>
          <a:xfrm>
            <a:off x="7009958" y="3531458"/>
            <a:ext cx="2134042" cy="1612042"/>
          </a:xfrm>
          <a:prstGeom prst="rect">
            <a:avLst/>
          </a:prstGeom>
          <a:noFill/>
          <a:ln>
            <a:noFill/>
          </a:ln>
        </p:spPr>
      </p:pic>
      <p:pic>
        <p:nvPicPr>
          <p:cNvPr id="171" name="Google Shape;171;p29"/>
          <p:cNvPicPr preferRelativeResize="0"/>
          <p:nvPr/>
        </p:nvPicPr>
        <p:blipFill rotWithShape="1">
          <a:blip r:embed="rId7">
            <a:alphaModFix/>
          </a:blip>
          <a:srcRect t="54345" r="22009"/>
          <a:stretch/>
        </p:blipFill>
        <p:spPr>
          <a:xfrm flipH="1">
            <a:off x="0" y="0"/>
            <a:ext cx="2383676" cy="1266452"/>
          </a:xfrm>
          <a:prstGeom prst="rect">
            <a:avLst/>
          </a:prstGeom>
          <a:noFill/>
          <a:ln>
            <a:noFill/>
          </a:ln>
        </p:spPr>
      </p:pic>
      <p:sp>
        <p:nvSpPr>
          <p:cNvPr id="172" name="Google Shape;172;p29"/>
          <p:cNvSpPr>
            <a:spLocks noGrp="1"/>
          </p:cNvSpPr>
          <p:nvPr>
            <p:ph type="pic" idx="2"/>
          </p:nvPr>
        </p:nvSpPr>
        <p:spPr>
          <a:xfrm>
            <a:off x="3220910" y="620578"/>
            <a:ext cx="4784559" cy="3260396"/>
          </a:xfrm>
          <a:prstGeom prst="roundRect">
            <a:avLst>
              <a:gd name="adj" fmla="val 1000"/>
            </a:avLst>
          </a:prstGeom>
          <a:solidFill>
            <a:srgbClr val="F2F2F2"/>
          </a:solidFill>
          <a:ln>
            <a:noFill/>
          </a:ln>
        </p:spPr>
      </p:sp>
      <p:sp>
        <p:nvSpPr>
          <p:cNvPr id="173" name="Google Shape;173;p29"/>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bg>
      <p:bgPr>
        <a:solidFill>
          <a:schemeClr val="lt1"/>
        </a:solidFill>
        <a:effectLst/>
      </p:bgPr>
    </p:bg>
    <p:spTree>
      <p:nvGrpSpPr>
        <p:cNvPr id="1" name="Shape 174"/>
        <p:cNvGrpSpPr/>
        <p:nvPr/>
      </p:nvGrpSpPr>
      <p:grpSpPr>
        <a:xfrm>
          <a:off x="0" y="0"/>
          <a:ext cx="0" cy="0"/>
          <a:chOff x="0" y="0"/>
          <a:chExt cx="0" cy="0"/>
        </a:xfrm>
      </p:grpSpPr>
      <p:pic>
        <p:nvPicPr>
          <p:cNvPr id="175" name="Google Shape;175;p30">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6" name="Google Shape;176;p30">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77" name="Google Shape;177;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178"/>
        <p:cNvGrpSpPr/>
        <p:nvPr/>
      </p:nvGrpSpPr>
      <p:grpSpPr>
        <a:xfrm>
          <a:off x="0" y="0"/>
          <a:ext cx="0" cy="0"/>
          <a:chOff x="0" y="0"/>
          <a:chExt cx="0" cy="0"/>
        </a:xfrm>
      </p:grpSpPr>
      <p:pic>
        <p:nvPicPr>
          <p:cNvPr id="179" name="Google Shape;179;p3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80" name="Google Shape;180;p3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81" name="Google Shape;181;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5"/>
        <p:cNvGrpSpPr/>
        <p:nvPr/>
      </p:nvGrpSpPr>
      <p:grpSpPr>
        <a:xfrm>
          <a:off x="0" y="0"/>
          <a:ext cx="0" cy="0"/>
          <a:chOff x="0" y="0"/>
          <a:chExt cx="0" cy="0"/>
        </a:xfrm>
      </p:grpSpPr>
      <p:sp>
        <p:nvSpPr>
          <p:cNvPr id="326" name="Google Shape;326;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28" name="Google Shape;32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DE" altLang="ko"/>
              <a:t>‹Nr.›</a:t>
            </a:fld>
            <a:endParaRPr/>
          </a:p>
        </p:txBody>
      </p:sp>
    </p:spTree>
    <p:extLst>
      <p:ext uri="{BB962C8B-B14F-4D97-AF65-F5344CB8AC3E}">
        <p14:creationId xmlns:p14="http://schemas.microsoft.com/office/powerpoint/2010/main" val="2245530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184"/>
        <p:cNvGrpSpPr/>
        <p:nvPr/>
      </p:nvGrpSpPr>
      <p:grpSpPr>
        <a:xfrm>
          <a:off x="0" y="0"/>
          <a:ext cx="0" cy="0"/>
          <a:chOff x="0" y="0"/>
          <a:chExt cx="0" cy="0"/>
        </a:xfrm>
      </p:grpSpPr>
      <p:pic>
        <p:nvPicPr>
          <p:cNvPr id="185" name="Google Shape;185;p33">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86" name="Google Shape;186;p33">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87" name="Google Shape;187;p33"/>
          <p:cNvPicPr preferRelativeResize="0"/>
          <p:nvPr/>
        </p:nvPicPr>
        <p:blipFill rotWithShape="1">
          <a:blip r:embed="rId6">
            <a:alphaModFix/>
          </a:blip>
          <a:srcRect r="42249" b="49530"/>
          <a:stretch/>
        </p:blipFill>
        <p:spPr>
          <a:xfrm>
            <a:off x="7955279" y="4092982"/>
            <a:ext cx="1188722" cy="1050518"/>
          </a:xfrm>
          <a:prstGeom prst="rect">
            <a:avLst/>
          </a:prstGeom>
          <a:noFill/>
          <a:ln>
            <a:noFill/>
          </a:ln>
        </p:spPr>
      </p:pic>
      <p:pic>
        <p:nvPicPr>
          <p:cNvPr id="188" name="Google Shape;188;p33"/>
          <p:cNvPicPr preferRelativeResize="0"/>
          <p:nvPr/>
        </p:nvPicPr>
        <p:blipFill rotWithShape="1">
          <a:blip r:embed="rId7">
            <a:alphaModFix/>
          </a:blip>
          <a:srcRect t="72679" r="19871"/>
          <a:stretch/>
        </p:blipFill>
        <p:spPr>
          <a:xfrm>
            <a:off x="7402382" y="0"/>
            <a:ext cx="1741618" cy="548271"/>
          </a:xfrm>
          <a:prstGeom prst="rect">
            <a:avLst/>
          </a:prstGeom>
          <a:noFill/>
          <a:ln>
            <a:noFill/>
          </a:ln>
        </p:spPr>
      </p:pic>
      <p:pic>
        <p:nvPicPr>
          <p:cNvPr id="189" name="Google Shape;189;p33"/>
          <p:cNvPicPr preferRelativeResize="0"/>
          <p:nvPr/>
        </p:nvPicPr>
        <p:blipFill rotWithShape="1">
          <a:blip r:embed="rId8">
            <a:alphaModFix/>
          </a:blip>
          <a:srcRect l="17972" b="62225"/>
          <a:stretch/>
        </p:blipFill>
        <p:spPr>
          <a:xfrm>
            <a:off x="0" y="4362450"/>
            <a:ext cx="1673383" cy="781049"/>
          </a:xfrm>
          <a:prstGeom prst="rect">
            <a:avLst/>
          </a:prstGeom>
          <a:noFill/>
          <a:ln>
            <a:noFill/>
          </a:ln>
        </p:spPr>
      </p:pic>
      <p:grpSp>
        <p:nvGrpSpPr>
          <p:cNvPr id="190" name="Google Shape;190;p33"/>
          <p:cNvGrpSpPr/>
          <p:nvPr/>
        </p:nvGrpSpPr>
        <p:grpSpPr>
          <a:xfrm>
            <a:off x="4209474" y="409418"/>
            <a:ext cx="4597176" cy="3952711"/>
            <a:chOff x="6603409" y="7840229"/>
            <a:chExt cx="9551581" cy="8212572"/>
          </a:xfrm>
        </p:grpSpPr>
        <p:pic>
          <p:nvPicPr>
            <p:cNvPr id="191" name="Google Shape;191;p33"/>
            <p:cNvPicPr preferRelativeResize="0"/>
            <p:nvPr/>
          </p:nvPicPr>
          <p:blipFill rotWithShape="1">
            <a:blip r:embed="rId9">
              <a:alphaModFix/>
            </a:blip>
            <a:srcRect/>
            <a:stretch/>
          </p:blipFill>
          <p:spPr>
            <a:xfrm>
              <a:off x="7379077" y="7840229"/>
              <a:ext cx="8267320" cy="8212572"/>
            </a:xfrm>
            <a:prstGeom prst="rect">
              <a:avLst/>
            </a:prstGeom>
            <a:noFill/>
            <a:ln>
              <a:noFill/>
            </a:ln>
          </p:spPr>
        </p:pic>
        <p:pic>
          <p:nvPicPr>
            <p:cNvPr id="192" name="Google Shape;192;p33"/>
            <p:cNvPicPr preferRelativeResize="0"/>
            <p:nvPr/>
          </p:nvPicPr>
          <p:blipFill rotWithShape="1">
            <a:blip r:embed="rId10">
              <a:alphaModFix/>
            </a:blip>
            <a:srcRect/>
            <a:stretch/>
          </p:blipFill>
          <p:spPr>
            <a:xfrm>
              <a:off x="6603409" y="9194800"/>
              <a:ext cx="9551581" cy="6858000"/>
            </a:xfrm>
            <a:prstGeom prst="rect">
              <a:avLst/>
            </a:prstGeom>
            <a:noFill/>
            <a:ln>
              <a:noFill/>
            </a:ln>
          </p:spPr>
        </p:pic>
      </p:grpSp>
      <p:pic>
        <p:nvPicPr>
          <p:cNvPr id="193" name="Google Shape;193;p33"/>
          <p:cNvPicPr preferRelativeResize="0"/>
          <p:nvPr/>
        </p:nvPicPr>
        <p:blipFill rotWithShape="1">
          <a:blip r:embed="rId6">
            <a:alphaModFix/>
          </a:blip>
          <a:srcRect l="41564" t="72377"/>
          <a:stretch/>
        </p:blipFill>
        <p:spPr>
          <a:xfrm>
            <a:off x="0" y="0"/>
            <a:ext cx="1785166" cy="853340"/>
          </a:xfrm>
          <a:prstGeom prst="rect">
            <a:avLst/>
          </a:prstGeom>
          <a:noFill/>
          <a:ln>
            <a:noFill/>
          </a:ln>
        </p:spPr>
      </p:pic>
      <p:sp>
        <p:nvSpPr>
          <p:cNvPr id="194" name="Google Shape;19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195"/>
        <p:cNvGrpSpPr/>
        <p:nvPr/>
      </p:nvGrpSpPr>
      <p:grpSpPr>
        <a:xfrm>
          <a:off x="0" y="0"/>
          <a:ext cx="0" cy="0"/>
          <a:chOff x="0" y="0"/>
          <a:chExt cx="0" cy="0"/>
        </a:xfrm>
      </p:grpSpPr>
      <p:pic>
        <p:nvPicPr>
          <p:cNvPr id="196" name="Google Shape;196;p34">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197" name="Google Shape;197;p34">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8" name="Google Shape;198;p34"/>
          <p:cNvPicPr preferRelativeResize="0"/>
          <p:nvPr/>
        </p:nvPicPr>
        <p:blipFill rotWithShape="1">
          <a:blip r:embed="rId6">
            <a:alphaModFix/>
          </a:blip>
          <a:srcRect l="18507" t="59197"/>
          <a:stretch/>
        </p:blipFill>
        <p:spPr>
          <a:xfrm>
            <a:off x="0" y="0"/>
            <a:ext cx="2645004" cy="1315532"/>
          </a:xfrm>
          <a:prstGeom prst="rect">
            <a:avLst/>
          </a:prstGeom>
          <a:noFill/>
          <a:ln>
            <a:noFill/>
          </a:ln>
        </p:spPr>
      </p:pic>
      <p:pic>
        <p:nvPicPr>
          <p:cNvPr id="199" name="Google Shape;199;p34"/>
          <p:cNvPicPr preferRelativeResize="0"/>
          <p:nvPr/>
        </p:nvPicPr>
        <p:blipFill rotWithShape="1">
          <a:blip r:embed="rId6">
            <a:alphaModFix/>
          </a:blip>
          <a:srcRect r="34249" b="50000"/>
          <a:stretch/>
        </p:blipFill>
        <p:spPr>
          <a:xfrm>
            <a:off x="7009958" y="3531458"/>
            <a:ext cx="2134042" cy="1612042"/>
          </a:xfrm>
          <a:prstGeom prst="rect">
            <a:avLst/>
          </a:prstGeom>
          <a:noFill/>
          <a:ln>
            <a:noFill/>
          </a:ln>
        </p:spPr>
      </p:pic>
      <p:sp>
        <p:nvSpPr>
          <p:cNvPr id="200" name="Google Shape;200;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201"/>
        <p:cNvGrpSpPr/>
        <p:nvPr/>
      </p:nvGrpSpPr>
      <p:grpSpPr>
        <a:xfrm>
          <a:off x="0" y="0"/>
          <a:ext cx="0" cy="0"/>
          <a:chOff x="0" y="0"/>
          <a:chExt cx="0" cy="0"/>
        </a:xfrm>
      </p:grpSpPr>
      <p:pic>
        <p:nvPicPr>
          <p:cNvPr id="202" name="Google Shape;202;p35">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03" name="Google Shape;203;p35">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4" name="Google Shape;204;p35"/>
          <p:cNvPicPr preferRelativeResize="0"/>
          <p:nvPr/>
        </p:nvPicPr>
        <p:blipFill rotWithShape="1">
          <a:blip r:embed="rId6">
            <a:alphaModFix/>
          </a:blip>
          <a:srcRect l="30603" b="58143"/>
          <a:stretch/>
        </p:blipFill>
        <p:spPr>
          <a:xfrm>
            <a:off x="0" y="3982406"/>
            <a:ext cx="1899325" cy="1161095"/>
          </a:xfrm>
          <a:prstGeom prst="rect">
            <a:avLst/>
          </a:prstGeom>
          <a:noFill/>
          <a:ln>
            <a:noFill/>
          </a:ln>
        </p:spPr>
      </p:pic>
      <p:pic>
        <p:nvPicPr>
          <p:cNvPr id="205" name="Google Shape;205;p35"/>
          <p:cNvPicPr preferRelativeResize="0"/>
          <p:nvPr/>
        </p:nvPicPr>
        <p:blipFill rotWithShape="1">
          <a:blip r:embed="rId6">
            <a:alphaModFix/>
          </a:blip>
          <a:srcRect t="43696" r="25711"/>
          <a:stretch/>
        </p:blipFill>
        <p:spPr>
          <a:xfrm>
            <a:off x="7110719" y="-1"/>
            <a:ext cx="2033280" cy="1561784"/>
          </a:xfrm>
          <a:prstGeom prst="rect">
            <a:avLst/>
          </a:prstGeom>
          <a:noFill/>
          <a:ln>
            <a:noFill/>
          </a:ln>
        </p:spPr>
      </p:pic>
      <p:sp>
        <p:nvSpPr>
          <p:cNvPr id="206" name="Google Shape;206;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207"/>
        <p:cNvGrpSpPr/>
        <p:nvPr/>
      </p:nvGrpSpPr>
      <p:grpSpPr>
        <a:xfrm>
          <a:off x="0" y="0"/>
          <a:ext cx="0" cy="0"/>
          <a:chOff x="0" y="0"/>
          <a:chExt cx="0" cy="0"/>
        </a:xfrm>
      </p:grpSpPr>
      <p:pic>
        <p:nvPicPr>
          <p:cNvPr id="208" name="Google Shape;208;p36">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09" name="Google Shape;209;p36">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0" name="Google Shape;210;p36"/>
          <p:cNvPicPr preferRelativeResize="0"/>
          <p:nvPr/>
        </p:nvPicPr>
        <p:blipFill rotWithShape="1">
          <a:blip r:embed="rId6">
            <a:alphaModFix/>
          </a:blip>
          <a:srcRect r="12755"/>
          <a:stretch/>
        </p:blipFill>
        <p:spPr>
          <a:xfrm flipH="1">
            <a:off x="0" y="3206498"/>
            <a:ext cx="1701198" cy="1937003"/>
          </a:xfrm>
          <a:prstGeom prst="rect">
            <a:avLst/>
          </a:prstGeom>
          <a:noFill/>
          <a:ln>
            <a:noFill/>
          </a:ln>
        </p:spPr>
      </p:pic>
      <p:pic>
        <p:nvPicPr>
          <p:cNvPr id="211" name="Google Shape;211;p36"/>
          <p:cNvPicPr preferRelativeResize="0"/>
          <p:nvPr/>
        </p:nvPicPr>
        <p:blipFill rotWithShape="1">
          <a:blip r:embed="rId7">
            <a:alphaModFix/>
          </a:blip>
          <a:srcRect r="16366"/>
          <a:stretch/>
        </p:blipFill>
        <p:spPr>
          <a:xfrm flipH="1">
            <a:off x="-2" y="3525985"/>
            <a:ext cx="1884147" cy="1617515"/>
          </a:xfrm>
          <a:prstGeom prst="rect">
            <a:avLst/>
          </a:prstGeom>
          <a:noFill/>
          <a:ln>
            <a:noFill/>
          </a:ln>
        </p:spPr>
      </p:pic>
      <p:pic>
        <p:nvPicPr>
          <p:cNvPr id="212" name="Google Shape;212;p36"/>
          <p:cNvPicPr preferRelativeResize="0"/>
          <p:nvPr/>
        </p:nvPicPr>
        <p:blipFill rotWithShape="1">
          <a:blip r:embed="rId6">
            <a:alphaModFix/>
          </a:blip>
          <a:srcRect t="13292" r="66696"/>
          <a:stretch/>
        </p:blipFill>
        <p:spPr>
          <a:xfrm>
            <a:off x="8422481" y="0"/>
            <a:ext cx="721520" cy="1866098"/>
          </a:xfrm>
          <a:prstGeom prst="rect">
            <a:avLst/>
          </a:prstGeom>
          <a:noFill/>
          <a:ln>
            <a:noFill/>
          </a:ln>
        </p:spPr>
      </p:pic>
      <p:sp>
        <p:nvSpPr>
          <p:cNvPr id="213" name="Google Shape;213;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214"/>
        <p:cNvGrpSpPr/>
        <p:nvPr/>
      </p:nvGrpSpPr>
      <p:grpSpPr>
        <a:xfrm>
          <a:off x="0" y="0"/>
          <a:ext cx="0" cy="0"/>
          <a:chOff x="0" y="0"/>
          <a:chExt cx="0" cy="0"/>
        </a:xfrm>
      </p:grpSpPr>
      <p:pic>
        <p:nvPicPr>
          <p:cNvPr id="215" name="Google Shape;215;p37">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16" name="Google Shape;216;p37">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7"/>
          <p:cNvPicPr preferRelativeResize="0"/>
          <p:nvPr/>
        </p:nvPicPr>
        <p:blipFill rotWithShape="1">
          <a:blip r:embed="rId6">
            <a:alphaModFix/>
          </a:blip>
          <a:srcRect l="9584" t="66226"/>
          <a:stretch/>
        </p:blipFill>
        <p:spPr>
          <a:xfrm>
            <a:off x="0" y="-1"/>
            <a:ext cx="2533980" cy="909286"/>
          </a:xfrm>
          <a:prstGeom prst="rect">
            <a:avLst/>
          </a:prstGeom>
          <a:noFill/>
          <a:ln>
            <a:noFill/>
          </a:ln>
        </p:spPr>
      </p:pic>
      <p:pic>
        <p:nvPicPr>
          <p:cNvPr id="218" name="Google Shape;218;p37"/>
          <p:cNvPicPr preferRelativeResize="0"/>
          <p:nvPr/>
        </p:nvPicPr>
        <p:blipFill rotWithShape="1">
          <a:blip r:embed="rId6">
            <a:alphaModFix/>
          </a:blip>
          <a:srcRect r="26286" b="36212"/>
          <a:stretch/>
        </p:blipFill>
        <p:spPr>
          <a:xfrm>
            <a:off x="7078052" y="3426141"/>
            <a:ext cx="2065949" cy="1717359"/>
          </a:xfrm>
          <a:prstGeom prst="rect">
            <a:avLst/>
          </a:prstGeom>
          <a:noFill/>
          <a:ln>
            <a:noFill/>
          </a:ln>
        </p:spPr>
      </p:pic>
      <p:sp>
        <p:nvSpPr>
          <p:cNvPr id="219" name="Google Shape;219;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2_PPTMON slide">
  <p:cSld name="12_PPTMON slide">
    <p:spTree>
      <p:nvGrpSpPr>
        <p:cNvPr id="1" name="Shape 220"/>
        <p:cNvGrpSpPr/>
        <p:nvPr/>
      </p:nvGrpSpPr>
      <p:grpSpPr>
        <a:xfrm>
          <a:off x="0" y="0"/>
          <a:ext cx="0" cy="0"/>
          <a:chOff x="0" y="0"/>
          <a:chExt cx="0" cy="0"/>
        </a:xfrm>
      </p:grpSpPr>
      <p:pic>
        <p:nvPicPr>
          <p:cNvPr id="221" name="Google Shape;221;p38">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22" name="Google Shape;222;p38">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23" name="Google Shape;223;p38"/>
          <p:cNvPicPr preferRelativeResize="0"/>
          <p:nvPr/>
        </p:nvPicPr>
        <p:blipFill rotWithShape="1">
          <a:blip r:embed="rId6">
            <a:alphaModFix/>
          </a:blip>
          <a:srcRect l="21216"/>
          <a:stretch/>
        </p:blipFill>
        <p:spPr>
          <a:xfrm>
            <a:off x="0" y="3078428"/>
            <a:ext cx="1605229" cy="2065073"/>
          </a:xfrm>
          <a:prstGeom prst="rect">
            <a:avLst/>
          </a:prstGeom>
          <a:noFill/>
          <a:ln>
            <a:noFill/>
          </a:ln>
        </p:spPr>
      </p:pic>
      <p:pic>
        <p:nvPicPr>
          <p:cNvPr id="224" name="Google Shape;224;p38"/>
          <p:cNvPicPr preferRelativeResize="0"/>
          <p:nvPr/>
        </p:nvPicPr>
        <p:blipFill rotWithShape="1">
          <a:blip r:embed="rId6">
            <a:alphaModFix/>
          </a:blip>
          <a:srcRect l="18883" t="7287"/>
          <a:stretch/>
        </p:blipFill>
        <p:spPr>
          <a:xfrm flipH="1">
            <a:off x="8142972" y="0"/>
            <a:ext cx="1001027" cy="1159531"/>
          </a:xfrm>
          <a:prstGeom prst="rect">
            <a:avLst/>
          </a:prstGeom>
          <a:noFill/>
          <a:ln>
            <a:noFill/>
          </a:ln>
        </p:spPr>
      </p:pic>
      <p:sp>
        <p:nvSpPr>
          <p:cNvPr id="225" name="Google Shape;225;p38"/>
          <p:cNvSpPr>
            <a:spLocks noGrp="1"/>
          </p:cNvSpPr>
          <p:nvPr>
            <p:ph type="pic" idx="2"/>
          </p:nvPr>
        </p:nvSpPr>
        <p:spPr>
          <a:xfrm>
            <a:off x="636468" y="580826"/>
            <a:ext cx="3134700" cy="3852000"/>
          </a:xfrm>
          <a:prstGeom prst="roundRect">
            <a:avLst>
              <a:gd name="adj" fmla="val 10590"/>
            </a:avLst>
          </a:prstGeom>
          <a:solidFill>
            <a:srgbClr val="F2F2F2"/>
          </a:solidFill>
          <a:ln>
            <a:noFill/>
          </a:ln>
        </p:spPr>
      </p:sp>
      <p:sp>
        <p:nvSpPr>
          <p:cNvPr id="226" name="Google Shape;226;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PPTMON slide">
  <p:cSld name="4_PPTMON slide">
    <p:spTree>
      <p:nvGrpSpPr>
        <p:cNvPr id="1" name="Shape 227"/>
        <p:cNvGrpSpPr/>
        <p:nvPr/>
      </p:nvGrpSpPr>
      <p:grpSpPr>
        <a:xfrm>
          <a:off x="0" y="0"/>
          <a:ext cx="0" cy="0"/>
          <a:chOff x="0" y="0"/>
          <a:chExt cx="0" cy="0"/>
        </a:xfrm>
      </p:grpSpPr>
      <p:pic>
        <p:nvPicPr>
          <p:cNvPr id="228" name="Google Shape;228;p39">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29" name="Google Shape;229;p39">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30" name="Google Shape;230;p39"/>
          <p:cNvPicPr preferRelativeResize="0"/>
          <p:nvPr/>
        </p:nvPicPr>
        <p:blipFill rotWithShape="1">
          <a:blip r:embed="rId6">
            <a:alphaModFix/>
          </a:blip>
          <a:srcRect l="10674" b="62225"/>
          <a:stretch/>
        </p:blipFill>
        <p:spPr>
          <a:xfrm>
            <a:off x="0" y="4095635"/>
            <a:ext cx="2730137" cy="1047865"/>
          </a:xfrm>
          <a:prstGeom prst="rect">
            <a:avLst/>
          </a:prstGeom>
          <a:noFill/>
          <a:ln>
            <a:noFill/>
          </a:ln>
        </p:spPr>
      </p:pic>
      <p:pic>
        <p:nvPicPr>
          <p:cNvPr id="231" name="Google Shape;231;p39"/>
          <p:cNvPicPr preferRelativeResize="0"/>
          <p:nvPr/>
        </p:nvPicPr>
        <p:blipFill rotWithShape="1">
          <a:blip r:embed="rId6">
            <a:alphaModFix/>
          </a:blip>
          <a:srcRect t="54344" r="22009"/>
          <a:stretch/>
        </p:blipFill>
        <p:spPr>
          <a:xfrm>
            <a:off x="6760324" y="0"/>
            <a:ext cx="2383675" cy="1266451"/>
          </a:xfrm>
          <a:prstGeom prst="rect">
            <a:avLst/>
          </a:prstGeom>
          <a:noFill/>
          <a:ln>
            <a:noFill/>
          </a:ln>
        </p:spPr>
      </p:pic>
      <p:sp>
        <p:nvSpPr>
          <p:cNvPr id="232" name="Google Shape;232;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233"/>
        <p:cNvGrpSpPr/>
        <p:nvPr/>
      </p:nvGrpSpPr>
      <p:grpSpPr>
        <a:xfrm>
          <a:off x="0" y="0"/>
          <a:ext cx="0" cy="0"/>
          <a:chOff x="0" y="0"/>
          <a:chExt cx="0" cy="0"/>
        </a:xfrm>
      </p:grpSpPr>
      <p:pic>
        <p:nvPicPr>
          <p:cNvPr id="234" name="Google Shape;234;p40">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35" name="Google Shape;235;p40">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36" name="Google Shape;236;p40"/>
          <p:cNvPicPr preferRelativeResize="0"/>
          <p:nvPr/>
        </p:nvPicPr>
        <p:blipFill rotWithShape="1">
          <a:blip r:embed="rId6">
            <a:alphaModFix/>
          </a:blip>
          <a:srcRect l="24687"/>
          <a:stretch/>
        </p:blipFill>
        <p:spPr>
          <a:xfrm flipH="1">
            <a:off x="7616882" y="3271478"/>
            <a:ext cx="1527117" cy="1872022"/>
          </a:xfrm>
          <a:prstGeom prst="rect">
            <a:avLst/>
          </a:prstGeom>
          <a:noFill/>
          <a:ln>
            <a:noFill/>
          </a:ln>
        </p:spPr>
      </p:pic>
      <p:pic>
        <p:nvPicPr>
          <p:cNvPr id="237" name="Google Shape;237;p40"/>
          <p:cNvPicPr preferRelativeResize="0"/>
          <p:nvPr/>
        </p:nvPicPr>
        <p:blipFill rotWithShape="1">
          <a:blip r:embed="rId7">
            <a:alphaModFix/>
          </a:blip>
          <a:srcRect l="12126"/>
          <a:stretch/>
        </p:blipFill>
        <p:spPr>
          <a:xfrm flipH="1">
            <a:off x="7370984" y="3294878"/>
            <a:ext cx="1773016" cy="1848623"/>
          </a:xfrm>
          <a:prstGeom prst="rect">
            <a:avLst/>
          </a:prstGeom>
          <a:noFill/>
          <a:ln>
            <a:noFill/>
          </a:ln>
        </p:spPr>
      </p:pic>
      <p:pic>
        <p:nvPicPr>
          <p:cNvPr id="238" name="Google Shape;238;p40"/>
          <p:cNvPicPr preferRelativeResize="0"/>
          <p:nvPr/>
        </p:nvPicPr>
        <p:blipFill rotWithShape="1">
          <a:blip r:embed="rId6">
            <a:alphaModFix/>
          </a:blip>
          <a:srcRect t="65871" r="15261"/>
          <a:stretch/>
        </p:blipFill>
        <p:spPr>
          <a:xfrm flipH="1">
            <a:off x="-1" y="0"/>
            <a:ext cx="1718110" cy="638876"/>
          </a:xfrm>
          <a:prstGeom prst="rect">
            <a:avLst/>
          </a:prstGeom>
          <a:noFill/>
          <a:ln>
            <a:noFill/>
          </a:ln>
        </p:spPr>
      </p:pic>
      <p:pic>
        <p:nvPicPr>
          <p:cNvPr id="239" name="Google Shape;239;p40"/>
          <p:cNvPicPr preferRelativeResize="0"/>
          <p:nvPr/>
        </p:nvPicPr>
        <p:blipFill rotWithShape="1">
          <a:blip r:embed="rId6">
            <a:alphaModFix/>
          </a:blip>
          <a:srcRect b="75619"/>
          <a:stretch/>
        </p:blipFill>
        <p:spPr>
          <a:xfrm rot="5400000" flipH="1">
            <a:off x="-785619" y="1154877"/>
            <a:ext cx="2027633" cy="456399"/>
          </a:xfrm>
          <a:prstGeom prst="rect">
            <a:avLst/>
          </a:prstGeom>
          <a:noFill/>
          <a:ln>
            <a:noFill/>
          </a:ln>
        </p:spPr>
      </p:pic>
      <p:sp>
        <p:nvSpPr>
          <p:cNvPr id="240" name="Google Shape;240;p40"/>
          <p:cNvSpPr>
            <a:spLocks noGrp="1"/>
          </p:cNvSpPr>
          <p:nvPr>
            <p:ph type="pic" idx="2"/>
          </p:nvPr>
        </p:nvSpPr>
        <p:spPr>
          <a:xfrm>
            <a:off x="1135499" y="1325276"/>
            <a:ext cx="1902900" cy="1902900"/>
          </a:xfrm>
          <a:prstGeom prst="ellipse">
            <a:avLst/>
          </a:prstGeom>
          <a:solidFill>
            <a:srgbClr val="F2F2F2"/>
          </a:solidFill>
          <a:ln>
            <a:noFill/>
          </a:ln>
        </p:spPr>
      </p:sp>
      <p:sp>
        <p:nvSpPr>
          <p:cNvPr id="241" name="Google Shape;241;p40"/>
          <p:cNvSpPr>
            <a:spLocks noGrp="1"/>
          </p:cNvSpPr>
          <p:nvPr>
            <p:ph type="pic" idx="3"/>
          </p:nvPr>
        </p:nvSpPr>
        <p:spPr>
          <a:xfrm>
            <a:off x="6105525" y="1325276"/>
            <a:ext cx="1902900" cy="1902900"/>
          </a:xfrm>
          <a:prstGeom prst="ellipse">
            <a:avLst/>
          </a:prstGeom>
          <a:solidFill>
            <a:srgbClr val="F2F2F2"/>
          </a:solidFill>
          <a:ln>
            <a:noFill/>
          </a:ln>
        </p:spPr>
      </p:sp>
      <p:sp>
        <p:nvSpPr>
          <p:cNvPr id="242" name="Google Shape;242;p40"/>
          <p:cNvSpPr>
            <a:spLocks noGrp="1"/>
          </p:cNvSpPr>
          <p:nvPr>
            <p:ph type="pic" idx="4"/>
          </p:nvPr>
        </p:nvSpPr>
        <p:spPr>
          <a:xfrm>
            <a:off x="3620512" y="1325276"/>
            <a:ext cx="1902900" cy="1902900"/>
          </a:xfrm>
          <a:prstGeom prst="ellipse">
            <a:avLst/>
          </a:prstGeom>
          <a:solidFill>
            <a:srgbClr val="F2F2F2"/>
          </a:solidFill>
          <a:ln>
            <a:noFill/>
          </a:ln>
        </p:spPr>
      </p:sp>
      <p:sp>
        <p:nvSpPr>
          <p:cNvPr id="243" name="Google Shape;243;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244"/>
        <p:cNvGrpSpPr/>
        <p:nvPr/>
      </p:nvGrpSpPr>
      <p:grpSpPr>
        <a:xfrm>
          <a:off x="0" y="0"/>
          <a:ext cx="0" cy="0"/>
          <a:chOff x="0" y="0"/>
          <a:chExt cx="0" cy="0"/>
        </a:xfrm>
      </p:grpSpPr>
      <p:pic>
        <p:nvPicPr>
          <p:cNvPr id="245" name="Google Shape;245;p41">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46" name="Google Shape;246;p41">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47" name="Google Shape;247;p41"/>
          <p:cNvPicPr preferRelativeResize="0"/>
          <p:nvPr/>
        </p:nvPicPr>
        <p:blipFill rotWithShape="1">
          <a:blip r:embed="rId6">
            <a:alphaModFix/>
          </a:blip>
          <a:srcRect r="48704" b="32894"/>
          <a:stretch/>
        </p:blipFill>
        <p:spPr>
          <a:xfrm>
            <a:off x="7576975" y="3070423"/>
            <a:ext cx="1567025" cy="2073078"/>
          </a:xfrm>
          <a:prstGeom prst="rect">
            <a:avLst/>
          </a:prstGeom>
          <a:noFill/>
          <a:ln>
            <a:noFill/>
          </a:ln>
        </p:spPr>
      </p:pic>
      <p:pic>
        <p:nvPicPr>
          <p:cNvPr id="248" name="Google Shape;248;p41"/>
          <p:cNvPicPr preferRelativeResize="0"/>
          <p:nvPr/>
        </p:nvPicPr>
        <p:blipFill rotWithShape="1">
          <a:blip r:embed="rId6">
            <a:alphaModFix/>
          </a:blip>
          <a:srcRect l="7986" t="66868"/>
          <a:stretch/>
        </p:blipFill>
        <p:spPr>
          <a:xfrm>
            <a:off x="0" y="0"/>
            <a:ext cx="2810907" cy="1023516"/>
          </a:xfrm>
          <a:prstGeom prst="rect">
            <a:avLst/>
          </a:prstGeom>
          <a:noFill/>
          <a:ln>
            <a:noFill/>
          </a:ln>
        </p:spPr>
      </p:pic>
      <p:sp>
        <p:nvSpPr>
          <p:cNvPr id="249" name="Google Shape;249;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250"/>
        <p:cNvGrpSpPr/>
        <p:nvPr/>
      </p:nvGrpSpPr>
      <p:grpSpPr>
        <a:xfrm>
          <a:off x="0" y="0"/>
          <a:ext cx="0" cy="0"/>
          <a:chOff x="0" y="0"/>
          <a:chExt cx="0" cy="0"/>
        </a:xfrm>
      </p:grpSpPr>
      <p:pic>
        <p:nvPicPr>
          <p:cNvPr id="251" name="Google Shape;251;p42">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52" name="Google Shape;252;p42">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53" name="Google Shape;253;p42"/>
          <p:cNvPicPr preferRelativeResize="0"/>
          <p:nvPr/>
        </p:nvPicPr>
        <p:blipFill rotWithShape="1">
          <a:blip r:embed="rId6">
            <a:alphaModFix/>
          </a:blip>
          <a:srcRect l="50000" t="17115"/>
          <a:stretch/>
        </p:blipFill>
        <p:spPr>
          <a:xfrm>
            <a:off x="-1" y="-1"/>
            <a:ext cx="1458050" cy="2231589"/>
          </a:xfrm>
          <a:prstGeom prst="rect">
            <a:avLst/>
          </a:prstGeom>
          <a:noFill/>
          <a:ln>
            <a:noFill/>
          </a:ln>
        </p:spPr>
      </p:pic>
      <p:pic>
        <p:nvPicPr>
          <p:cNvPr id="254" name="Google Shape;254;p42"/>
          <p:cNvPicPr preferRelativeResize="0"/>
          <p:nvPr/>
        </p:nvPicPr>
        <p:blipFill rotWithShape="1">
          <a:blip r:embed="rId6">
            <a:alphaModFix/>
          </a:blip>
          <a:srcRect r="55442" b="27336"/>
          <a:stretch/>
        </p:blipFill>
        <p:spPr>
          <a:xfrm>
            <a:off x="7844654" y="3187154"/>
            <a:ext cx="1299346" cy="1956347"/>
          </a:xfrm>
          <a:prstGeom prst="rect">
            <a:avLst/>
          </a:prstGeom>
          <a:noFill/>
          <a:ln>
            <a:noFill/>
          </a:ln>
        </p:spPr>
      </p:pic>
      <p:sp>
        <p:nvSpPr>
          <p:cNvPr id="255" name="Google Shape;255;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256"/>
        <p:cNvGrpSpPr/>
        <p:nvPr/>
      </p:nvGrpSpPr>
      <p:grpSpPr>
        <a:xfrm>
          <a:off x="0" y="0"/>
          <a:ext cx="0" cy="0"/>
          <a:chOff x="0" y="0"/>
          <a:chExt cx="0" cy="0"/>
        </a:xfrm>
      </p:grpSpPr>
      <p:pic>
        <p:nvPicPr>
          <p:cNvPr id="257" name="Google Shape;257;p43">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58" name="Google Shape;258;p43">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59" name="Google Shape;259;p43"/>
          <p:cNvPicPr preferRelativeResize="0"/>
          <p:nvPr/>
        </p:nvPicPr>
        <p:blipFill rotWithShape="1">
          <a:blip r:embed="rId6">
            <a:alphaModFix/>
          </a:blip>
          <a:srcRect r="11496" b="19504"/>
          <a:stretch/>
        </p:blipFill>
        <p:spPr>
          <a:xfrm>
            <a:off x="7167248" y="3416300"/>
            <a:ext cx="1976752" cy="1727199"/>
          </a:xfrm>
          <a:prstGeom prst="rect">
            <a:avLst/>
          </a:prstGeom>
          <a:noFill/>
          <a:ln>
            <a:noFill/>
          </a:ln>
        </p:spPr>
      </p:pic>
      <p:pic>
        <p:nvPicPr>
          <p:cNvPr id="260" name="Google Shape;260;p43"/>
          <p:cNvPicPr preferRelativeResize="0"/>
          <p:nvPr/>
        </p:nvPicPr>
        <p:blipFill rotWithShape="1">
          <a:blip r:embed="rId7">
            <a:alphaModFix/>
          </a:blip>
          <a:srcRect r="17046" b="19504"/>
          <a:stretch/>
        </p:blipFill>
        <p:spPr>
          <a:xfrm>
            <a:off x="7316627" y="3416300"/>
            <a:ext cx="1827374" cy="1727199"/>
          </a:xfrm>
          <a:prstGeom prst="rect">
            <a:avLst/>
          </a:prstGeom>
          <a:noFill/>
          <a:ln>
            <a:noFill/>
          </a:ln>
        </p:spPr>
      </p:pic>
      <p:pic>
        <p:nvPicPr>
          <p:cNvPr id="261" name="Google Shape;261;p43"/>
          <p:cNvPicPr preferRelativeResize="0"/>
          <p:nvPr/>
        </p:nvPicPr>
        <p:blipFill rotWithShape="1">
          <a:blip r:embed="rId6">
            <a:alphaModFix/>
          </a:blip>
          <a:srcRect l="18923" b="81758"/>
          <a:stretch/>
        </p:blipFill>
        <p:spPr>
          <a:xfrm rot="10800000" flipH="1">
            <a:off x="0" y="-2"/>
            <a:ext cx="2272320" cy="491126"/>
          </a:xfrm>
          <a:prstGeom prst="rect">
            <a:avLst/>
          </a:prstGeom>
          <a:noFill/>
          <a:ln>
            <a:noFill/>
          </a:ln>
        </p:spPr>
      </p:pic>
      <p:sp>
        <p:nvSpPr>
          <p:cNvPr id="262" name="Google Shape;262;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263"/>
        <p:cNvGrpSpPr/>
        <p:nvPr/>
      </p:nvGrpSpPr>
      <p:grpSpPr>
        <a:xfrm>
          <a:off x="0" y="0"/>
          <a:ext cx="0" cy="0"/>
          <a:chOff x="0" y="0"/>
          <a:chExt cx="0" cy="0"/>
        </a:xfrm>
      </p:grpSpPr>
      <p:pic>
        <p:nvPicPr>
          <p:cNvPr id="264" name="Google Shape;264;p44">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65" name="Google Shape;265;p44">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66" name="Google Shape;266;p44"/>
          <p:cNvPicPr preferRelativeResize="0"/>
          <p:nvPr/>
        </p:nvPicPr>
        <p:blipFill rotWithShape="1">
          <a:blip r:embed="rId6">
            <a:alphaModFix/>
          </a:blip>
          <a:srcRect l="12172" b="60287"/>
          <a:stretch/>
        </p:blipFill>
        <p:spPr>
          <a:xfrm rot="10800000" flipH="1">
            <a:off x="0" y="0"/>
            <a:ext cx="1999648" cy="914279"/>
          </a:xfrm>
          <a:prstGeom prst="rect">
            <a:avLst/>
          </a:prstGeom>
          <a:noFill/>
          <a:ln>
            <a:noFill/>
          </a:ln>
        </p:spPr>
      </p:pic>
      <p:pic>
        <p:nvPicPr>
          <p:cNvPr id="267" name="Google Shape;267;p44"/>
          <p:cNvPicPr preferRelativeResize="0"/>
          <p:nvPr/>
        </p:nvPicPr>
        <p:blipFill rotWithShape="1">
          <a:blip r:embed="rId6">
            <a:alphaModFix/>
          </a:blip>
          <a:srcRect r="23494"/>
          <a:stretch/>
        </p:blipFill>
        <p:spPr>
          <a:xfrm>
            <a:off x="7638933" y="3154061"/>
            <a:ext cx="1505068" cy="1989439"/>
          </a:xfrm>
          <a:prstGeom prst="rect">
            <a:avLst/>
          </a:prstGeom>
          <a:noFill/>
          <a:ln>
            <a:noFill/>
          </a:ln>
        </p:spPr>
      </p:pic>
      <p:pic>
        <p:nvPicPr>
          <p:cNvPr id="268" name="Google Shape;268;p44"/>
          <p:cNvPicPr preferRelativeResize="0"/>
          <p:nvPr/>
        </p:nvPicPr>
        <p:blipFill rotWithShape="1">
          <a:blip r:embed="rId7">
            <a:alphaModFix/>
          </a:blip>
          <a:srcRect r="16749"/>
          <a:stretch/>
        </p:blipFill>
        <p:spPr>
          <a:xfrm>
            <a:off x="7522143" y="3412121"/>
            <a:ext cx="1621857" cy="1731379"/>
          </a:xfrm>
          <a:prstGeom prst="rect">
            <a:avLst/>
          </a:prstGeom>
          <a:noFill/>
          <a:ln>
            <a:noFill/>
          </a:ln>
        </p:spPr>
      </p:pic>
      <p:sp>
        <p:nvSpPr>
          <p:cNvPr id="269" name="Google Shape;269;p44"/>
          <p:cNvSpPr>
            <a:spLocks noGrp="1"/>
          </p:cNvSpPr>
          <p:nvPr>
            <p:ph type="pic" idx="2"/>
          </p:nvPr>
        </p:nvSpPr>
        <p:spPr>
          <a:xfrm>
            <a:off x="3388100" y="838200"/>
            <a:ext cx="2223300" cy="1565700"/>
          </a:xfrm>
          <a:prstGeom prst="roundRect">
            <a:avLst>
              <a:gd name="adj" fmla="val 8096"/>
            </a:avLst>
          </a:prstGeom>
          <a:solidFill>
            <a:srgbClr val="F2F2F2"/>
          </a:solidFill>
          <a:ln>
            <a:noFill/>
          </a:ln>
        </p:spPr>
      </p:sp>
      <p:sp>
        <p:nvSpPr>
          <p:cNvPr id="270" name="Google Shape;270;p44"/>
          <p:cNvSpPr>
            <a:spLocks noGrp="1"/>
          </p:cNvSpPr>
          <p:nvPr>
            <p:ph type="pic" idx="3"/>
          </p:nvPr>
        </p:nvSpPr>
        <p:spPr>
          <a:xfrm>
            <a:off x="6257881" y="838200"/>
            <a:ext cx="2223300" cy="1565700"/>
          </a:xfrm>
          <a:prstGeom prst="roundRect">
            <a:avLst>
              <a:gd name="adj" fmla="val 8096"/>
            </a:avLst>
          </a:prstGeom>
          <a:solidFill>
            <a:srgbClr val="F2F2F2"/>
          </a:solidFill>
          <a:ln>
            <a:noFill/>
          </a:ln>
        </p:spPr>
      </p:sp>
      <p:sp>
        <p:nvSpPr>
          <p:cNvPr id="271" name="Google Shape;271;p44"/>
          <p:cNvSpPr>
            <a:spLocks noGrp="1"/>
          </p:cNvSpPr>
          <p:nvPr>
            <p:ph type="pic" idx="4"/>
          </p:nvPr>
        </p:nvSpPr>
        <p:spPr>
          <a:xfrm>
            <a:off x="518319" y="838200"/>
            <a:ext cx="2223300" cy="1565700"/>
          </a:xfrm>
          <a:prstGeom prst="roundRect">
            <a:avLst>
              <a:gd name="adj" fmla="val 8096"/>
            </a:avLst>
          </a:prstGeom>
          <a:solidFill>
            <a:srgbClr val="F2F2F2"/>
          </a:solidFill>
          <a:ln>
            <a:noFill/>
          </a:ln>
        </p:spPr>
      </p:sp>
      <p:sp>
        <p:nvSpPr>
          <p:cNvPr id="272" name="Google Shape;272;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0_PPTMON slide">
  <p:cSld name="10_PPTMON slide">
    <p:spTree>
      <p:nvGrpSpPr>
        <p:cNvPr id="1" name="Shape 273"/>
        <p:cNvGrpSpPr/>
        <p:nvPr/>
      </p:nvGrpSpPr>
      <p:grpSpPr>
        <a:xfrm>
          <a:off x="0" y="0"/>
          <a:ext cx="0" cy="0"/>
          <a:chOff x="0" y="0"/>
          <a:chExt cx="0" cy="0"/>
        </a:xfrm>
      </p:grpSpPr>
      <p:pic>
        <p:nvPicPr>
          <p:cNvPr id="274" name="Google Shape;274;p45">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75" name="Google Shape;275;p45">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76" name="Google Shape;276;p45"/>
          <p:cNvPicPr preferRelativeResize="0"/>
          <p:nvPr/>
        </p:nvPicPr>
        <p:blipFill rotWithShape="1">
          <a:blip r:embed="rId6">
            <a:alphaModFix/>
          </a:blip>
          <a:srcRect l="7766"/>
          <a:stretch/>
        </p:blipFill>
        <p:spPr>
          <a:xfrm>
            <a:off x="0" y="3685061"/>
            <a:ext cx="1482159" cy="1458439"/>
          </a:xfrm>
          <a:prstGeom prst="rect">
            <a:avLst/>
          </a:prstGeom>
          <a:noFill/>
          <a:ln>
            <a:noFill/>
          </a:ln>
        </p:spPr>
      </p:pic>
      <p:pic>
        <p:nvPicPr>
          <p:cNvPr id="277" name="Google Shape;277;p45"/>
          <p:cNvPicPr preferRelativeResize="0"/>
          <p:nvPr/>
        </p:nvPicPr>
        <p:blipFill rotWithShape="1">
          <a:blip r:embed="rId7">
            <a:alphaModFix/>
          </a:blip>
          <a:srcRect l="11024"/>
          <a:stretch/>
        </p:blipFill>
        <p:spPr>
          <a:xfrm>
            <a:off x="0" y="3727985"/>
            <a:ext cx="1436670" cy="1415514"/>
          </a:xfrm>
          <a:prstGeom prst="rect">
            <a:avLst/>
          </a:prstGeom>
          <a:noFill/>
          <a:ln>
            <a:noFill/>
          </a:ln>
        </p:spPr>
      </p:pic>
      <p:pic>
        <p:nvPicPr>
          <p:cNvPr id="278" name="Google Shape;278;p45"/>
          <p:cNvPicPr preferRelativeResize="0"/>
          <p:nvPr/>
        </p:nvPicPr>
        <p:blipFill rotWithShape="1">
          <a:blip r:embed="rId6">
            <a:alphaModFix/>
          </a:blip>
          <a:srcRect t="32682" r="18354"/>
          <a:stretch/>
        </p:blipFill>
        <p:spPr>
          <a:xfrm>
            <a:off x="7572676" y="0"/>
            <a:ext cx="1571325" cy="1175816"/>
          </a:xfrm>
          <a:prstGeom prst="rect">
            <a:avLst/>
          </a:prstGeom>
          <a:noFill/>
          <a:ln>
            <a:noFill/>
          </a:ln>
        </p:spPr>
      </p:pic>
      <p:sp>
        <p:nvSpPr>
          <p:cNvPr id="279" name="Google Shape;279;p45"/>
          <p:cNvSpPr>
            <a:spLocks noGrp="1"/>
          </p:cNvSpPr>
          <p:nvPr>
            <p:ph type="pic" idx="2"/>
          </p:nvPr>
        </p:nvSpPr>
        <p:spPr>
          <a:xfrm>
            <a:off x="978320" y="1430854"/>
            <a:ext cx="1482300" cy="1482300"/>
          </a:xfrm>
          <a:prstGeom prst="ellipse">
            <a:avLst/>
          </a:prstGeom>
          <a:solidFill>
            <a:srgbClr val="F2F2F2"/>
          </a:solidFill>
          <a:ln>
            <a:noFill/>
          </a:ln>
        </p:spPr>
      </p:sp>
      <p:sp>
        <p:nvSpPr>
          <p:cNvPr id="280" name="Google Shape;280;p45"/>
          <p:cNvSpPr>
            <a:spLocks noGrp="1"/>
          </p:cNvSpPr>
          <p:nvPr>
            <p:ph type="pic" idx="3"/>
          </p:nvPr>
        </p:nvSpPr>
        <p:spPr>
          <a:xfrm>
            <a:off x="2880053" y="1430854"/>
            <a:ext cx="1482300" cy="1482300"/>
          </a:xfrm>
          <a:prstGeom prst="ellipse">
            <a:avLst/>
          </a:prstGeom>
          <a:solidFill>
            <a:srgbClr val="F2F2F2"/>
          </a:solidFill>
          <a:ln>
            <a:noFill/>
          </a:ln>
        </p:spPr>
      </p:sp>
      <p:sp>
        <p:nvSpPr>
          <p:cNvPr id="281" name="Google Shape;281;p45"/>
          <p:cNvSpPr>
            <a:spLocks noGrp="1"/>
          </p:cNvSpPr>
          <p:nvPr>
            <p:ph type="pic" idx="4"/>
          </p:nvPr>
        </p:nvSpPr>
        <p:spPr>
          <a:xfrm>
            <a:off x="4781787" y="1430854"/>
            <a:ext cx="1482300" cy="1482300"/>
          </a:xfrm>
          <a:prstGeom prst="ellipse">
            <a:avLst/>
          </a:prstGeom>
          <a:solidFill>
            <a:srgbClr val="F2F2F2"/>
          </a:solidFill>
          <a:ln>
            <a:noFill/>
          </a:ln>
        </p:spPr>
      </p:sp>
      <p:sp>
        <p:nvSpPr>
          <p:cNvPr id="282" name="Google Shape;282;p45"/>
          <p:cNvSpPr>
            <a:spLocks noGrp="1"/>
          </p:cNvSpPr>
          <p:nvPr>
            <p:ph type="pic" idx="5"/>
          </p:nvPr>
        </p:nvSpPr>
        <p:spPr>
          <a:xfrm>
            <a:off x="6683522" y="1430854"/>
            <a:ext cx="1482300" cy="1482300"/>
          </a:xfrm>
          <a:prstGeom prst="ellipse">
            <a:avLst/>
          </a:prstGeom>
          <a:solidFill>
            <a:srgbClr val="F2F2F2"/>
          </a:solidFill>
          <a:ln>
            <a:noFill/>
          </a:ln>
        </p:spPr>
      </p:sp>
      <p:sp>
        <p:nvSpPr>
          <p:cNvPr id="283" name="Google Shape;283;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3_PPTMON slide">
  <p:cSld name="13_PPTMON slide">
    <p:spTree>
      <p:nvGrpSpPr>
        <p:cNvPr id="1" name="Shape 284"/>
        <p:cNvGrpSpPr/>
        <p:nvPr/>
      </p:nvGrpSpPr>
      <p:grpSpPr>
        <a:xfrm>
          <a:off x="0" y="0"/>
          <a:ext cx="0" cy="0"/>
          <a:chOff x="0" y="0"/>
          <a:chExt cx="0" cy="0"/>
        </a:xfrm>
      </p:grpSpPr>
      <p:pic>
        <p:nvPicPr>
          <p:cNvPr id="285" name="Google Shape;285;p46">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86" name="Google Shape;286;p46">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87" name="Google Shape;287;p46"/>
          <p:cNvPicPr preferRelativeResize="0"/>
          <p:nvPr/>
        </p:nvPicPr>
        <p:blipFill rotWithShape="1">
          <a:blip r:embed="rId6">
            <a:alphaModFix/>
          </a:blip>
          <a:srcRect r="48704" b="32894"/>
          <a:stretch/>
        </p:blipFill>
        <p:spPr>
          <a:xfrm>
            <a:off x="7368702" y="2794891"/>
            <a:ext cx="1775299" cy="2348609"/>
          </a:xfrm>
          <a:prstGeom prst="rect">
            <a:avLst/>
          </a:prstGeom>
          <a:noFill/>
          <a:ln>
            <a:noFill/>
          </a:ln>
        </p:spPr>
      </p:pic>
      <p:pic>
        <p:nvPicPr>
          <p:cNvPr id="288" name="Google Shape;288;p46"/>
          <p:cNvPicPr preferRelativeResize="0"/>
          <p:nvPr/>
        </p:nvPicPr>
        <p:blipFill rotWithShape="1">
          <a:blip r:embed="rId7">
            <a:alphaModFix/>
          </a:blip>
          <a:srcRect t="65871" r="15261"/>
          <a:stretch/>
        </p:blipFill>
        <p:spPr>
          <a:xfrm flipH="1">
            <a:off x="-1" y="0"/>
            <a:ext cx="2480554" cy="922390"/>
          </a:xfrm>
          <a:prstGeom prst="rect">
            <a:avLst/>
          </a:prstGeom>
          <a:noFill/>
          <a:ln>
            <a:noFill/>
          </a:ln>
        </p:spPr>
      </p:pic>
      <p:pic>
        <p:nvPicPr>
          <p:cNvPr id="289" name="Google Shape;289;p46"/>
          <p:cNvPicPr preferRelativeResize="0"/>
          <p:nvPr/>
        </p:nvPicPr>
        <p:blipFill rotWithShape="1">
          <a:blip r:embed="rId7">
            <a:alphaModFix/>
          </a:blip>
          <a:srcRect b="75619"/>
          <a:stretch/>
        </p:blipFill>
        <p:spPr>
          <a:xfrm rot="5400000" flipH="1">
            <a:off x="-1134250" y="1667377"/>
            <a:ext cx="2927431" cy="658935"/>
          </a:xfrm>
          <a:prstGeom prst="rect">
            <a:avLst/>
          </a:prstGeom>
          <a:noFill/>
          <a:ln>
            <a:noFill/>
          </a:ln>
        </p:spPr>
      </p:pic>
      <p:sp>
        <p:nvSpPr>
          <p:cNvPr id="290" name="Google Shape;290;p46"/>
          <p:cNvSpPr>
            <a:spLocks noGrp="1"/>
          </p:cNvSpPr>
          <p:nvPr>
            <p:ph type="pic" idx="2"/>
          </p:nvPr>
        </p:nvSpPr>
        <p:spPr>
          <a:xfrm>
            <a:off x="6035642" y="777563"/>
            <a:ext cx="1689300" cy="3696600"/>
          </a:xfrm>
          <a:prstGeom prst="roundRect">
            <a:avLst>
              <a:gd name="adj" fmla="val 13456"/>
            </a:avLst>
          </a:prstGeom>
          <a:solidFill>
            <a:srgbClr val="F2F2F2"/>
          </a:solidFill>
          <a:ln>
            <a:noFill/>
          </a:ln>
        </p:spPr>
      </p:sp>
      <p:sp>
        <p:nvSpPr>
          <p:cNvPr id="291" name="Google Shape;291;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4_PPTMON slide">
  <p:cSld name="14_PPTMON slide">
    <p:spTree>
      <p:nvGrpSpPr>
        <p:cNvPr id="1" name="Shape 292"/>
        <p:cNvGrpSpPr/>
        <p:nvPr/>
      </p:nvGrpSpPr>
      <p:grpSpPr>
        <a:xfrm>
          <a:off x="0" y="0"/>
          <a:ext cx="0" cy="0"/>
          <a:chOff x="0" y="0"/>
          <a:chExt cx="0" cy="0"/>
        </a:xfrm>
      </p:grpSpPr>
      <p:pic>
        <p:nvPicPr>
          <p:cNvPr id="293" name="Google Shape;293;p47">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294" name="Google Shape;294;p47">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95" name="Google Shape;295;p47"/>
          <p:cNvPicPr preferRelativeResize="0"/>
          <p:nvPr/>
        </p:nvPicPr>
        <p:blipFill rotWithShape="1">
          <a:blip r:embed="rId6">
            <a:alphaModFix/>
          </a:blip>
          <a:srcRect t="43696" r="25711"/>
          <a:stretch/>
        </p:blipFill>
        <p:spPr>
          <a:xfrm>
            <a:off x="7110719" y="-1"/>
            <a:ext cx="2033280" cy="1561784"/>
          </a:xfrm>
          <a:prstGeom prst="rect">
            <a:avLst/>
          </a:prstGeom>
          <a:noFill/>
          <a:ln>
            <a:noFill/>
          </a:ln>
        </p:spPr>
      </p:pic>
      <p:pic>
        <p:nvPicPr>
          <p:cNvPr id="296" name="Google Shape;296;p47"/>
          <p:cNvPicPr preferRelativeResize="0"/>
          <p:nvPr/>
        </p:nvPicPr>
        <p:blipFill rotWithShape="1">
          <a:blip r:embed="rId7">
            <a:alphaModFix/>
          </a:blip>
          <a:srcRect l="12172" b="60287"/>
          <a:stretch/>
        </p:blipFill>
        <p:spPr>
          <a:xfrm>
            <a:off x="-1" y="3822971"/>
            <a:ext cx="2888170" cy="1320529"/>
          </a:xfrm>
          <a:prstGeom prst="rect">
            <a:avLst/>
          </a:prstGeom>
          <a:noFill/>
          <a:ln>
            <a:noFill/>
          </a:ln>
        </p:spPr>
      </p:pic>
      <p:sp>
        <p:nvSpPr>
          <p:cNvPr id="297" name="Google Shape;297;p47"/>
          <p:cNvSpPr>
            <a:spLocks noGrp="1"/>
          </p:cNvSpPr>
          <p:nvPr>
            <p:ph type="pic" idx="2"/>
          </p:nvPr>
        </p:nvSpPr>
        <p:spPr>
          <a:xfrm>
            <a:off x="5384601" y="650081"/>
            <a:ext cx="2834400" cy="3771900"/>
          </a:xfrm>
          <a:prstGeom prst="roundRect">
            <a:avLst>
              <a:gd name="adj" fmla="val 1926"/>
            </a:avLst>
          </a:prstGeom>
          <a:solidFill>
            <a:srgbClr val="F2F2F2"/>
          </a:solidFill>
          <a:ln>
            <a:noFill/>
          </a:ln>
        </p:spPr>
      </p:sp>
      <p:sp>
        <p:nvSpPr>
          <p:cNvPr id="298" name="Google Shape;298;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299"/>
        <p:cNvGrpSpPr/>
        <p:nvPr/>
      </p:nvGrpSpPr>
      <p:grpSpPr>
        <a:xfrm>
          <a:off x="0" y="0"/>
          <a:ext cx="0" cy="0"/>
          <a:chOff x="0" y="0"/>
          <a:chExt cx="0" cy="0"/>
        </a:xfrm>
      </p:grpSpPr>
      <p:pic>
        <p:nvPicPr>
          <p:cNvPr id="300" name="Google Shape;300;p48">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301" name="Google Shape;301;p48">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302" name="Google Shape;302;p48"/>
          <p:cNvPicPr preferRelativeResize="0"/>
          <p:nvPr/>
        </p:nvPicPr>
        <p:blipFill rotWithShape="1">
          <a:blip r:embed="rId6">
            <a:alphaModFix/>
          </a:blip>
          <a:srcRect r="34249" b="50000"/>
          <a:stretch/>
        </p:blipFill>
        <p:spPr>
          <a:xfrm>
            <a:off x="7009958" y="3531458"/>
            <a:ext cx="2134042" cy="1612042"/>
          </a:xfrm>
          <a:prstGeom prst="rect">
            <a:avLst/>
          </a:prstGeom>
          <a:noFill/>
          <a:ln>
            <a:noFill/>
          </a:ln>
        </p:spPr>
      </p:pic>
      <p:pic>
        <p:nvPicPr>
          <p:cNvPr id="303" name="Google Shape;303;p48"/>
          <p:cNvPicPr preferRelativeResize="0"/>
          <p:nvPr/>
        </p:nvPicPr>
        <p:blipFill rotWithShape="1">
          <a:blip r:embed="rId7">
            <a:alphaModFix/>
          </a:blip>
          <a:srcRect t="54344" r="22009"/>
          <a:stretch/>
        </p:blipFill>
        <p:spPr>
          <a:xfrm flipH="1">
            <a:off x="1" y="0"/>
            <a:ext cx="2383675" cy="1266451"/>
          </a:xfrm>
          <a:prstGeom prst="rect">
            <a:avLst/>
          </a:prstGeom>
          <a:noFill/>
          <a:ln>
            <a:noFill/>
          </a:ln>
        </p:spPr>
      </p:pic>
      <p:sp>
        <p:nvSpPr>
          <p:cNvPr id="304" name="Google Shape;304;p48"/>
          <p:cNvSpPr>
            <a:spLocks noGrp="1"/>
          </p:cNvSpPr>
          <p:nvPr>
            <p:ph type="pic" idx="2"/>
          </p:nvPr>
        </p:nvSpPr>
        <p:spPr>
          <a:xfrm>
            <a:off x="3220910" y="620578"/>
            <a:ext cx="4784700" cy="3260400"/>
          </a:xfrm>
          <a:prstGeom prst="roundRect">
            <a:avLst>
              <a:gd name="adj" fmla="val 1000"/>
            </a:avLst>
          </a:prstGeom>
          <a:solidFill>
            <a:srgbClr val="F2F2F2"/>
          </a:solidFill>
          <a:ln>
            <a:noFill/>
          </a:ln>
        </p:spPr>
      </p:sp>
      <p:sp>
        <p:nvSpPr>
          <p:cNvPr id="305" name="Google Shape;305;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bg>
      <p:bgPr>
        <a:solidFill>
          <a:schemeClr val="lt1"/>
        </a:solidFill>
        <a:effectLst/>
      </p:bgPr>
    </p:bg>
    <p:spTree>
      <p:nvGrpSpPr>
        <p:cNvPr id="1" name="Shape 306"/>
        <p:cNvGrpSpPr/>
        <p:nvPr/>
      </p:nvGrpSpPr>
      <p:grpSpPr>
        <a:xfrm>
          <a:off x="0" y="0"/>
          <a:ext cx="0" cy="0"/>
          <a:chOff x="0" y="0"/>
          <a:chExt cx="0" cy="0"/>
        </a:xfrm>
      </p:grpSpPr>
      <p:pic>
        <p:nvPicPr>
          <p:cNvPr id="307" name="Google Shape;307;p49">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308" name="Google Shape;308;p49">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309" name="Google Shape;309;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310"/>
        <p:cNvGrpSpPr/>
        <p:nvPr/>
      </p:nvGrpSpPr>
      <p:grpSpPr>
        <a:xfrm>
          <a:off x="0" y="0"/>
          <a:ext cx="0" cy="0"/>
          <a:chOff x="0" y="0"/>
          <a:chExt cx="0" cy="0"/>
        </a:xfrm>
      </p:grpSpPr>
      <p:pic>
        <p:nvPicPr>
          <p:cNvPr id="311" name="Google Shape;311;p50">
            <a:hlinkClick r:id="rId2"/>
          </p:cNvPr>
          <p:cNvPicPr preferRelativeResize="0"/>
          <p:nvPr/>
        </p:nvPicPr>
        <p:blipFill rotWithShape="1">
          <a:blip r:embed="rId3">
            <a:alphaModFix/>
          </a:blip>
          <a:srcRect l="29908"/>
          <a:stretch/>
        </p:blipFill>
        <p:spPr>
          <a:xfrm>
            <a:off x="4518422" y="5297943"/>
            <a:ext cx="1299348" cy="142875"/>
          </a:xfrm>
          <a:prstGeom prst="rect">
            <a:avLst/>
          </a:prstGeom>
          <a:noFill/>
          <a:ln>
            <a:noFill/>
          </a:ln>
        </p:spPr>
      </p:pic>
      <p:sp>
        <p:nvSpPr>
          <p:cNvPr id="312" name="Google Shape;312;p50">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313" name="Google Shape;313;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DE" altLang="ko"/>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e-DE" altLang="ko"/>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800">
                <a:solidFill>
                  <a:schemeClr val="tx1"/>
                </a:solidFill>
                <a:latin typeface="Rubik Light"/>
                <a:ea typeface="Rubik Light"/>
                <a:cs typeface="Rubik Light"/>
                <a:sym typeface="Rubik Light"/>
              </a:defRPr>
            </a:lvl1pPr>
            <a:lvl2pPr lvl="1" algn="r">
              <a:buNone/>
              <a:defRPr sz="800">
                <a:solidFill>
                  <a:schemeClr val="tx1"/>
                </a:solidFill>
                <a:latin typeface="Rubik Light"/>
                <a:ea typeface="Rubik Light"/>
                <a:cs typeface="Rubik Light"/>
                <a:sym typeface="Rubik Light"/>
              </a:defRPr>
            </a:lvl2pPr>
            <a:lvl3pPr lvl="2" algn="r">
              <a:buNone/>
              <a:defRPr sz="800">
                <a:solidFill>
                  <a:schemeClr val="tx1"/>
                </a:solidFill>
                <a:latin typeface="Rubik Light"/>
                <a:ea typeface="Rubik Light"/>
                <a:cs typeface="Rubik Light"/>
                <a:sym typeface="Rubik Light"/>
              </a:defRPr>
            </a:lvl3pPr>
            <a:lvl4pPr lvl="3" algn="r">
              <a:buNone/>
              <a:defRPr sz="800">
                <a:solidFill>
                  <a:schemeClr val="tx1"/>
                </a:solidFill>
                <a:latin typeface="Rubik Light"/>
                <a:ea typeface="Rubik Light"/>
                <a:cs typeface="Rubik Light"/>
                <a:sym typeface="Rubik Light"/>
              </a:defRPr>
            </a:lvl4pPr>
            <a:lvl5pPr lvl="4" algn="r">
              <a:buNone/>
              <a:defRPr sz="800">
                <a:solidFill>
                  <a:schemeClr val="tx1"/>
                </a:solidFill>
                <a:latin typeface="Rubik Light"/>
                <a:ea typeface="Rubik Light"/>
                <a:cs typeface="Rubik Light"/>
                <a:sym typeface="Rubik Light"/>
              </a:defRPr>
            </a:lvl5pPr>
            <a:lvl6pPr lvl="5" algn="r">
              <a:buNone/>
              <a:defRPr sz="800">
                <a:solidFill>
                  <a:schemeClr val="tx1"/>
                </a:solidFill>
                <a:latin typeface="Rubik Light"/>
                <a:ea typeface="Rubik Light"/>
                <a:cs typeface="Rubik Light"/>
                <a:sym typeface="Rubik Light"/>
              </a:defRPr>
            </a:lvl6pPr>
            <a:lvl7pPr lvl="6" algn="r">
              <a:buNone/>
              <a:defRPr sz="800">
                <a:solidFill>
                  <a:schemeClr val="tx1"/>
                </a:solidFill>
                <a:latin typeface="Rubik Light"/>
                <a:ea typeface="Rubik Light"/>
                <a:cs typeface="Rubik Light"/>
                <a:sym typeface="Rubik Light"/>
              </a:defRPr>
            </a:lvl7pPr>
            <a:lvl8pPr lvl="7" algn="r">
              <a:buNone/>
              <a:defRPr sz="800">
                <a:solidFill>
                  <a:schemeClr val="tx1"/>
                </a:solidFill>
                <a:latin typeface="Rubik Light"/>
                <a:ea typeface="Rubik Light"/>
                <a:cs typeface="Rubik Light"/>
                <a:sym typeface="Rubik Light"/>
              </a:defRPr>
            </a:lvl8pPr>
            <a:lvl9pPr lvl="8" algn="r">
              <a:buNone/>
              <a:defRPr sz="800">
                <a:solidFill>
                  <a:schemeClr val="tx1"/>
                </a:solidFill>
                <a:latin typeface="Rubik Light"/>
                <a:ea typeface="Rubik Light"/>
                <a:cs typeface="Rubik Light"/>
                <a:sym typeface="Rubik Light"/>
              </a:defRPr>
            </a:lvl9pPr>
          </a:lstStyle>
          <a:p>
            <a:pPr marL="0" lvl="0" indent="0" algn="r" rtl="0">
              <a:spcBef>
                <a:spcPts val="0"/>
              </a:spcBef>
              <a:spcAft>
                <a:spcPts val="0"/>
              </a:spcAft>
              <a:buNone/>
            </a:pPr>
            <a:fld id="{00000000-1234-1234-1234-123412341234}" type="slidenum">
              <a:rPr lang="de-DE" altLang="ko"/>
              <a:t>‹Nr.›</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71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de-DE" altLang="ko"/>
              <a:t>‹Nr.›</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58.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50.xml"/><Relationship Id="rId1" Type="http://schemas.openxmlformats.org/officeDocument/2006/relationships/slideLayout" Target="../slideLayouts/slideLayout27.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7.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72.svg"/><Relationship Id="rId2" Type="http://schemas.openxmlformats.org/officeDocument/2006/relationships/notesSlide" Target="../notesSlides/notesSlide52.xml"/><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svg"/><Relationship Id="rId4" Type="http://schemas.openxmlformats.org/officeDocument/2006/relationships/image" Target="../media/image69.png"/><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72.svg"/><Relationship Id="rId2" Type="http://schemas.openxmlformats.org/officeDocument/2006/relationships/notesSlide" Target="../notesSlides/notesSlide53.xml"/><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svg"/><Relationship Id="rId4" Type="http://schemas.openxmlformats.org/officeDocument/2006/relationships/image" Target="../media/image69.png"/><Relationship Id="rId9"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72.svg"/><Relationship Id="rId2" Type="http://schemas.openxmlformats.org/officeDocument/2006/relationships/notesSlide" Target="../notesSlides/notesSlide54.xml"/><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svg"/><Relationship Id="rId4" Type="http://schemas.openxmlformats.org/officeDocument/2006/relationships/image" Target="../media/image69.png"/><Relationship Id="rId9"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72.svg"/><Relationship Id="rId2" Type="http://schemas.openxmlformats.org/officeDocument/2006/relationships/notesSlide" Target="../notesSlides/notesSlide55.xml"/><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svg"/><Relationship Id="rId4" Type="http://schemas.openxmlformats.org/officeDocument/2006/relationships/image" Target="../media/image69.png"/><Relationship Id="rId9"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hyperlink" Target="https://www.techtarget.com/whatis/definition/3-D-three-dimensions-or-three-dimensional" TargetMode="External"/><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LcD1VgOljLg&amp;t=14s" TargetMode="External"/><Relationship Id="rId3" Type="http://schemas.openxmlformats.org/officeDocument/2006/relationships/hyperlink" Target="https://www.nas.nasa.gov/Software/VWT/vr.html" TargetMode="External"/><Relationship Id="rId7" Type="http://schemas.openxmlformats.org/officeDocument/2006/relationships/hyperlink" Target="https://www.youtube.com/watch?v=aOYHg8qdxTE" TargetMode="External"/><Relationship Id="rId2" Type="http://schemas.openxmlformats.org/officeDocument/2006/relationships/notesSlide" Target="../notesSlides/notesSlide67.xml"/><Relationship Id="rId1" Type="http://schemas.openxmlformats.org/officeDocument/2006/relationships/slideLayout" Target="../slideLayouts/slideLayout27.xml"/><Relationship Id="rId6" Type="http://schemas.openxmlformats.org/officeDocument/2006/relationships/hyperlink" Target="https://heizenrader.com/the-3-types-of-virtual-reality/" TargetMode="External"/><Relationship Id="rId5" Type="http://schemas.openxmlformats.org/officeDocument/2006/relationships/hyperlink" Target="https://virtualspeech.com/blog/vr-applications" TargetMode="External"/><Relationship Id="rId4" Type="http://schemas.openxmlformats.org/officeDocument/2006/relationships/hyperlink" Target="https://www.profolus.com/topics/types-and-methods-of-virtual-reality-systems/" TargetMode="External"/><Relationship Id="rId9" Type="http://schemas.openxmlformats.org/officeDocument/2006/relationships/hyperlink" Target="https://www.youtube.com/watch?v=bHPw6pGIJo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nas.nasa.gov/Software/VWT/vr.html" TargetMode="External"/><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techtarget.com/whatis/definition/3-D-three-dimensions-or-three-dimensional"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3"/>
          <p:cNvSpPr txBox="1"/>
          <p:nvPr/>
        </p:nvSpPr>
        <p:spPr>
          <a:xfrm>
            <a:off x="313575" y="1983000"/>
            <a:ext cx="42225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3600">
                <a:solidFill>
                  <a:schemeClr val="dk1"/>
                </a:solidFill>
                <a:latin typeface="Rubik Black"/>
                <a:ea typeface="Rubik Black"/>
                <a:cs typeface="Rubik Black"/>
                <a:sym typeface="Rubik Black"/>
              </a:rPr>
              <a:t>VR </a:t>
            </a:r>
            <a:br>
              <a:rPr lang="ko" sz="3600">
                <a:solidFill>
                  <a:schemeClr val="dk1"/>
                </a:solidFill>
                <a:latin typeface="Rubik Black"/>
                <a:ea typeface="Rubik Black"/>
                <a:cs typeface="Rubik Black"/>
                <a:sym typeface="Rubik Black"/>
              </a:rPr>
            </a:br>
            <a:r>
              <a:rPr lang="ko" sz="3600">
                <a:solidFill>
                  <a:schemeClr val="dk1"/>
                </a:solidFill>
                <a:latin typeface="Rubik Black"/>
                <a:ea typeface="Rubik Black"/>
                <a:cs typeface="Rubik Black"/>
                <a:sym typeface="Rubik Black"/>
              </a:rPr>
              <a:t>Technologies </a:t>
            </a:r>
            <a:endParaRPr sz="3600">
              <a:solidFill>
                <a:schemeClr val="dk1"/>
              </a:solidFill>
              <a:latin typeface="Rubik Black"/>
              <a:ea typeface="Rubik Black"/>
              <a:cs typeface="Rubik Black"/>
              <a:sym typeface="Rubik Black"/>
            </a:endParaRPr>
          </a:p>
        </p:txBody>
      </p:sp>
      <p:sp>
        <p:nvSpPr>
          <p:cNvPr id="364" name="Google Shape;364;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a:t>
            </a:fld>
            <a:endParaRPr/>
          </a:p>
        </p:txBody>
      </p:sp>
      <p:sp>
        <p:nvSpPr>
          <p:cNvPr id="365" name="Google Shape;365;p63"/>
          <p:cNvSpPr txBox="1"/>
          <p:nvPr/>
        </p:nvSpPr>
        <p:spPr>
          <a:xfrm>
            <a:off x="4206300" y="4377550"/>
            <a:ext cx="39600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ko" sz="1100"/>
              <a:t>Farhadiba Mohammed</a:t>
            </a:r>
            <a:br>
              <a:rPr lang="ko" sz="1100"/>
            </a:br>
            <a:r>
              <a:rPr lang="ko" sz="1100">
                <a:solidFill>
                  <a:srgbClr val="FFC72A"/>
                </a:solidFill>
              </a:rPr>
              <a:t>20226471</a:t>
            </a:r>
            <a:endParaRPr sz="1100">
              <a:solidFill>
                <a:srgbClr val="FFC72A"/>
              </a:solidFill>
            </a:endParaRPr>
          </a:p>
        </p:txBody>
      </p:sp>
      <p:sp>
        <p:nvSpPr>
          <p:cNvPr id="366" name="Google Shape;366;p63"/>
          <p:cNvSpPr txBox="1"/>
          <p:nvPr/>
        </p:nvSpPr>
        <p:spPr>
          <a:xfrm>
            <a:off x="313573" y="3219400"/>
            <a:ext cx="75381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100" dirty="0">
                <a:solidFill>
                  <a:schemeClr val="dk1"/>
                </a:solidFill>
                <a:latin typeface="Helvetica Neue" panose="02000503000000020004" pitchFamily="2" charset="0"/>
                <a:ea typeface="Rubik"/>
                <a:cs typeface="Helvetica Neue" panose="02000503000000020004" pitchFamily="2" charset="0"/>
                <a:sym typeface="Rubik"/>
              </a:rPr>
              <a:t>History, Survey and</a:t>
            </a:r>
            <a:br>
              <a:rPr lang="ko" sz="2100" dirty="0">
                <a:solidFill>
                  <a:schemeClr val="dk1"/>
                </a:solidFill>
                <a:latin typeface="Helvetica Neue" panose="02000503000000020004" pitchFamily="2" charset="0"/>
                <a:ea typeface="Rubik"/>
                <a:cs typeface="Helvetica Neue" panose="02000503000000020004" pitchFamily="2" charset="0"/>
                <a:sym typeface="Rubik"/>
              </a:rPr>
            </a:br>
            <a:r>
              <a:rPr lang="ko" sz="2100" dirty="0">
                <a:solidFill>
                  <a:schemeClr val="dk1"/>
                </a:solidFill>
                <a:latin typeface="Helvetica Neue" panose="02000503000000020004" pitchFamily="2" charset="0"/>
                <a:ea typeface="Rubik"/>
                <a:cs typeface="Helvetica Neue" panose="02000503000000020004" pitchFamily="2" charset="0"/>
                <a:sym typeface="Rubik"/>
              </a:rPr>
              <a:t>Classification</a:t>
            </a:r>
            <a:endParaRPr sz="21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2"/>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10</a:t>
            </a:fld>
            <a:endParaRPr/>
          </a:p>
        </p:txBody>
      </p:sp>
      <p:sp>
        <p:nvSpPr>
          <p:cNvPr id="471" name="Google Shape;471;p72"/>
          <p:cNvSpPr/>
          <p:nvPr/>
        </p:nvSpPr>
        <p:spPr>
          <a:xfrm>
            <a:off x="2242024" y="2989758"/>
            <a:ext cx="1677900" cy="1691100"/>
          </a:xfrm>
          <a:prstGeom prst="ellipse">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1300">
                <a:latin typeface="Rubik"/>
                <a:ea typeface="Rubik"/>
                <a:cs typeface="Rubik"/>
                <a:sym typeface="Rubik"/>
              </a:rPr>
              <a:t>Interaction</a:t>
            </a:r>
            <a:endParaRPr sz="1300">
              <a:latin typeface="Rubik"/>
              <a:ea typeface="Rubik"/>
              <a:cs typeface="Rubik"/>
              <a:sym typeface="Rubik"/>
            </a:endParaRPr>
          </a:p>
        </p:txBody>
      </p:sp>
      <p:sp>
        <p:nvSpPr>
          <p:cNvPr id="472" name="Google Shape;472;p72"/>
          <p:cNvSpPr/>
          <p:nvPr/>
        </p:nvSpPr>
        <p:spPr>
          <a:xfrm>
            <a:off x="5224097" y="2933442"/>
            <a:ext cx="1677900" cy="1691100"/>
          </a:xfrm>
          <a:prstGeom prst="ellipse">
            <a:avLst/>
          </a:prstGeom>
          <a:solidFill>
            <a:srgbClr val="FCE5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1300">
                <a:latin typeface="Rubik"/>
                <a:ea typeface="Rubik"/>
                <a:cs typeface="Rubik"/>
                <a:sym typeface="Rubik"/>
              </a:rPr>
              <a:t>Imagination</a:t>
            </a:r>
            <a:endParaRPr sz="1300">
              <a:latin typeface="Rubik"/>
              <a:ea typeface="Rubik"/>
              <a:cs typeface="Rubik"/>
              <a:sym typeface="Rubik"/>
            </a:endParaRPr>
          </a:p>
        </p:txBody>
      </p:sp>
      <p:sp>
        <p:nvSpPr>
          <p:cNvPr id="473" name="Google Shape;473;p72"/>
          <p:cNvSpPr/>
          <p:nvPr/>
        </p:nvSpPr>
        <p:spPr>
          <a:xfrm>
            <a:off x="3746585" y="462638"/>
            <a:ext cx="1677900" cy="1691100"/>
          </a:xfrm>
          <a:prstGeom prst="ellipse">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1300">
                <a:latin typeface="Rubik"/>
                <a:ea typeface="Rubik"/>
                <a:cs typeface="Rubik"/>
                <a:sym typeface="Rubik"/>
              </a:rPr>
              <a:t>Immersion</a:t>
            </a:r>
            <a:endParaRPr sz="1300">
              <a:latin typeface="Rubik"/>
              <a:ea typeface="Rubik"/>
              <a:cs typeface="Rubik"/>
              <a:sym typeface="Rubik"/>
            </a:endParaRPr>
          </a:p>
        </p:txBody>
      </p:sp>
      <p:sp>
        <p:nvSpPr>
          <p:cNvPr id="474" name="Google Shape;474;p72"/>
          <p:cNvSpPr/>
          <p:nvPr/>
        </p:nvSpPr>
        <p:spPr>
          <a:xfrm>
            <a:off x="3326479" y="1580557"/>
            <a:ext cx="2439660" cy="2029275"/>
          </a:xfrm>
          <a:prstGeom prst="flowChartExtract">
            <a:avLst/>
          </a:prstGeom>
          <a:solidFill>
            <a:srgbClr val="D9D2E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o" sz="1800"/>
              <a:t>3 I’s</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11</a:t>
            </a:fld>
            <a:endParaRPr/>
          </a:p>
        </p:txBody>
      </p:sp>
      <p:sp>
        <p:nvSpPr>
          <p:cNvPr id="480" name="Google Shape;480;p73"/>
          <p:cNvSpPr/>
          <p:nvPr/>
        </p:nvSpPr>
        <p:spPr>
          <a:xfrm>
            <a:off x="625897" y="452413"/>
            <a:ext cx="1677900" cy="1691100"/>
          </a:xfrm>
          <a:prstGeom prst="ellipse">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1300">
                <a:latin typeface="Rubik"/>
                <a:ea typeface="Rubik"/>
                <a:cs typeface="Rubik"/>
                <a:sym typeface="Rubik"/>
              </a:rPr>
              <a:t>Immersion</a:t>
            </a:r>
            <a:endParaRPr sz="1300">
              <a:latin typeface="Rubik"/>
              <a:ea typeface="Rubik"/>
              <a:cs typeface="Rubik"/>
              <a:sym typeface="Rubik"/>
            </a:endParaRPr>
          </a:p>
        </p:txBody>
      </p:sp>
      <p:sp>
        <p:nvSpPr>
          <p:cNvPr id="481" name="Google Shape;481;p73"/>
          <p:cNvSpPr txBox="1"/>
          <p:nvPr/>
        </p:nvSpPr>
        <p:spPr>
          <a:xfrm>
            <a:off x="2472975" y="926275"/>
            <a:ext cx="4367230" cy="7278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ko" sz="1100" dirty="0">
                <a:solidFill>
                  <a:schemeClr val="dk1"/>
                </a:solidFill>
                <a:latin typeface="Helvetica Neue Medium" panose="02000503000000020004" pitchFamily="2" charset="0"/>
                <a:ea typeface="Rubik"/>
                <a:cs typeface="Helvetica Neue Medium" panose="02000503000000020004" pitchFamily="2" charset="0"/>
                <a:sym typeface="Rubik"/>
              </a:rPr>
              <a:t>Describes the technical multimodal abilities for the VR system tricking the user that he/she feels being somewhere else</a:t>
            </a:r>
            <a:endParaRPr dirty="0">
              <a:latin typeface="Helvetica Neue Medium" panose="02000503000000020004" pitchFamily="2" charset="0"/>
              <a:ea typeface="Helvetica Neue Medium" panose="02000503000000020004" pitchFamily="2" charset="0"/>
              <a:cs typeface="Helvetica Neue Medium" panose="02000503000000020004" pitchFamily="2" charset="0"/>
              <a:sym typeface="Rubik"/>
            </a:endParaRPr>
          </a:p>
        </p:txBody>
      </p:sp>
      <p:sp>
        <p:nvSpPr>
          <p:cNvPr id="482" name="Google Shape;482;p73"/>
          <p:cNvSpPr txBox="1"/>
          <p:nvPr/>
        </p:nvSpPr>
        <p:spPr>
          <a:xfrm>
            <a:off x="3282675" y="2289775"/>
            <a:ext cx="5337300" cy="1713516"/>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Font typeface="Open Sans"/>
              <a:buChar char="●"/>
            </a:pPr>
            <a:r>
              <a:rPr lang="ko" sz="1300" b="1" dirty="0">
                <a:solidFill>
                  <a:schemeClr val="dk1"/>
                </a:solidFill>
                <a:latin typeface="Rubik"/>
                <a:ea typeface="Rubik"/>
                <a:cs typeface="Rubik"/>
                <a:sym typeface="Rubik"/>
              </a:rPr>
              <a:t>Presence:</a:t>
            </a:r>
            <a:r>
              <a:rPr lang="ko" sz="1100" dirty="0">
                <a:solidFill>
                  <a:schemeClr val="dk1"/>
                </a:solidFill>
                <a:latin typeface="Rubik"/>
                <a:ea typeface="Rubik"/>
                <a:cs typeface="Rubik"/>
                <a:sym typeface="Rubik"/>
              </a:rPr>
              <a:t> </a:t>
            </a:r>
            <a:r>
              <a:rPr lang="ko" sz="1100" dirty="0">
                <a:solidFill>
                  <a:schemeClr val="dk1"/>
                </a:solidFill>
                <a:latin typeface="Open Sans" panose="020B0606030504020204" pitchFamily="34" charset="0"/>
                <a:ea typeface="Rubik"/>
                <a:cs typeface="Open Sans" panose="020B0606030504020204" pitchFamily="34" charset="0"/>
                <a:sym typeface="Rubik"/>
              </a:rPr>
              <a:t>Describes to which extent the user of a VR system develops a sense of being in the virtual environment. Subjective Perception of being physically present in a non-physical world.</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ubik"/>
            </a:endParaRPr>
          </a:p>
          <a:p>
            <a:pPr marL="457200" lvl="0" indent="0" algn="l" rtl="0">
              <a:lnSpc>
                <a:spcPct val="115000"/>
              </a:lnSpc>
              <a:spcBef>
                <a:spcPts val="1200"/>
              </a:spcBef>
              <a:spcAft>
                <a:spcPts val="0"/>
              </a:spcAft>
              <a:buNone/>
            </a:pPr>
            <a:endParaRPr sz="1100" dirty="0">
              <a:solidFill>
                <a:schemeClr val="dk1"/>
              </a:solidFill>
              <a:latin typeface="Helvetica Neue Light" panose="02000403000000020004" pitchFamily="2" charset="0"/>
              <a:ea typeface="Helvetica Neue Light" panose="02000403000000020004" pitchFamily="2" charset="0"/>
              <a:cs typeface="Rubik"/>
              <a:sym typeface="Rubik"/>
            </a:endParaRPr>
          </a:p>
          <a:p>
            <a:pPr marL="457200" lvl="0" indent="-298450" algn="l" rtl="0">
              <a:lnSpc>
                <a:spcPct val="115000"/>
              </a:lnSpc>
              <a:spcBef>
                <a:spcPts val="1200"/>
              </a:spcBef>
              <a:spcAft>
                <a:spcPts val="0"/>
              </a:spcAft>
              <a:buClr>
                <a:schemeClr val="dk1"/>
              </a:buClr>
              <a:buSzPts val="1100"/>
              <a:buFont typeface="Rubik"/>
              <a:buChar char="●"/>
            </a:pPr>
            <a:r>
              <a:rPr lang="ko" sz="1200" b="1" dirty="0">
                <a:solidFill>
                  <a:schemeClr val="dk1"/>
                </a:solidFill>
                <a:latin typeface="Rubik"/>
                <a:ea typeface="Rubik"/>
                <a:cs typeface="Rubik"/>
                <a:sym typeface="Rubik"/>
              </a:rPr>
              <a:t>Orientation:</a:t>
            </a:r>
            <a:r>
              <a:rPr lang="ko" sz="1100" dirty="0">
                <a:solidFill>
                  <a:schemeClr val="dk1"/>
                </a:solidFill>
                <a:latin typeface="Rubik"/>
                <a:ea typeface="Rubik"/>
                <a:cs typeface="Rubik"/>
                <a:sym typeface="Rubik"/>
              </a:rPr>
              <a:t> </a:t>
            </a:r>
            <a:r>
              <a:rPr lang="ko" sz="1100" dirty="0">
                <a:solidFill>
                  <a:schemeClr val="dk1"/>
                </a:solidFill>
                <a:latin typeface="Open Sans"/>
                <a:ea typeface="Open Sans"/>
                <a:cs typeface="Open Sans"/>
                <a:sym typeface="Open Sans"/>
              </a:rPr>
              <a:t>Describes a person’s awareness of time, place and person</a:t>
            </a:r>
            <a:endParaRPr sz="1100" dirty="0">
              <a:solidFill>
                <a:schemeClr val="dk1"/>
              </a:solidFill>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12</a:t>
            </a:fld>
            <a:endParaRPr/>
          </a:p>
        </p:txBody>
      </p:sp>
      <p:sp>
        <p:nvSpPr>
          <p:cNvPr id="488" name="Google Shape;488;p74"/>
          <p:cNvSpPr txBox="1"/>
          <p:nvPr/>
        </p:nvSpPr>
        <p:spPr>
          <a:xfrm>
            <a:off x="2452650" y="926275"/>
            <a:ext cx="4076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ko" sz="1100" dirty="0">
                <a:solidFill>
                  <a:srgbClr val="303030"/>
                </a:solidFill>
                <a:latin typeface="Rubik"/>
                <a:ea typeface="Rubik"/>
                <a:cs typeface="Rubik"/>
                <a:sym typeface="Rubik"/>
              </a:rPr>
              <a:t>Interaction refers to the user’s degree of manoeuvrability of objects in the simulated environment and the natural degree of feedback from the real environment.</a:t>
            </a:r>
            <a:endParaRPr sz="1100" dirty="0">
              <a:latin typeface="Rubik"/>
              <a:ea typeface="Rubik"/>
              <a:cs typeface="Rubik"/>
              <a:sym typeface="Rubik"/>
            </a:endParaRPr>
          </a:p>
        </p:txBody>
      </p:sp>
      <p:sp>
        <p:nvSpPr>
          <p:cNvPr id="489" name="Google Shape;489;p74"/>
          <p:cNvSpPr/>
          <p:nvPr/>
        </p:nvSpPr>
        <p:spPr>
          <a:xfrm>
            <a:off x="625774" y="452433"/>
            <a:ext cx="1677900" cy="1691100"/>
          </a:xfrm>
          <a:prstGeom prst="ellipse">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1300">
                <a:latin typeface="Rubik"/>
                <a:ea typeface="Rubik"/>
                <a:cs typeface="Rubik"/>
                <a:sym typeface="Rubik"/>
              </a:rPr>
              <a:t>Interaction</a:t>
            </a:r>
            <a:endParaRPr sz="1300">
              <a:latin typeface="Rubik"/>
              <a:ea typeface="Rubik"/>
              <a:cs typeface="Rubik"/>
              <a:sym typeface="Rubik"/>
            </a:endParaRPr>
          </a:p>
        </p:txBody>
      </p:sp>
      <p:pic>
        <p:nvPicPr>
          <p:cNvPr id="490" name="Google Shape;490;p74"/>
          <p:cNvPicPr preferRelativeResize="0"/>
          <p:nvPr/>
        </p:nvPicPr>
        <p:blipFill>
          <a:blip r:embed="rId3">
            <a:alphaModFix/>
          </a:blip>
          <a:stretch>
            <a:fillRect/>
          </a:stretch>
        </p:blipFill>
        <p:spPr>
          <a:xfrm>
            <a:off x="2496750" y="2420162"/>
            <a:ext cx="2260474" cy="2260475"/>
          </a:xfrm>
          <a:prstGeom prst="rect">
            <a:avLst/>
          </a:prstGeom>
          <a:noFill/>
          <a:ln>
            <a:noFill/>
          </a:ln>
        </p:spPr>
      </p:pic>
      <p:pic>
        <p:nvPicPr>
          <p:cNvPr id="491" name="Google Shape;491;p74"/>
          <p:cNvPicPr preferRelativeResize="0"/>
          <p:nvPr/>
        </p:nvPicPr>
        <p:blipFill>
          <a:blip r:embed="rId4">
            <a:alphaModFix/>
          </a:blip>
          <a:stretch>
            <a:fillRect/>
          </a:stretch>
        </p:blipFill>
        <p:spPr>
          <a:xfrm>
            <a:off x="5560200" y="2347963"/>
            <a:ext cx="2436925" cy="240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75"/>
          <p:cNvPicPr preferRelativeResize="0"/>
          <p:nvPr/>
        </p:nvPicPr>
        <p:blipFill rotWithShape="1">
          <a:blip r:embed="rId3">
            <a:alphaModFix/>
          </a:blip>
          <a:srcRect l="17763"/>
          <a:stretch/>
        </p:blipFill>
        <p:spPr>
          <a:xfrm>
            <a:off x="0" y="4227649"/>
            <a:ext cx="1645920" cy="915851"/>
          </a:xfrm>
          <a:prstGeom prst="rect">
            <a:avLst/>
          </a:prstGeom>
          <a:noFill/>
          <a:ln>
            <a:noFill/>
          </a:ln>
        </p:spPr>
      </p:pic>
      <p:sp>
        <p:nvSpPr>
          <p:cNvPr id="497" name="Google Shape;497;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13</a:t>
            </a:fld>
            <a:endParaRPr/>
          </a:p>
        </p:txBody>
      </p:sp>
      <p:sp>
        <p:nvSpPr>
          <p:cNvPr id="498" name="Google Shape;498;p75"/>
          <p:cNvSpPr/>
          <p:nvPr/>
        </p:nvSpPr>
        <p:spPr>
          <a:xfrm>
            <a:off x="684672" y="432842"/>
            <a:ext cx="1677900" cy="1691100"/>
          </a:xfrm>
          <a:prstGeom prst="ellipse">
            <a:avLst/>
          </a:prstGeom>
          <a:solidFill>
            <a:srgbClr val="FCE5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1300">
                <a:latin typeface="Rubik"/>
                <a:ea typeface="Rubik"/>
                <a:cs typeface="Rubik"/>
                <a:sym typeface="Rubik"/>
              </a:rPr>
              <a:t>Imagination</a:t>
            </a:r>
            <a:endParaRPr sz="1300">
              <a:latin typeface="Rubik"/>
              <a:ea typeface="Rubik"/>
              <a:cs typeface="Rubik"/>
              <a:sym typeface="Rubik"/>
            </a:endParaRPr>
          </a:p>
        </p:txBody>
      </p:sp>
      <p:sp>
        <p:nvSpPr>
          <p:cNvPr id="499" name="Google Shape;499;p75"/>
          <p:cNvSpPr txBox="1"/>
          <p:nvPr/>
        </p:nvSpPr>
        <p:spPr>
          <a:xfrm>
            <a:off x="2546125" y="1001350"/>
            <a:ext cx="473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200">
                <a:solidFill>
                  <a:schemeClr val="dk1"/>
                </a:solidFill>
                <a:latin typeface="Open Sans"/>
                <a:ea typeface="Open Sans"/>
                <a:cs typeface="Open Sans"/>
                <a:sym typeface="Open Sans"/>
              </a:rPr>
              <a:t>Refers to human imagination that allows the transfer from capabilities into the virtual world</a:t>
            </a:r>
            <a:endParaRPr/>
          </a:p>
        </p:txBody>
      </p:sp>
      <p:sp>
        <p:nvSpPr>
          <p:cNvPr id="500" name="Google Shape;500;p75"/>
          <p:cNvSpPr txBox="1"/>
          <p:nvPr/>
        </p:nvSpPr>
        <p:spPr>
          <a:xfrm>
            <a:off x="2246475" y="3313575"/>
            <a:ext cx="1453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b="1">
                <a:latin typeface="Rubik"/>
                <a:ea typeface="Rubik"/>
                <a:cs typeface="Rubik"/>
                <a:sym typeface="Rubik"/>
              </a:rPr>
              <a:t>Place Illusion</a:t>
            </a:r>
            <a:endParaRPr b="1">
              <a:latin typeface="Rubik"/>
              <a:ea typeface="Rubik"/>
              <a:cs typeface="Rubik"/>
              <a:sym typeface="Rubik"/>
            </a:endParaRPr>
          </a:p>
        </p:txBody>
      </p:sp>
      <p:sp>
        <p:nvSpPr>
          <p:cNvPr id="501" name="Google Shape;501;p75"/>
          <p:cNvSpPr txBox="1"/>
          <p:nvPr/>
        </p:nvSpPr>
        <p:spPr>
          <a:xfrm>
            <a:off x="3945313" y="3313575"/>
            <a:ext cx="230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b="1">
                <a:latin typeface="Rubik"/>
                <a:ea typeface="Rubik"/>
                <a:cs typeface="Rubik"/>
                <a:sym typeface="Rubik"/>
              </a:rPr>
              <a:t>Plausability Illusion</a:t>
            </a:r>
            <a:endParaRPr b="1">
              <a:latin typeface="Rubik"/>
              <a:ea typeface="Rubik"/>
              <a:cs typeface="Rubik"/>
              <a:sym typeface="Rubik"/>
            </a:endParaRPr>
          </a:p>
        </p:txBody>
      </p:sp>
      <p:sp>
        <p:nvSpPr>
          <p:cNvPr id="502" name="Google Shape;502;p75"/>
          <p:cNvSpPr txBox="1"/>
          <p:nvPr/>
        </p:nvSpPr>
        <p:spPr>
          <a:xfrm>
            <a:off x="6276800" y="3313575"/>
            <a:ext cx="230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b="1">
                <a:latin typeface="Rubik"/>
                <a:ea typeface="Rubik"/>
                <a:cs typeface="Rubik"/>
                <a:sym typeface="Rubik"/>
              </a:rPr>
              <a:t>Embodiment Illusion</a:t>
            </a:r>
            <a:endParaRPr b="1">
              <a:latin typeface="Rubik"/>
              <a:ea typeface="Rubik"/>
              <a:cs typeface="Rubik"/>
              <a:sym typeface="Rubik"/>
            </a:endParaRPr>
          </a:p>
        </p:txBody>
      </p:sp>
      <p:pic>
        <p:nvPicPr>
          <p:cNvPr id="503" name="Google Shape;503;p75"/>
          <p:cNvPicPr preferRelativeResize="0"/>
          <p:nvPr/>
        </p:nvPicPr>
        <p:blipFill>
          <a:blip r:embed="rId4">
            <a:alphaModFix/>
          </a:blip>
          <a:stretch>
            <a:fillRect/>
          </a:stretch>
        </p:blipFill>
        <p:spPr>
          <a:xfrm>
            <a:off x="6974450" y="2328850"/>
            <a:ext cx="915850" cy="915850"/>
          </a:xfrm>
          <a:prstGeom prst="rect">
            <a:avLst/>
          </a:prstGeom>
          <a:noFill/>
          <a:ln>
            <a:noFill/>
          </a:ln>
        </p:spPr>
      </p:pic>
      <p:pic>
        <p:nvPicPr>
          <p:cNvPr id="504" name="Google Shape;504;p75"/>
          <p:cNvPicPr preferRelativeResize="0"/>
          <p:nvPr/>
        </p:nvPicPr>
        <p:blipFill>
          <a:blip r:embed="rId5">
            <a:alphaModFix/>
          </a:blip>
          <a:stretch>
            <a:fillRect/>
          </a:stretch>
        </p:blipFill>
        <p:spPr>
          <a:xfrm>
            <a:off x="2543725" y="2385700"/>
            <a:ext cx="859000" cy="859000"/>
          </a:xfrm>
          <a:prstGeom prst="rect">
            <a:avLst/>
          </a:prstGeom>
          <a:noFill/>
          <a:ln>
            <a:noFill/>
          </a:ln>
        </p:spPr>
      </p:pic>
      <p:pic>
        <p:nvPicPr>
          <p:cNvPr id="505" name="Google Shape;505;p75"/>
          <p:cNvPicPr preferRelativeResize="0"/>
          <p:nvPr/>
        </p:nvPicPr>
        <p:blipFill>
          <a:blip r:embed="rId6">
            <a:alphaModFix/>
          </a:blip>
          <a:stretch>
            <a:fillRect/>
          </a:stretch>
        </p:blipFill>
        <p:spPr>
          <a:xfrm>
            <a:off x="4630035" y="2385688"/>
            <a:ext cx="940287" cy="9402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6"/>
          <p:cNvSpPr txBox="1"/>
          <p:nvPr/>
        </p:nvSpPr>
        <p:spPr>
          <a:xfrm>
            <a:off x="720512" y="1137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Contents </a:t>
            </a:r>
            <a:r>
              <a:rPr lang="ko" sz="2100">
                <a:solidFill>
                  <a:schemeClr val="dk1"/>
                </a:solidFill>
                <a:latin typeface="Rubik"/>
                <a:ea typeface="Rubik"/>
                <a:cs typeface="Rubik"/>
                <a:sym typeface="Rubik"/>
              </a:rPr>
              <a:t>(Today)</a:t>
            </a:r>
            <a:endParaRPr sz="2100">
              <a:solidFill>
                <a:schemeClr val="dk1"/>
              </a:solidFill>
              <a:latin typeface="Rubik"/>
              <a:ea typeface="Rubik"/>
              <a:cs typeface="Rubik"/>
              <a:sym typeface="Rubik"/>
            </a:endParaRPr>
          </a:p>
        </p:txBody>
      </p:sp>
      <p:sp>
        <p:nvSpPr>
          <p:cNvPr id="511" name="Google Shape;511;p76"/>
          <p:cNvSpPr txBox="1"/>
          <p:nvPr/>
        </p:nvSpPr>
        <p:spPr>
          <a:xfrm>
            <a:off x="883702" y="2965608"/>
            <a:ext cx="1543800" cy="63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1.1 The Perfect VR</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1.2 Definitions</a:t>
            </a:r>
            <a:br>
              <a:rPr lang="ko" sz="1100">
                <a:solidFill>
                  <a:srgbClr val="666666"/>
                </a:solidFill>
                <a:latin typeface="Rubik Light"/>
                <a:ea typeface="Rubik Light"/>
                <a:cs typeface="Rubik Light"/>
                <a:sym typeface="Rubik Light"/>
              </a:rPr>
            </a:br>
            <a:endParaRPr sz="1100">
              <a:solidFill>
                <a:srgbClr val="666666"/>
              </a:solidFill>
              <a:latin typeface="Rubik Light"/>
              <a:ea typeface="Rubik Light"/>
              <a:cs typeface="Rubik Light"/>
              <a:sym typeface="Rubik Light"/>
            </a:endParaRPr>
          </a:p>
        </p:txBody>
      </p:sp>
      <p:sp>
        <p:nvSpPr>
          <p:cNvPr id="512" name="Google Shape;512;p76"/>
          <p:cNvSpPr/>
          <p:nvPr/>
        </p:nvSpPr>
        <p:spPr>
          <a:xfrm>
            <a:off x="88370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What is VR?</a:t>
            </a:r>
            <a:endParaRPr sz="1500">
              <a:solidFill>
                <a:srgbClr val="666666"/>
              </a:solidFill>
              <a:latin typeface="Rubik"/>
              <a:ea typeface="Rubik"/>
              <a:cs typeface="Rubik"/>
              <a:sym typeface="Rubik"/>
            </a:endParaRPr>
          </a:p>
        </p:txBody>
      </p:sp>
      <p:sp>
        <p:nvSpPr>
          <p:cNvPr id="513" name="Google Shape;513;p76"/>
          <p:cNvSpPr/>
          <p:nvPr/>
        </p:nvSpPr>
        <p:spPr>
          <a:xfrm>
            <a:off x="861419"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01. </a:t>
            </a:r>
            <a:endParaRPr sz="1100">
              <a:solidFill>
                <a:srgbClr val="666666"/>
              </a:solidFill>
            </a:endParaRPr>
          </a:p>
        </p:txBody>
      </p:sp>
      <p:sp>
        <p:nvSpPr>
          <p:cNvPr id="514" name="Google Shape;514;p76"/>
          <p:cNvSpPr txBox="1"/>
          <p:nvPr/>
        </p:nvSpPr>
        <p:spPr>
          <a:xfrm>
            <a:off x="2821065" y="2965608"/>
            <a:ext cx="15438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2.1 The 3 I’s of VR</a:t>
            </a:r>
            <a:endParaRPr sz="1300">
              <a:solidFill>
                <a:srgbClr val="666666"/>
              </a:solidFill>
              <a:latin typeface="Rubik Light"/>
              <a:ea typeface="Rubik Light"/>
              <a:cs typeface="Rubik Light"/>
              <a:sym typeface="Rubik Light"/>
            </a:endParaRPr>
          </a:p>
        </p:txBody>
      </p:sp>
      <p:sp>
        <p:nvSpPr>
          <p:cNvPr id="515" name="Google Shape;515;p76"/>
          <p:cNvSpPr/>
          <p:nvPr/>
        </p:nvSpPr>
        <p:spPr>
          <a:xfrm>
            <a:off x="2821064"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516" name="Google Shape;516;p76"/>
          <p:cNvSpPr/>
          <p:nvPr/>
        </p:nvSpPr>
        <p:spPr>
          <a:xfrm>
            <a:off x="2821106"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02.</a:t>
            </a:r>
            <a:endParaRPr sz="1100">
              <a:solidFill>
                <a:srgbClr val="666666"/>
              </a:solidFill>
              <a:latin typeface="Rubik Light"/>
              <a:ea typeface="Rubik Light"/>
              <a:cs typeface="Rubik Light"/>
              <a:sym typeface="Rubik Light"/>
            </a:endParaRPr>
          </a:p>
        </p:txBody>
      </p:sp>
      <p:sp>
        <p:nvSpPr>
          <p:cNvPr id="517" name="Google Shape;517;p76"/>
          <p:cNvSpPr/>
          <p:nvPr/>
        </p:nvSpPr>
        <p:spPr>
          <a:xfrm>
            <a:off x="283225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Keywords to remember</a:t>
            </a:r>
            <a:endParaRPr sz="1500">
              <a:solidFill>
                <a:srgbClr val="666666"/>
              </a:solidFill>
              <a:latin typeface="Rubik"/>
              <a:ea typeface="Rubik"/>
              <a:cs typeface="Rubik"/>
              <a:sym typeface="Rubik"/>
            </a:endParaRPr>
          </a:p>
        </p:txBody>
      </p:sp>
      <p:pic>
        <p:nvPicPr>
          <p:cNvPr id="518" name="Google Shape;518;p76"/>
          <p:cNvPicPr preferRelativeResize="0"/>
          <p:nvPr/>
        </p:nvPicPr>
        <p:blipFill>
          <a:blip r:embed="rId3">
            <a:alphaModFix/>
          </a:blip>
          <a:stretch>
            <a:fillRect/>
          </a:stretch>
        </p:blipFill>
        <p:spPr>
          <a:xfrm>
            <a:off x="2053325" y="2395500"/>
            <a:ext cx="352500" cy="352500"/>
          </a:xfrm>
          <a:prstGeom prst="rect">
            <a:avLst/>
          </a:prstGeom>
          <a:noFill/>
          <a:ln>
            <a:noFill/>
          </a:ln>
        </p:spPr>
      </p:pic>
      <p:pic>
        <p:nvPicPr>
          <p:cNvPr id="519" name="Google Shape;519;p76"/>
          <p:cNvPicPr preferRelativeResize="0"/>
          <p:nvPr/>
        </p:nvPicPr>
        <p:blipFill>
          <a:blip r:embed="rId4">
            <a:alphaModFix/>
          </a:blip>
          <a:stretch>
            <a:fillRect/>
          </a:stretch>
        </p:blipFill>
        <p:spPr>
          <a:xfrm>
            <a:off x="5080525" y="3181150"/>
            <a:ext cx="638700" cy="638700"/>
          </a:xfrm>
          <a:prstGeom prst="rect">
            <a:avLst/>
          </a:prstGeom>
          <a:noFill/>
          <a:ln>
            <a:noFill/>
          </a:ln>
        </p:spPr>
      </p:pic>
      <p:pic>
        <p:nvPicPr>
          <p:cNvPr id="520" name="Google Shape;520;p76"/>
          <p:cNvPicPr preferRelativeResize="0"/>
          <p:nvPr/>
        </p:nvPicPr>
        <p:blipFill>
          <a:blip r:embed="rId3">
            <a:alphaModFix/>
          </a:blip>
          <a:stretch>
            <a:fillRect/>
          </a:stretch>
        </p:blipFill>
        <p:spPr>
          <a:xfrm>
            <a:off x="4114775" y="2460012"/>
            <a:ext cx="352500" cy="352500"/>
          </a:xfrm>
          <a:prstGeom prst="rect">
            <a:avLst/>
          </a:prstGeom>
          <a:noFill/>
          <a:ln>
            <a:noFill/>
          </a:ln>
        </p:spPr>
      </p:pic>
      <p:sp>
        <p:nvSpPr>
          <p:cNvPr id="521" name="Google Shape;521;p76"/>
          <p:cNvSpPr/>
          <p:nvPr/>
        </p:nvSpPr>
        <p:spPr>
          <a:xfrm>
            <a:off x="4780160"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a:ea typeface="Rubik"/>
                <a:cs typeface="Rubik"/>
                <a:sym typeface="Rubik"/>
              </a:rPr>
              <a:t>03.</a:t>
            </a:r>
            <a:endParaRPr sz="1100">
              <a:solidFill>
                <a:schemeClr val="dk1"/>
              </a:solidFill>
              <a:latin typeface="Rubik"/>
              <a:ea typeface="Rubik"/>
              <a:cs typeface="Rubik"/>
              <a:sym typeface="Rubik"/>
            </a:endParaRPr>
          </a:p>
        </p:txBody>
      </p:sp>
      <p:sp>
        <p:nvSpPr>
          <p:cNvPr id="522" name="Google Shape;522;p76"/>
          <p:cNvSpPr/>
          <p:nvPr/>
        </p:nvSpPr>
        <p:spPr>
          <a:xfrm>
            <a:off x="4809269"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History of VR</a:t>
            </a:r>
            <a:br>
              <a:rPr lang="ko" sz="1500">
                <a:solidFill>
                  <a:schemeClr val="dk1"/>
                </a:solidFill>
                <a:latin typeface="Rubik"/>
                <a:ea typeface="Rubik"/>
                <a:cs typeface="Rubik"/>
                <a:sym typeface="Rubik"/>
              </a:rPr>
            </a:br>
            <a:r>
              <a:rPr lang="ko" sz="1500">
                <a:solidFill>
                  <a:schemeClr val="dk1"/>
                </a:solidFill>
                <a:latin typeface="Rubik"/>
                <a:ea typeface="Rubik"/>
                <a:cs typeface="Rubik"/>
                <a:sym typeface="Rubik"/>
              </a:rPr>
              <a:t>(since 1956)</a:t>
            </a:r>
            <a:endParaRPr sz="1200">
              <a:solidFill>
                <a:schemeClr val="dk1"/>
              </a:solidFill>
              <a:latin typeface="Rubik"/>
              <a:ea typeface="Rubik"/>
              <a:cs typeface="Rubik"/>
              <a:sym typeface="Rubik"/>
            </a:endParaRPr>
          </a:p>
        </p:txBody>
      </p:sp>
      <p:sp>
        <p:nvSpPr>
          <p:cNvPr id="523" name="Google Shape;523;p76"/>
          <p:cNvSpPr/>
          <p:nvPr/>
        </p:nvSpPr>
        <p:spPr>
          <a:xfrm>
            <a:off x="6714311"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04.</a:t>
            </a:r>
            <a:endParaRPr sz="1100">
              <a:solidFill>
                <a:srgbClr val="666666"/>
              </a:solidFill>
            </a:endParaRPr>
          </a:p>
        </p:txBody>
      </p:sp>
      <p:sp>
        <p:nvSpPr>
          <p:cNvPr id="524" name="Google Shape;524;p76"/>
          <p:cNvSpPr txBox="1"/>
          <p:nvPr/>
        </p:nvSpPr>
        <p:spPr>
          <a:xfrm>
            <a:off x="6685118" y="2965608"/>
            <a:ext cx="1543800" cy="869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3.1 Classification</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3.2 The Reality-Virtuality Continuum</a:t>
            </a:r>
            <a:endParaRPr sz="1300">
              <a:solidFill>
                <a:srgbClr val="666666"/>
              </a:solidFill>
              <a:latin typeface="Rubik Light"/>
              <a:ea typeface="Rubik Light"/>
              <a:cs typeface="Rubik Light"/>
              <a:sym typeface="Rubik Light"/>
            </a:endParaRPr>
          </a:p>
        </p:txBody>
      </p:sp>
      <p:sp>
        <p:nvSpPr>
          <p:cNvPr id="525" name="Google Shape;525;p76"/>
          <p:cNvSpPr/>
          <p:nvPr/>
        </p:nvSpPr>
        <p:spPr>
          <a:xfrm>
            <a:off x="6685118"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Classification </a:t>
            </a:r>
            <a:endParaRPr sz="1500">
              <a:solidFill>
                <a:srgbClr val="666666"/>
              </a:solidFill>
              <a:latin typeface="Rubik"/>
              <a:ea typeface="Rubik"/>
              <a:cs typeface="Rubik"/>
              <a:sym typeface="Rubik"/>
            </a:endParaRPr>
          </a:p>
        </p:txBody>
      </p:sp>
      <p:sp>
        <p:nvSpPr>
          <p:cNvPr id="526" name="Google Shape;526;p76"/>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7"/>
          <p:cNvSpPr/>
          <p:nvPr/>
        </p:nvSpPr>
        <p:spPr>
          <a:xfrm>
            <a:off x="718188" y="2287360"/>
            <a:ext cx="2176421" cy="624567"/>
          </a:xfrm>
          <a:custGeom>
            <a:avLst/>
            <a:gdLst/>
            <a:ahLst/>
            <a:cxnLst/>
            <a:rect l="l" t="t" r="r" b="b"/>
            <a:pathLst>
              <a:path w="2901894" h="832756" extrusionOk="0">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1956</a:t>
            </a:r>
            <a:endParaRPr sz="1400">
              <a:solidFill>
                <a:srgbClr val="FBFCFD"/>
              </a:solidFill>
              <a:latin typeface="Rubik Black"/>
              <a:ea typeface="Rubik Black"/>
              <a:cs typeface="Rubik Black"/>
              <a:sym typeface="Rubik Black"/>
            </a:endParaRPr>
          </a:p>
        </p:txBody>
      </p:sp>
      <p:sp>
        <p:nvSpPr>
          <p:cNvPr id="532" name="Google Shape;532;p77"/>
          <p:cNvSpPr/>
          <p:nvPr/>
        </p:nvSpPr>
        <p:spPr>
          <a:xfrm>
            <a:off x="1919568" y="20791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1960</a:t>
            </a:r>
            <a:endParaRPr sz="1400">
              <a:solidFill>
                <a:srgbClr val="FBFCFD"/>
              </a:solidFill>
              <a:latin typeface="Rubik Black"/>
              <a:ea typeface="Rubik Black"/>
              <a:cs typeface="Rubik Black"/>
              <a:sym typeface="Rubik Black"/>
            </a:endParaRPr>
          </a:p>
        </p:txBody>
      </p:sp>
      <p:sp>
        <p:nvSpPr>
          <p:cNvPr id="533" name="Google Shape;533;p77"/>
          <p:cNvSpPr/>
          <p:nvPr/>
        </p:nvSpPr>
        <p:spPr>
          <a:xfrm>
            <a:off x="3132449" y="22873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dirty="0">
                <a:solidFill>
                  <a:srgbClr val="FBFCFD"/>
                </a:solidFill>
                <a:latin typeface="Rubik Black"/>
                <a:ea typeface="Rubik Black"/>
                <a:cs typeface="Rubik Black"/>
                <a:sym typeface="Rubik Black"/>
              </a:rPr>
              <a:t>1968</a:t>
            </a:r>
            <a:endParaRPr sz="1400" dirty="0">
              <a:solidFill>
                <a:srgbClr val="FBFCFD"/>
              </a:solidFill>
              <a:latin typeface="Rubik Black"/>
              <a:ea typeface="Rubik Black"/>
              <a:cs typeface="Rubik Black"/>
              <a:sym typeface="Rubik Black"/>
            </a:endParaRPr>
          </a:p>
        </p:txBody>
      </p:sp>
      <p:sp>
        <p:nvSpPr>
          <p:cNvPr id="534" name="Google Shape;534;p77"/>
          <p:cNvSpPr/>
          <p:nvPr/>
        </p:nvSpPr>
        <p:spPr>
          <a:xfrm>
            <a:off x="280331" y="2982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Sensorama</a:t>
            </a:r>
            <a:endParaRPr sz="1300">
              <a:solidFill>
                <a:schemeClr val="dk1"/>
              </a:solidFill>
              <a:latin typeface="Rubik ExtraBold"/>
              <a:ea typeface="Rubik ExtraBold"/>
              <a:cs typeface="Rubik ExtraBold"/>
              <a:sym typeface="Rubik ExtraBold"/>
            </a:endParaRPr>
          </a:p>
        </p:txBody>
      </p:sp>
      <p:sp>
        <p:nvSpPr>
          <p:cNvPr id="535" name="Google Shape;535;p77"/>
          <p:cNvSpPr/>
          <p:nvPr/>
        </p:nvSpPr>
        <p:spPr>
          <a:xfrm>
            <a:off x="280332" y="3289235"/>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First VR machine created by Morton Heilig</a:t>
            </a:r>
            <a:endParaRPr sz="1100">
              <a:solidFill>
                <a:schemeClr val="dk1"/>
              </a:solidFill>
              <a:latin typeface="Rubik Light"/>
              <a:ea typeface="Rubik Light"/>
              <a:cs typeface="Rubik Light"/>
              <a:sym typeface="Rubik Light"/>
            </a:endParaRPr>
          </a:p>
        </p:txBody>
      </p:sp>
      <p:sp>
        <p:nvSpPr>
          <p:cNvPr id="536" name="Google Shape;536;p77"/>
          <p:cNvSpPr/>
          <p:nvPr/>
        </p:nvSpPr>
        <p:spPr>
          <a:xfrm>
            <a:off x="1154076" y="1258083"/>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Telesphere Mask</a:t>
            </a:r>
            <a:endParaRPr sz="1300" dirty="0">
              <a:solidFill>
                <a:schemeClr val="dk1"/>
              </a:solidFill>
              <a:latin typeface="Rubik ExtraBold"/>
              <a:ea typeface="Rubik ExtraBold"/>
              <a:cs typeface="Rubik ExtraBold"/>
              <a:sym typeface="Rubik ExtraBold"/>
            </a:endParaRPr>
          </a:p>
        </p:txBody>
      </p:sp>
      <p:sp>
        <p:nvSpPr>
          <p:cNvPr id="537" name="Google Shape;537;p77"/>
          <p:cNvSpPr/>
          <p:nvPr/>
        </p:nvSpPr>
        <p:spPr>
          <a:xfrm>
            <a:off x="1154077" y="1565210"/>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First HMD by Morton Heilig, but without motion–tracking</a:t>
            </a:r>
            <a:endParaRPr sz="1100">
              <a:solidFill>
                <a:schemeClr val="dk1"/>
              </a:solidFill>
              <a:latin typeface="Rubik Light"/>
              <a:ea typeface="Rubik Light"/>
              <a:cs typeface="Rubik Light"/>
              <a:sym typeface="Rubik Light"/>
            </a:endParaRPr>
          </a:p>
        </p:txBody>
      </p:sp>
      <p:sp>
        <p:nvSpPr>
          <p:cNvPr id="538" name="Google Shape;538;p77"/>
          <p:cNvSpPr/>
          <p:nvPr/>
        </p:nvSpPr>
        <p:spPr>
          <a:xfrm>
            <a:off x="2678266" y="31345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Sword of Damocles</a:t>
            </a:r>
            <a:endParaRPr sz="1300">
              <a:solidFill>
                <a:schemeClr val="dk1"/>
              </a:solidFill>
              <a:latin typeface="Rubik ExtraBold"/>
              <a:ea typeface="Rubik ExtraBold"/>
              <a:cs typeface="Rubik ExtraBold"/>
              <a:sym typeface="Rubik ExtraBold"/>
            </a:endParaRPr>
          </a:p>
        </p:txBody>
      </p:sp>
      <p:sp>
        <p:nvSpPr>
          <p:cNvPr id="539" name="Google Shape;539;p77"/>
          <p:cNvSpPr/>
          <p:nvPr/>
        </p:nvSpPr>
        <p:spPr>
          <a:xfrm>
            <a:off x="2678267" y="3441635"/>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First VR HMD by Ivan Sutherland</a:t>
            </a:r>
            <a:endParaRPr sz="1100">
              <a:solidFill>
                <a:schemeClr val="dk1"/>
              </a:solidFill>
              <a:latin typeface="Rubik Light"/>
              <a:ea typeface="Rubik Light"/>
              <a:cs typeface="Rubik Light"/>
              <a:sym typeface="Rubik Light"/>
            </a:endParaRPr>
          </a:p>
        </p:txBody>
      </p:sp>
      <p:sp>
        <p:nvSpPr>
          <p:cNvPr id="540" name="Google Shape;540;p77"/>
          <p:cNvSpPr/>
          <p:nvPr/>
        </p:nvSpPr>
        <p:spPr>
          <a:xfrm>
            <a:off x="4257918" y="20791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dirty="0">
                <a:solidFill>
                  <a:srgbClr val="FBFCFD"/>
                </a:solidFill>
                <a:latin typeface="Rubik Black"/>
                <a:ea typeface="Rubik Black"/>
                <a:cs typeface="Rubik Black"/>
                <a:sym typeface="Rubik Black"/>
              </a:rPr>
              <a:t>1975</a:t>
            </a:r>
            <a:endParaRPr sz="1400" dirty="0">
              <a:solidFill>
                <a:srgbClr val="FBFCFD"/>
              </a:solidFill>
              <a:latin typeface="Rubik Black"/>
              <a:ea typeface="Rubik Black"/>
              <a:cs typeface="Rubik Black"/>
              <a:sym typeface="Rubik Black"/>
            </a:endParaRPr>
          </a:p>
        </p:txBody>
      </p:sp>
      <p:sp>
        <p:nvSpPr>
          <p:cNvPr id="541" name="Google Shape;541;p77"/>
          <p:cNvSpPr/>
          <p:nvPr/>
        </p:nvSpPr>
        <p:spPr>
          <a:xfrm>
            <a:off x="5470799" y="22873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dirty="0">
                <a:solidFill>
                  <a:srgbClr val="FBFCFD"/>
                </a:solidFill>
                <a:latin typeface="Rubik Black"/>
                <a:ea typeface="Rubik Black"/>
                <a:cs typeface="Rubik Black"/>
                <a:sym typeface="Rubik Black"/>
              </a:rPr>
              <a:t>1978</a:t>
            </a:r>
            <a:endParaRPr sz="1400" dirty="0">
              <a:solidFill>
                <a:srgbClr val="FBFCFD"/>
              </a:solidFill>
              <a:latin typeface="Rubik Black"/>
              <a:ea typeface="Rubik Black"/>
              <a:cs typeface="Rubik Black"/>
              <a:sym typeface="Rubik Black"/>
            </a:endParaRPr>
          </a:p>
        </p:txBody>
      </p:sp>
      <p:sp>
        <p:nvSpPr>
          <p:cNvPr id="542" name="Google Shape;542;p77"/>
          <p:cNvSpPr/>
          <p:nvPr/>
        </p:nvSpPr>
        <p:spPr>
          <a:xfrm>
            <a:off x="3897276" y="1228408"/>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Videoplace</a:t>
            </a:r>
            <a:endParaRPr sz="1300" dirty="0">
              <a:solidFill>
                <a:schemeClr val="dk1"/>
              </a:solidFill>
              <a:latin typeface="Rubik ExtraBold"/>
              <a:ea typeface="Rubik ExtraBold"/>
              <a:cs typeface="Rubik ExtraBold"/>
              <a:sym typeface="Rubik ExtraBold"/>
            </a:endParaRPr>
          </a:p>
        </p:txBody>
      </p:sp>
      <p:sp>
        <p:nvSpPr>
          <p:cNvPr id="543" name="Google Shape;543;p77"/>
          <p:cNvSpPr/>
          <p:nvPr/>
        </p:nvSpPr>
        <p:spPr>
          <a:xfrm>
            <a:off x="3897277" y="1535535"/>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By Myron Krueger. Interaction through user silhouettes</a:t>
            </a:r>
            <a:endParaRPr sz="1100">
              <a:solidFill>
                <a:schemeClr val="dk1"/>
              </a:solidFill>
              <a:latin typeface="Rubik Light"/>
              <a:ea typeface="Rubik Light"/>
              <a:cs typeface="Rubik Light"/>
              <a:sym typeface="Rubik Light"/>
            </a:endParaRPr>
          </a:p>
        </p:txBody>
      </p:sp>
      <p:sp>
        <p:nvSpPr>
          <p:cNvPr id="544" name="Google Shape;544;p77"/>
          <p:cNvSpPr/>
          <p:nvPr/>
        </p:nvSpPr>
        <p:spPr>
          <a:xfrm>
            <a:off x="5040466" y="31345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Aspen Movie Map</a:t>
            </a:r>
            <a:endParaRPr sz="1300">
              <a:solidFill>
                <a:schemeClr val="dk1"/>
              </a:solidFill>
              <a:latin typeface="Rubik ExtraBold"/>
              <a:ea typeface="Rubik ExtraBold"/>
              <a:cs typeface="Rubik ExtraBold"/>
              <a:sym typeface="Rubik ExtraBold"/>
            </a:endParaRPr>
          </a:p>
        </p:txBody>
      </p:sp>
      <p:sp>
        <p:nvSpPr>
          <p:cNvPr id="545" name="Google Shape;545;p77"/>
          <p:cNvSpPr/>
          <p:nvPr/>
        </p:nvSpPr>
        <p:spPr>
          <a:xfrm>
            <a:off x="5040466" y="3441635"/>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Users can take a virtual tour through the streets of Aspen</a:t>
            </a:r>
            <a:endParaRPr sz="1100">
              <a:solidFill>
                <a:schemeClr val="dk1"/>
              </a:solidFill>
              <a:latin typeface="Rubik Light"/>
              <a:ea typeface="Rubik Light"/>
              <a:cs typeface="Rubik Light"/>
              <a:sym typeface="Rubik Light"/>
            </a:endParaRPr>
          </a:p>
        </p:txBody>
      </p:sp>
      <p:sp>
        <p:nvSpPr>
          <p:cNvPr id="546" name="Google Shape;546;p77"/>
          <p:cNvSpPr/>
          <p:nvPr/>
        </p:nvSpPr>
        <p:spPr>
          <a:xfrm>
            <a:off x="6434348" y="2079175"/>
            <a:ext cx="163957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1979</a:t>
            </a:r>
            <a:endParaRPr sz="1400">
              <a:solidFill>
                <a:srgbClr val="FBFCFD"/>
              </a:solidFill>
              <a:latin typeface="Rubik Black"/>
              <a:ea typeface="Rubik Black"/>
              <a:cs typeface="Rubik Black"/>
              <a:sym typeface="Rubik Black"/>
            </a:endParaRPr>
          </a:p>
        </p:txBody>
      </p:sp>
      <p:sp>
        <p:nvSpPr>
          <p:cNvPr id="547" name="Google Shape;547;p77"/>
          <p:cNvSpPr/>
          <p:nvPr/>
        </p:nvSpPr>
        <p:spPr>
          <a:xfrm>
            <a:off x="5894816" y="958082"/>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VR in Military</a:t>
            </a:r>
            <a:endParaRPr sz="1300" dirty="0">
              <a:solidFill>
                <a:schemeClr val="dk1"/>
              </a:solidFill>
              <a:latin typeface="Rubik ExtraBold"/>
              <a:ea typeface="Rubik ExtraBold"/>
              <a:cs typeface="Rubik ExtraBold"/>
              <a:sym typeface="Rubik ExtraBold"/>
            </a:endParaRPr>
          </a:p>
        </p:txBody>
      </p:sp>
      <p:sp>
        <p:nvSpPr>
          <p:cNvPr id="548" name="Google Shape;548;p77"/>
          <p:cNvSpPr/>
          <p:nvPr/>
        </p:nvSpPr>
        <p:spPr>
          <a:xfrm>
            <a:off x="5896052" y="1308025"/>
            <a:ext cx="25419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ko" sz="1200">
                <a:solidFill>
                  <a:schemeClr val="dk1"/>
                </a:solidFill>
                <a:latin typeface="Rubik Light"/>
                <a:ea typeface="Rubik Light"/>
                <a:cs typeface="Rubik Light"/>
                <a:sym typeface="Rubik Light"/>
              </a:rPr>
              <a:t>Head tracker in HMD followed pilot's eye movements to match computer-generated images.</a:t>
            </a:r>
            <a:endParaRPr sz="1200">
              <a:solidFill>
                <a:schemeClr val="dk1"/>
              </a:solidFill>
              <a:latin typeface="Rubik Light"/>
              <a:ea typeface="Rubik Light"/>
              <a:cs typeface="Rubik Light"/>
              <a:sym typeface="Rubik Light"/>
            </a:endParaRPr>
          </a:p>
          <a:p>
            <a:pPr marL="0" marR="0" lvl="0" indent="0" algn="l" rtl="0">
              <a:spcBef>
                <a:spcPts val="1200"/>
              </a:spcBef>
              <a:spcAft>
                <a:spcPts val="0"/>
              </a:spcAft>
              <a:buNone/>
            </a:pPr>
            <a:endParaRPr sz="1100">
              <a:solidFill>
                <a:schemeClr val="dk1"/>
              </a:solidFill>
              <a:latin typeface="Rubik Light"/>
              <a:ea typeface="Rubik Light"/>
              <a:cs typeface="Rubik Light"/>
              <a:sym typeface="Rubik Light"/>
            </a:endParaRPr>
          </a:p>
        </p:txBody>
      </p:sp>
      <p:pic>
        <p:nvPicPr>
          <p:cNvPr id="549" name="Google Shape;549;p77"/>
          <p:cNvPicPr preferRelativeResize="0"/>
          <p:nvPr/>
        </p:nvPicPr>
        <p:blipFill>
          <a:blip r:embed="rId3">
            <a:alphaModFix/>
          </a:blip>
          <a:stretch>
            <a:fillRect/>
          </a:stretch>
        </p:blipFill>
        <p:spPr>
          <a:xfrm>
            <a:off x="2722558" y="3865250"/>
            <a:ext cx="1891126" cy="1060451"/>
          </a:xfrm>
          <a:prstGeom prst="rect">
            <a:avLst/>
          </a:prstGeom>
          <a:noFill/>
          <a:ln>
            <a:noFill/>
          </a:ln>
        </p:spPr>
      </p:pic>
      <p:pic>
        <p:nvPicPr>
          <p:cNvPr id="550" name="Google Shape;550;p77"/>
          <p:cNvPicPr preferRelativeResize="0"/>
          <p:nvPr/>
        </p:nvPicPr>
        <p:blipFill>
          <a:blip r:embed="rId4">
            <a:alphaModFix/>
          </a:blip>
          <a:stretch>
            <a:fillRect/>
          </a:stretch>
        </p:blipFill>
        <p:spPr>
          <a:xfrm>
            <a:off x="377072" y="3714886"/>
            <a:ext cx="1184450" cy="1361180"/>
          </a:xfrm>
          <a:prstGeom prst="rect">
            <a:avLst/>
          </a:prstGeom>
          <a:noFill/>
          <a:ln>
            <a:noFill/>
          </a:ln>
        </p:spPr>
      </p:pic>
      <p:pic>
        <p:nvPicPr>
          <p:cNvPr id="551" name="Google Shape;551;p77"/>
          <p:cNvPicPr preferRelativeResize="0"/>
          <p:nvPr/>
        </p:nvPicPr>
        <p:blipFill rotWithShape="1">
          <a:blip r:embed="rId5">
            <a:alphaModFix/>
          </a:blip>
          <a:srcRect b="11260"/>
          <a:stretch/>
        </p:blipFill>
        <p:spPr>
          <a:xfrm>
            <a:off x="3993863" y="188751"/>
            <a:ext cx="1526875" cy="963450"/>
          </a:xfrm>
          <a:prstGeom prst="rect">
            <a:avLst/>
          </a:prstGeom>
          <a:noFill/>
          <a:ln>
            <a:noFill/>
          </a:ln>
        </p:spPr>
      </p:pic>
      <p:sp>
        <p:nvSpPr>
          <p:cNvPr id="552" name="Google Shape;552;p77"/>
          <p:cNvSpPr txBox="1">
            <a:spLocks noGrp="1"/>
          </p:cNvSpPr>
          <p:nvPr>
            <p:ph type="sldNum" idx="12"/>
          </p:nvPr>
        </p:nvSpPr>
        <p:spPr>
          <a:xfrm>
            <a:off x="-2520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animBg="1"/>
      <p:bldP spid="533" grpId="0" animBg="1"/>
      <p:bldP spid="536" grpId="0"/>
      <p:bldP spid="537" grpId="0"/>
      <p:bldP spid="538" grpId="0"/>
      <p:bldP spid="539" grpId="0"/>
      <p:bldP spid="540" grpId="0" animBg="1"/>
      <p:bldP spid="541" grpId="0" animBg="1"/>
      <p:bldP spid="542" grpId="0"/>
      <p:bldP spid="543" grpId="0"/>
      <p:bldP spid="544" grpId="0"/>
      <p:bldP spid="545" grpId="0"/>
      <p:bldP spid="546" grpId="0" animBg="1"/>
      <p:bldP spid="547" grpId="0"/>
      <p:bldP spid="5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8"/>
          <p:cNvSpPr/>
          <p:nvPr/>
        </p:nvSpPr>
        <p:spPr>
          <a:xfrm>
            <a:off x="718188" y="2287360"/>
            <a:ext cx="2176421" cy="624567"/>
          </a:xfrm>
          <a:custGeom>
            <a:avLst/>
            <a:gdLst/>
            <a:ahLst/>
            <a:cxnLst/>
            <a:rect l="l" t="t" r="r" b="b"/>
            <a:pathLst>
              <a:path w="2901894" h="832756" extrusionOk="0">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1982</a:t>
            </a:r>
            <a:endParaRPr sz="1400">
              <a:solidFill>
                <a:srgbClr val="FBFCFD"/>
              </a:solidFill>
              <a:latin typeface="Rubik Black"/>
              <a:ea typeface="Rubik Black"/>
              <a:cs typeface="Rubik Black"/>
              <a:sym typeface="Rubik Black"/>
            </a:endParaRPr>
          </a:p>
        </p:txBody>
      </p:sp>
      <p:sp>
        <p:nvSpPr>
          <p:cNvPr id="558" name="Google Shape;558;p78"/>
          <p:cNvSpPr/>
          <p:nvPr/>
        </p:nvSpPr>
        <p:spPr>
          <a:xfrm>
            <a:off x="1919568" y="20791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1985</a:t>
            </a:r>
            <a:endParaRPr sz="1400">
              <a:solidFill>
                <a:srgbClr val="FBFCFD"/>
              </a:solidFill>
              <a:latin typeface="Rubik Black"/>
              <a:ea typeface="Rubik Black"/>
              <a:cs typeface="Rubik Black"/>
              <a:sym typeface="Rubik Black"/>
            </a:endParaRPr>
          </a:p>
        </p:txBody>
      </p:sp>
      <p:sp>
        <p:nvSpPr>
          <p:cNvPr id="559" name="Google Shape;559;p78"/>
          <p:cNvSpPr/>
          <p:nvPr/>
        </p:nvSpPr>
        <p:spPr>
          <a:xfrm>
            <a:off x="3132449" y="22873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1987</a:t>
            </a:r>
            <a:endParaRPr sz="1400">
              <a:solidFill>
                <a:srgbClr val="FBFCFD"/>
              </a:solidFill>
              <a:latin typeface="Rubik Black"/>
              <a:ea typeface="Rubik Black"/>
              <a:cs typeface="Rubik Black"/>
              <a:sym typeface="Rubik Black"/>
            </a:endParaRPr>
          </a:p>
        </p:txBody>
      </p:sp>
      <p:sp>
        <p:nvSpPr>
          <p:cNvPr id="560" name="Google Shape;560;p78"/>
          <p:cNvSpPr/>
          <p:nvPr/>
        </p:nvSpPr>
        <p:spPr>
          <a:xfrm>
            <a:off x="280331" y="2982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VCASS and Tron</a:t>
            </a:r>
            <a:endParaRPr sz="1300">
              <a:solidFill>
                <a:schemeClr val="dk1"/>
              </a:solidFill>
              <a:latin typeface="Rubik ExtraBold"/>
              <a:ea typeface="Rubik ExtraBold"/>
              <a:cs typeface="Rubik ExtraBold"/>
              <a:sym typeface="Rubik ExtraBold"/>
            </a:endParaRPr>
          </a:p>
        </p:txBody>
      </p:sp>
      <p:sp>
        <p:nvSpPr>
          <p:cNvPr id="561" name="Google Shape;561;p78"/>
          <p:cNvSpPr/>
          <p:nvPr/>
        </p:nvSpPr>
        <p:spPr>
          <a:xfrm>
            <a:off x="280332" y="3289235"/>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Airforce develops virtual flight simulator,</a:t>
            </a:r>
            <a:endParaRPr sz="1100">
              <a:solidFill>
                <a:schemeClr val="dk1"/>
              </a:solidFill>
              <a:latin typeface="Rubik Light"/>
              <a:ea typeface="Rubik Light"/>
              <a:cs typeface="Rubik Light"/>
              <a:sym typeface="Rubik Light"/>
            </a:endParaRPr>
          </a:p>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First movie depicting VR released</a:t>
            </a:r>
            <a:endParaRPr sz="1100">
              <a:solidFill>
                <a:schemeClr val="dk1"/>
              </a:solidFill>
              <a:latin typeface="Rubik Light"/>
              <a:ea typeface="Rubik Light"/>
              <a:cs typeface="Rubik Light"/>
              <a:sym typeface="Rubik Light"/>
            </a:endParaRPr>
          </a:p>
        </p:txBody>
      </p:sp>
      <p:sp>
        <p:nvSpPr>
          <p:cNvPr id="562" name="Google Shape;562;p78"/>
          <p:cNvSpPr/>
          <p:nvPr/>
        </p:nvSpPr>
        <p:spPr>
          <a:xfrm>
            <a:off x="1325526" y="1306871"/>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VPL Research </a:t>
            </a:r>
            <a:endParaRPr sz="1300" dirty="0">
              <a:solidFill>
                <a:schemeClr val="dk1"/>
              </a:solidFill>
              <a:latin typeface="Rubik ExtraBold"/>
              <a:ea typeface="Rubik ExtraBold"/>
              <a:cs typeface="Rubik ExtraBold"/>
              <a:sym typeface="Rubik ExtraBold"/>
            </a:endParaRPr>
          </a:p>
        </p:txBody>
      </p:sp>
      <p:sp>
        <p:nvSpPr>
          <p:cNvPr id="563" name="Google Shape;563;p78"/>
          <p:cNvSpPr/>
          <p:nvPr/>
        </p:nvSpPr>
        <p:spPr>
          <a:xfrm>
            <a:off x="1325527" y="1613998"/>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First company to sell VR Hardware</a:t>
            </a:r>
            <a:endParaRPr sz="1100">
              <a:solidFill>
                <a:schemeClr val="dk1"/>
              </a:solidFill>
              <a:latin typeface="Rubik Light"/>
              <a:ea typeface="Rubik Light"/>
              <a:cs typeface="Rubik Light"/>
              <a:sym typeface="Rubik Light"/>
            </a:endParaRPr>
          </a:p>
        </p:txBody>
      </p:sp>
      <p:sp>
        <p:nvSpPr>
          <p:cNvPr id="564" name="Google Shape;564;p78"/>
          <p:cNvSpPr/>
          <p:nvPr/>
        </p:nvSpPr>
        <p:spPr>
          <a:xfrm>
            <a:off x="2678266" y="31345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Term VR is coined, Super Cockpit,</a:t>
            </a:r>
            <a:br>
              <a:rPr lang="ko" sz="1300">
                <a:solidFill>
                  <a:schemeClr val="dk1"/>
                </a:solidFill>
                <a:latin typeface="Rubik ExtraBold"/>
                <a:ea typeface="Rubik ExtraBold"/>
                <a:cs typeface="Rubik ExtraBold"/>
                <a:sym typeface="Rubik ExtraBold"/>
              </a:rPr>
            </a:br>
            <a:r>
              <a:rPr lang="ko" sz="1300">
                <a:solidFill>
                  <a:schemeClr val="dk1"/>
                </a:solidFill>
                <a:latin typeface="Rubik ExtraBold"/>
                <a:ea typeface="Rubik ExtraBold"/>
                <a:cs typeface="Rubik ExtraBold"/>
                <a:sym typeface="Rubik ExtraBold"/>
              </a:rPr>
              <a:t>Holodeck</a:t>
            </a:r>
            <a:endParaRPr sz="1300">
              <a:solidFill>
                <a:schemeClr val="dk1"/>
              </a:solidFill>
              <a:latin typeface="Rubik ExtraBold"/>
              <a:ea typeface="Rubik ExtraBold"/>
              <a:cs typeface="Rubik ExtraBold"/>
              <a:sym typeface="Rubik ExtraBold"/>
            </a:endParaRPr>
          </a:p>
        </p:txBody>
      </p:sp>
      <p:sp>
        <p:nvSpPr>
          <p:cNvPr id="565" name="Google Shape;565;p78"/>
          <p:cNvSpPr/>
          <p:nvPr/>
        </p:nvSpPr>
        <p:spPr>
          <a:xfrm>
            <a:off x="2736592" y="3898385"/>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Jaron Lanier first coins the term VR, Holodeck appears in Star Trek: The next Generation</a:t>
            </a:r>
            <a:endParaRPr sz="1100">
              <a:solidFill>
                <a:schemeClr val="dk1"/>
              </a:solidFill>
              <a:latin typeface="Rubik Light"/>
              <a:ea typeface="Rubik Light"/>
              <a:cs typeface="Rubik Light"/>
              <a:sym typeface="Rubik Light"/>
            </a:endParaRPr>
          </a:p>
        </p:txBody>
      </p:sp>
      <p:sp>
        <p:nvSpPr>
          <p:cNvPr id="566" name="Google Shape;566;p78"/>
          <p:cNvSpPr/>
          <p:nvPr/>
        </p:nvSpPr>
        <p:spPr>
          <a:xfrm>
            <a:off x="4257918" y="20791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1991</a:t>
            </a:r>
            <a:endParaRPr sz="1400">
              <a:solidFill>
                <a:srgbClr val="FBFCFD"/>
              </a:solidFill>
              <a:latin typeface="Rubik Black"/>
              <a:ea typeface="Rubik Black"/>
              <a:cs typeface="Rubik Black"/>
              <a:sym typeface="Rubik Black"/>
            </a:endParaRPr>
          </a:p>
        </p:txBody>
      </p:sp>
      <p:sp>
        <p:nvSpPr>
          <p:cNvPr id="567" name="Google Shape;567;p78"/>
          <p:cNvSpPr/>
          <p:nvPr/>
        </p:nvSpPr>
        <p:spPr>
          <a:xfrm>
            <a:off x="5470799" y="22873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dirty="0">
                <a:solidFill>
                  <a:srgbClr val="FBFCFD"/>
                </a:solidFill>
                <a:latin typeface="Rubik Black"/>
                <a:ea typeface="Rubik Black"/>
                <a:cs typeface="Rubik Black"/>
                <a:sym typeface="Rubik Black"/>
              </a:rPr>
              <a:t>1993</a:t>
            </a:r>
            <a:endParaRPr sz="1400" dirty="0">
              <a:solidFill>
                <a:srgbClr val="FBFCFD"/>
              </a:solidFill>
              <a:latin typeface="Rubik Black"/>
              <a:ea typeface="Rubik Black"/>
              <a:cs typeface="Rubik Black"/>
              <a:sym typeface="Rubik Black"/>
            </a:endParaRPr>
          </a:p>
        </p:txBody>
      </p:sp>
      <p:sp>
        <p:nvSpPr>
          <p:cNvPr id="568" name="Google Shape;568;p78"/>
          <p:cNvSpPr/>
          <p:nvPr/>
        </p:nvSpPr>
        <p:spPr>
          <a:xfrm>
            <a:off x="3564175" y="1252900"/>
            <a:ext cx="27717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VR entertainment system</a:t>
            </a:r>
            <a:endParaRPr sz="1300">
              <a:solidFill>
                <a:schemeClr val="dk1"/>
              </a:solidFill>
              <a:latin typeface="Rubik ExtraBold"/>
              <a:ea typeface="Rubik ExtraBold"/>
              <a:cs typeface="Rubik ExtraBold"/>
              <a:sym typeface="Rubik ExtraBold"/>
            </a:endParaRPr>
          </a:p>
        </p:txBody>
      </p:sp>
      <p:sp>
        <p:nvSpPr>
          <p:cNvPr id="569" name="Google Shape;569;p78"/>
          <p:cNvSpPr/>
          <p:nvPr/>
        </p:nvSpPr>
        <p:spPr>
          <a:xfrm>
            <a:off x="3563839" y="1510673"/>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a:solidFill>
                  <a:schemeClr val="dk1"/>
                </a:solidFill>
              </a:rPr>
              <a:t>VR headsets and real-time immersive stereoscopic 3D images</a:t>
            </a:r>
            <a:endParaRPr sz="1100">
              <a:solidFill>
                <a:schemeClr val="dk1"/>
              </a:solidFill>
              <a:latin typeface="Rubik Light"/>
              <a:ea typeface="Rubik Light"/>
              <a:cs typeface="Rubik Light"/>
              <a:sym typeface="Rubik Light"/>
            </a:endParaRPr>
          </a:p>
        </p:txBody>
      </p:sp>
      <p:sp>
        <p:nvSpPr>
          <p:cNvPr id="570" name="Google Shape;570;p78"/>
          <p:cNvSpPr/>
          <p:nvPr/>
        </p:nvSpPr>
        <p:spPr>
          <a:xfrm>
            <a:off x="5040466" y="31345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SEGA’s VR Glasses</a:t>
            </a:r>
            <a:endParaRPr sz="1300">
              <a:solidFill>
                <a:schemeClr val="dk1"/>
              </a:solidFill>
              <a:latin typeface="Rubik ExtraBold"/>
              <a:ea typeface="Rubik ExtraBold"/>
              <a:cs typeface="Rubik ExtraBold"/>
              <a:sym typeface="Rubik ExtraBold"/>
            </a:endParaRPr>
          </a:p>
        </p:txBody>
      </p:sp>
      <p:sp>
        <p:nvSpPr>
          <p:cNvPr id="571" name="Google Shape;571;p78"/>
          <p:cNvSpPr/>
          <p:nvPr/>
        </p:nvSpPr>
        <p:spPr>
          <a:xfrm>
            <a:off x="5040473" y="3441625"/>
            <a:ext cx="16842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announced to be available for public, but never released</a:t>
            </a:r>
            <a:endParaRPr sz="1100">
              <a:solidFill>
                <a:schemeClr val="dk1"/>
              </a:solidFill>
              <a:latin typeface="Rubik Light"/>
              <a:ea typeface="Rubik Light"/>
              <a:cs typeface="Rubik Light"/>
              <a:sym typeface="Rubik Light"/>
            </a:endParaRPr>
          </a:p>
        </p:txBody>
      </p:sp>
      <p:sp>
        <p:nvSpPr>
          <p:cNvPr id="572" name="Google Shape;572;p78"/>
          <p:cNvSpPr/>
          <p:nvPr/>
        </p:nvSpPr>
        <p:spPr>
          <a:xfrm>
            <a:off x="6434343" y="20791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1995</a:t>
            </a:r>
            <a:endParaRPr sz="1400">
              <a:solidFill>
                <a:srgbClr val="FBFCFD"/>
              </a:solidFill>
              <a:latin typeface="Rubik Black"/>
              <a:ea typeface="Rubik Black"/>
              <a:cs typeface="Rubik Black"/>
              <a:sym typeface="Rubik Black"/>
            </a:endParaRPr>
          </a:p>
        </p:txBody>
      </p:sp>
      <p:sp>
        <p:nvSpPr>
          <p:cNvPr id="573" name="Google Shape;573;p78"/>
          <p:cNvSpPr/>
          <p:nvPr/>
        </p:nvSpPr>
        <p:spPr>
          <a:xfrm>
            <a:off x="6335866" y="1458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CAVE, Virtual Boy, Home VR headsets</a:t>
            </a:r>
            <a:endParaRPr sz="1300" dirty="0">
              <a:solidFill>
                <a:schemeClr val="dk1"/>
              </a:solidFill>
              <a:latin typeface="Rubik ExtraBold"/>
              <a:ea typeface="Rubik ExtraBold"/>
              <a:cs typeface="Rubik ExtraBold"/>
              <a:sym typeface="Rubik ExtraBold"/>
            </a:endParaRPr>
          </a:p>
        </p:txBody>
      </p:sp>
      <p:pic>
        <p:nvPicPr>
          <p:cNvPr id="574" name="Google Shape;574;p78"/>
          <p:cNvPicPr preferRelativeResize="0"/>
          <p:nvPr/>
        </p:nvPicPr>
        <p:blipFill rotWithShape="1">
          <a:blip r:embed="rId3">
            <a:alphaModFix/>
          </a:blip>
          <a:srcRect t="17219" b="18718"/>
          <a:stretch/>
        </p:blipFill>
        <p:spPr>
          <a:xfrm>
            <a:off x="1074074" y="3850450"/>
            <a:ext cx="1207543" cy="1148124"/>
          </a:xfrm>
          <a:prstGeom prst="rect">
            <a:avLst/>
          </a:prstGeom>
          <a:noFill/>
          <a:ln>
            <a:noFill/>
          </a:ln>
        </p:spPr>
      </p:pic>
      <p:pic>
        <p:nvPicPr>
          <p:cNvPr id="575" name="Google Shape;575;p78"/>
          <p:cNvPicPr preferRelativeResize="0"/>
          <p:nvPr/>
        </p:nvPicPr>
        <p:blipFill>
          <a:blip r:embed="rId4">
            <a:alphaModFix/>
          </a:blip>
          <a:stretch>
            <a:fillRect/>
          </a:stretch>
        </p:blipFill>
        <p:spPr>
          <a:xfrm>
            <a:off x="3652316" y="164349"/>
            <a:ext cx="2102100" cy="1094397"/>
          </a:xfrm>
          <a:prstGeom prst="rect">
            <a:avLst/>
          </a:prstGeom>
          <a:noFill/>
          <a:ln>
            <a:noFill/>
          </a:ln>
        </p:spPr>
      </p:pic>
      <p:pic>
        <p:nvPicPr>
          <p:cNvPr id="576" name="Google Shape;576;p78"/>
          <p:cNvPicPr preferRelativeResize="0"/>
          <p:nvPr/>
        </p:nvPicPr>
        <p:blipFill>
          <a:blip r:embed="rId5">
            <a:alphaModFix/>
          </a:blip>
          <a:stretch>
            <a:fillRect/>
          </a:stretch>
        </p:blipFill>
        <p:spPr>
          <a:xfrm>
            <a:off x="7096125" y="2768401"/>
            <a:ext cx="1437327" cy="1078000"/>
          </a:xfrm>
          <a:prstGeom prst="rect">
            <a:avLst/>
          </a:prstGeom>
          <a:noFill/>
          <a:ln>
            <a:noFill/>
          </a:ln>
        </p:spPr>
      </p:pic>
      <p:sp>
        <p:nvSpPr>
          <p:cNvPr id="577" name="Google Shape;577;p78"/>
          <p:cNvSpPr txBox="1">
            <a:spLocks noGrp="1"/>
          </p:cNvSpPr>
          <p:nvPr>
            <p:ph type="sldNum" idx="12"/>
          </p:nvPr>
        </p:nvSpPr>
        <p:spPr>
          <a:xfrm>
            <a:off x="-23941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0" animBg="1"/>
      <p:bldP spid="559" grpId="0" animBg="1"/>
      <p:bldP spid="562" grpId="0"/>
      <p:bldP spid="563" grpId="0"/>
      <p:bldP spid="564" grpId="0"/>
      <p:bldP spid="565" grpId="0"/>
      <p:bldP spid="566" grpId="0" animBg="1"/>
      <p:bldP spid="567" grpId="0" animBg="1"/>
      <p:bldP spid="568" grpId="0"/>
      <p:bldP spid="569" grpId="0"/>
      <p:bldP spid="570" grpId="0"/>
      <p:bldP spid="571" grpId="0"/>
      <p:bldP spid="572" grpId="0" animBg="1"/>
      <p:bldP spid="5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9"/>
          <p:cNvSpPr/>
          <p:nvPr/>
        </p:nvSpPr>
        <p:spPr>
          <a:xfrm>
            <a:off x="718188" y="2134960"/>
            <a:ext cx="2176421" cy="624567"/>
          </a:xfrm>
          <a:custGeom>
            <a:avLst/>
            <a:gdLst/>
            <a:ahLst/>
            <a:cxnLst/>
            <a:rect l="l" t="t" r="r" b="b"/>
            <a:pathLst>
              <a:path w="2901894" h="832756" extrusionOk="0">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1997</a:t>
            </a:r>
            <a:endParaRPr sz="1400">
              <a:solidFill>
                <a:srgbClr val="FBFCFD"/>
              </a:solidFill>
              <a:latin typeface="Rubik Black"/>
              <a:ea typeface="Rubik Black"/>
              <a:cs typeface="Rubik Black"/>
              <a:sym typeface="Rubik Black"/>
            </a:endParaRPr>
          </a:p>
        </p:txBody>
      </p:sp>
      <p:sp>
        <p:nvSpPr>
          <p:cNvPr id="583" name="Google Shape;583;p79"/>
          <p:cNvSpPr/>
          <p:nvPr/>
        </p:nvSpPr>
        <p:spPr>
          <a:xfrm>
            <a:off x="1919568" y="19267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sz="1400">
                <a:solidFill>
                  <a:srgbClr val="FBFCFD"/>
                </a:solidFill>
                <a:latin typeface="Rubik Black"/>
                <a:ea typeface="Rubik Black"/>
                <a:cs typeface="Rubik Black"/>
                <a:sym typeface="Rubik Black"/>
              </a:rPr>
              <a:t>20</a:t>
            </a:r>
            <a:r>
              <a:rPr lang="ko">
                <a:solidFill>
                  <a:srgbClr val="FBFCFD"/>
                </a:solidFill>
                <a:latin typeface="Rubik Black"/>
                <a:ea typeface="Rubik Black"/>
                <a:cs typeface="Rubik Black"/>
                <a:sym typeface="Rubik Black"/>
              </a:rPr>
              <a:t>07</a:t>
            </a:r>
            <a:endParaRPr sz="1400">
              <a:solidFill>
                <a:srgbClr val="FBFCFD"/>
              </a:solidFill>
              <a:latin typeface="Rubik Black"/>
              <a:ea typeface="Rubik Black"/>
              <a:cs typeface="Rubik Black"/>
              <a:sym typeface="Rubik Black"/>
            </a:endParaRPr>
          </a:p>
        </p:txBody>
      </p:sp>
      <p:sp>
        <p:nvSpPr>
          <p:cNvPr id="584" name="Google Shape;584;p79"/>
          <p:cNvSpPr/>
          <p:nvPr/>
        </p:nvSpPr>
        <p:spPr>
          <a:xfrm>
            <a:off x="3132449" y="21349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sz="1400">
                <a:solidFill>
                  <a:srgbClr val="FBFCFD"/>
                </a:solidFill>
                <a:latin typeface="Rubik Black"/>
                <a:ea typeface="Rubik Black"/>
                <a:cs typeface="Rubik Black"/>
                <a:sym typeface="Rubik Black"/>
              </a:rPr>
              <a:t>20</a:t>
            </a:r>
            <a:r>
              <a:rPr lang="ko">
                <a:solidFill>
                  <a:srgbClr val="FBFCFD"/>
                </a:solidFill>
                <a:latin typeface="Rubik Black"/>
                <a:ea typeface="Rubik Black"/>
                <a:cs typeface="Rubik Black"/>
                <a:sym typeface="Rubik Black"/>
              </a:rPr>
              <a:t>12</a:t>
            </a:r>
            <a:endParaRPr sz="1400">
              <a:solidFill>
                <a:srgbClr val="FBFCFD"/>
              </a:solidFill>
              <a:latin typeface="Rubik Black"/>
              <a:ea typeface="Rubik Black"/>
              <a:cs typeface="Rubik Black"/>
              <a:sym typeface="Rubik Black"/>
            </a:endParaRPr>
          </a:p>
        </p:txBody>
      </p:sp>
      <p:sp>
        <p:nvSpPr>
          <p:cNvPr id="585" name="Google Shape;585;p79"/>
          <p:cNvSpPr/>
          <p:nvPr/>
        </p:nvSpPr>
        <p:spPr>
          <a:xfrm>
            <a:off x="280331" y="28297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Virtual Vietnam</a:t>
            </a:r>
            <a:endParaRPr sz="1300">
              <a:solidFill>
                <a:schemeClr val="dk1"/>
              </a:solidFill>
              <a:latin typeface="Rubik ExtraBold"/>
              <a:ea typeface="Rubik ExtraBold"/>
              <a:cs typeface="Rubik ExtraBold"/>
              <a:sym typeface="Rubik ExtraBold"/>
            </a:endParaRPr>
          </a:p>
        </p:txBody>
      </p:sp>
      <p:sp>
        <p:nvSpPr>
          <p:cNvPr id="586" name="Google Shape;586;p79"/>
          <p:cNvSpPr/>
          <p:nvPr/>
        </p:nvSpPr>
        <p:spPr>
          <a:xfrm>
            <a:off x="280332" y="3136835"/>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a:solidFill>
                  <a:schemeClr val="dk1"/>
                </a:solidFill>
                <a:latin typeface="Rubik Light"/>
                <a:ea typeface="Rubik Light"/>
                <a:cs typeface="Rubik Light"/>
                <a:sym typeface="Rubik Light"/>
              </a:rPr>
              <a:t>Georgia Tech and Emory University researchers created VR war zone scenarios for veterans’ PTSD therapy</a:t>
            </a:r>
            <a:endParaRPr sz="1100">
              <a:solidFill>
                <a:schemeClr val="dk1"/>
              </a:solidFill>
              <a:latin typeface="Rubik Light"/>
              <a:ea typeface="Rubik Light"/>
              <a:cs typeface="Rubik Light"/>
              <a:sym typeface="Rubik Light"/>
            </a:endParaRPr>
          </a:p>
        </p:txBody>
      </p:sp>
      <p:sp>
        <p:nvSpPr>
          <p:cNvPr id="587" name="Google Shape;587;p79"/>
          <p:cNvSpPr/>
          <p:nvPr/>
        </p:nvSpPr>
        <p:spPr>
          <a:xfrm>
            <a:off x="1306476" y="1410483"/>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Google Street View</a:t>
            </a:r>
            <a:endParaRPr sz="1300" dirty="0">
              <a:solidFill>
                <a:schemeClr val="dk1"/>
              </a:solidFill>
              <a:latin typeface="Rubik ExtraBold"/>
              <a:ea typeface="Rubik ExtraBold"/>
              <a:cs typeface="Rubik ExtraBold"/>
              <a:sym typeface="Rubik ExtraBold"/>
            </a:endParaRPr>
          </a:p>
        </p:txBody>
      </p:sp>
      <p:sp>
        <p:nvSpPr>
          <p:cNvPr id="588" name="Google Shape;588;p79"/>
          <p:cNvSpPr/>
          <p:nvPr/>
        </p:nvSpPr>
        <p:spPr>
          <a:xfrm>
            <a:off x="2678266" y="2982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Oculus Rift campaign</a:t>
            </a:r>
            <a:endParaRPr sz="1300">
              <a:solidFill>
                <a:schemeClr val="dk1"/>
              </a:solidFill>
              <a:latin typeface="Rubik ExtraBold"/>
              <a:ea typeface="Rubik ExtraBold"/>
              <a:cs typeface="Rubik ExtraBold"/>
              <a:sym typeface="Rubik ExtraBold"/>
            </a:endParaRPr>
          </a:p>
        </p:txBody>
      </p:sp>
      <p:sp>
        <p:nvSpPr>
          <p:cNvPr id="589" name="Google Shape;589;p79"/>
          <p:cNvSpPr/>
          <p:nvPr/>
        </p:nvSpPr>
        <p:spPr>
          <a:xfrm>
            <a:off x="2660392" y="3336860"/>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a:solidFill>
                  <a:schemeClr val="dk1"/>
                </a:solidFill>
                <a:latin typeface="Rubik Light"/>
                <a:ea typeface="Rubik Light"/>
                <a:cs typeface="Rubik Light"/>
                <a:sym typeface="Rubik Light"/>
              </a:rPr>
              <a:t>Luckey launched a Kickstarter campaign for the Oculus Rift which raised $2.4 million</a:t>
            </a:r>
            <a:endParaRPr sz="1100">
              <a:solidFill>
                <a:schemeClr val="dk1"/>
              </a:solidFill>
              <a:latin typeface="Rubik Light"/>
              <a:ea typeface="Rubik Light"/>
              <a:cs typeface="Rubik Light"/>
              <a:sym typeface="Rubik Light"/>
            </a:endParaRPr>
          </a:p>
        </p:txBody>
      </p:sp>
      <p:sp>
        <p:nvSpPr>
          <p:cNvPr id="590" name="Google Shape;590;p79"/>
          <p:cNvSpPr/>
          <p:nvPr/>
        </p:nvSpPr>
        <p:spPr>
          <a:xfrm>
            <a:off x="4257918" y="19267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sz="1400">
                <a:solidFill>
                  <a:srgbClr val="FBFCFD"/>
                </a:solidFill>
                <a:latin typeface="Rubik Black"/>
                <a:ea typeface="Rubik Black"/>
                <a:cs typeface="Rubik Black"/>
                <a:sym typeface="Rubik Black"/>
              </a:rPr>
              <a:t>20</a:t>
            </a:r>
            <a:r>
              <a:rPr lang="ko">
                <a:solidFill>
                  <a:srgbClr val="FBFCFD"/>
                </a:solidFill>
                <a:latin typeface="Rubik Black"/>
                <a:ea typeface="Rubik Black"/>
                <a:cs typeface="Rubik Black"/>
                <a:sym typeface="Rubik Black"/>
              </a:rPr>
              <a:t>14</a:t>
            </a:r>
            <a:endParaRPr sz="1400">
              <a:solidFill>
                <a:srgbClr val="FBFCFD"/>
              </a:solidFill>
              <a:latin typeface="Rubik Black"/>
              <a:ea typeface="Rubik Black"/>
              <a:cs typeface="Rubik Black"/>
              <a:sym typeface="Rubik Black"/>
            </a:endParaRPr>
          </a:p>
        </p:txBody>
      </p:sp>
      <p:sp>
        <p:nvSpPr>
          <p:cNvPr id="591" name="Google Shape;591;p79"/>
          <p:cNvSpPr/>
          <p:nvPr/>
        </p:nvSpPr>
        <p:spPr>
          <a:xfrm>
            <a:off x="5470799" y="21349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sz="1400" dirty="0">
                <a:solidFill>
                  <a:srgbClr val="FBFCFD"/>
                </a:solidFill>
                <a:latin typeface="Rubik Black"/>
                <a:ea typeface="Rubik Black"/>
                <a:cs typeface="Rubik Black"/>
                <a:sym typeface="Rubik Black"/>
              </a:rPr>
              <a:t>20</a:t>
            </a:r>
            <a:r>
              <a:rPr lang="ko" dirty="0">
                <a:solidFill>
                  <a:srgbClr val="FBFCFD"/>
                </a:solidFill>
                <a:latin typeface="Rubik Black"/>
                <a:ea typeface="Rubik Black"/>
                <a:cs typeface="Rubik Black"/>
                <a:sym typeface="Rubik Black"/>
              </a:rPr>
              <a:t>15</a:t>
            </a:r>
            <a:endParaRPr sz="1400" dirty="0">
              <a:solidFill>
                <a:srgbClr val="FBFCFD"/>
              </a:solidFill>
              <a:latin typeface="Rubik Black"/>
              <a:ea typeface="Rubik Black"/>
              <a:cs typeface="Rubik Black"/>
              <a:sym typeface="Rubik Black"/>
            </a:endParaRPr>
          </a:p>
        </p:txBody>
      </p:sp>
      <p:sp>
        <p:nvSpPr>
          <p:cNvPr id="592" name="Google Shape;592;p79"/>
          <p:cNvSpPr/>
          <p:nvPr/>
        </p:nvSpPr>
        <p:spPr>
          <a:xfrm>
            <a:off x="3516276" y="724683"/>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Facebook buys Oculus VR company</a:t>
            </a:r>
            <a:endParaRPr sz="1300" dirty="0">
              <a:solidFill>
                <a:schemeClr val="dk1"/>
              </a:solidFill>
              <a:latin typeface="Rubik ExtraBold"/>
              <a:ea typeface="Rubik ExtraBold"/>
              <a:cs typeface="Rubik ExtraBold"/>
              <a:sym typeface="Rubik ExtraBold"/>
            </a:endParaRPr>
          </a:p>
        </p:txBody>
      </p:sp>
      <p:sp>
        <p:nvSpPr>
          <p:cNvPr id="593" name="Google Shape;593;p79"/>
          <p:cNvSpPr/>
          <p:nvPr/>
        </p:nvSpPr>
        <p:spPr>
          <a:xfrm>
            <a:off x="3516277" y="1260410"/>
            <a:ext cx="21021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a:solidFill>
                  <a:schemeClr val="dk1"/>
                </a:solidFill>
                <a:latin typeface="Rubik Light"/>
                <a:ea typeface="Rubik Light"/>
                <a:cs typeface="Rubik Light"/>
                <a:sym typeface="Rubik Light"/>
              </a:rPr>
              <a:t>Defining moment in VR history, several VR hardware releases afterwards</a:t>
            </a:r>
            <a:endParaRPr sz="1100">
              <a:solidFill>
                <a:schemeClr val="dk1"/>
              </a:solidFill>
              <a:latin typeface="Rubik Light"/>
              <a:ea typeface="Rubik Light"/>
              <a:cs typeface="Rubik Light"/>
              <a:sym typeface="Rubik Light"/>
            </a:endParaRPr>
          </a:p>
        </p:txBody>
      </p:sp>
      <p:sp>
        <p:nvSpPr>
          <p:cNvPr id="594" name="Google Shape;594;p79"/>
          <p:cNvSpPr/>
          <p:nvPr/>
        </p:nvSpPr>
        <p:spPr>
          <a:xfrm>
            <a:off x="5040466" y="2982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VR for public</a:t>
            </a:r>
            <a:endParaRPr sz="1300">
              <a:solidFill>
                <a:schemeClr val="dk1"/>
              </a:solidFill>
              <a:latin typeface="Rubik ExtraBold"/>
              <a:ea typeface="Rubik ExtraBold"/>
              <a:cs typeface="Rubik ExtraBold"/>
              <a:sym typeface="Rubik ExtraBold"/>
            </a:endParaRPr>
          </a:p>
        </p:txBody>
      </p:sp>
      <p:sp>
        <p:nvSpPr>
          <p:cNvPr id="595" name="Google Shape;595;p79"/>
          <p:cNvSpPr/>
          <p:nvPr/>
        </p:nvSpPr>
        <p:spPr>
          <a:xfrm>
            <a:off x="5040466" y="3289235"/>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a:solidFill>
                  <a:schemeClr val="dk1"/>
                </a:solidFill>
                <a:latin typeface="Rubik Light"/>
                <a:ea typeface="Rubik Light"/>
                <a:cs typeface="Rubik Light"/>
                <a:sym typeface="Rubik Light"/>
              </a:rPr>
              <a:t>VR possibilities started becoming widely available to the general public</a:t>
            </a:r>
            <a:endParaRPr sz="1100">
              <a:solidFill>
                <a:schemeClr val="dk1"/>
              </a:solidFill>
              <a:latin typeface="Rubik Light"/>
              <a:ea typeface="Rubik Light"/>
              <a:cs typeface="Rubik Light"/>
              <a:sym typeface="Rubik Light"/>
            </a:endParaRPr>
          </a:p>
        </p:txBody>
      </p:sp>
      <p:sp>
        <p:nvSpPr>
          <p:cNvPr id="596" name="Google Shape;596;p79"/>
          <p:cNvSpPr/>
          <p:nvPr/>
        </p:nvSpPr>
        <p:spPr>
          <a:xfrm>
            <a:off x="6653222" y="1926775"/>
            <a:ext cx="137840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sz="1400">
                <a:solidFill>
                  <a:srgbClr val="FBFCFD"/>
                </a:solidFill>
                <a:latin typeface="Rubik Black"/>
                <a:ea typeface="Rubik Black"/>
                <a:cs typeface="Rubik Black"/>
                <a:sym typeface="Rubik Black"/>
              </a:rPr>
              <a:t>20</a:t>
            </a:r>
            <a:r>
              <a:rPr lang="ko">
                <a:solidFill>
                  <a:srgbClr val="FBFCFD"/>
                </a:solidFill>
                <a:latin typeface="Rubik Black"/>
                <a:ea typeface="Rubik Black"/>
                <a:cs typeface="Rubik Black"/>
                <a:sym typeface="Rubik Black"/>
              </a:rPr>
              <a:t>16</a:t>
            </a:r>
            <a:endParaRPr sz="1400">
              <a:solidFill>
                <a:srgbClr val="FBFCFD"/>
              </a:solidFill>
              <a:latin typeface="Rubik Black"/>
              <a:ea typeface="Rubik Black"/>
              <a:cs typeface="Rubik Black"/>
              <a:sym typeface="Rubik Black"/>
            </a:endParaRPr>
          </a:p>
        </p:txBody>
      </p:sp>
      <p:sp>
        <p:nvSpPr>
          <p:cNvPr id="597" name="Google Shape;597;p79"/>
          <p:cNvSpPr/>
          <p:nvPr/>
        </p:nvSpPr>
        <p:spPr>
          <a:xfrm>
            <a:off x="5802466" y="5437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HTC Vive Stream VR Headset  released</a:t>
            </a:r>
            <a:endParaRPr sz="1300" dirty="0">
              <a:solidFill>
                <a:schemeClr val="dk1"/>
              </a:solidFill>
              <a:latin typeface="Rubik ExtraBold"/>
              <a:ea typeface="Rubik ExtraBold"/>
              <a:cs typeface="Rubik ExtraBold"/>
              <a:sym typeface="Rubik ExtraBold"/>
            </a:endParaRPr>
          </a:p>
        </p:txBody>
      </p:sp>
      <p:sp>
        <p:nvSpPr>
          <p:cNvPr id="598" name="Google Shape;598;p79"/>
          <p:cNvSpPr/>
          <p:nvPr/>
        </p:nvSpPr>
        <p:spPr>
          <a:xfrm>
            <a:off x="5802467" y="1054835"/>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a:solidFill>
                  <a:schemeClr val="dk1"/>
                </a:solidFill>
                <a:latin typeface="Rubik Light"/>
                <a:ea typeface="Rubik Light"/>
                <a:cs typeface="Rubik Light"/>
                <a:sym typeface="Rubik Light"/>
              </a:rPr>
              <a:t>First commercial release of a headset with sensor-based tracking which allowed users to move freely in a space.</a:t>
            </a:r>
            <a:endParaRPr sz="1100">
              <a:solidFill>
                <a:schemeClr val="dk1"/>
              </a:solidFill>
              <a:latin typeface="Rubik Light"/>
              <a:ea typeface="Rubik Light"/>
              <a:cs typeface="Rubik Light"/>
              <a:sym typeface="Rubik Light"/>
            </a:endParaRPr>
          </a:p>
        </p:txBody>
      </p:sp>
      <p:pic>
        <p:nvPicPr>
          <p:cNvPr id="599" name="Google Shape;599;p79"/>
          <p:cNvPicPr preferRelativeResize="0"/>
          <p:nvPr/>
        </p:nvPicPr>
        <p:blipFill>
          <a:blip r:embed="rId3">
            <a:alphaModFix/>
          </a:blip>
          <a:stretch>
            <a:fillRect/>
          </a:stretch>
        </p:blipFill>
        <p:spPr>
          <a:xfrm>
            <a:off x="7812760" y="701953"/>
            <a:ext cx="1259850" cy="1259850"/>
          </a:xfrm>
          <a:prstGeom prst="rect">
            <a:avLst/>
          </a:prstGeom>
          <a:noFill/>
          <a:ln>
            <a:noFill/>
          </a:ln>
        </p:spPr>
      </p:pic>
      <p:pic>
        <p:nvPicPr>
          <p:cNvPr id="600" name="Google Shape;600;p79"/>
          <p:cNvPicPr preferRelativeResize="0"/>
          <p:nvPr/>
        </p:nvPicPr>
        <p:blipFill>
          <a:blip r:embed="rId4">
            <a:alphaModFix/>
          </a:blip>
          <a:stretch>
            <a:fillRect/>
          </a:stretch>
        </p:blipFill>
        <p:spPr>
          <a:xfrm>
            <a:off x="2971900" y="4006212"/>
            <a:ext cx="1514850" cy="1043563"/>
          </a:xfrm>
          <a:prstGeom prst="rect">
            <a:avLst/>
          </a:prstGeom>
          <a:noFill/>
          <a:ln>
            <a:noFill/>
          </a:ln>
        </p:spPr>
      </p:pic>
      <p:sp>
        <p:nvSpPr>
          <p:cNvPr id="601" name="Google Shape;601;p79"/>
          <p:cNvSpPr txBox="1">
            <a:spLocks noGrp="1"/>
          </p:cNvSpPr>
          <p:nvPr>
            <p:ph type="sldNum" idx="12"/>
          </p:nvPr>
        </p:nvSpPr>
        <p:spPr>
          <a:xfrm>
            <a:off x="-2710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animBg="1"/>
      <p:bldP spid="584" grpId="0" animBg="1"/>
      <p:bldP spid="587" grpId="0"/>
      <p:bldP spid="588" grpId="0"/>
      <p:bldP spid="589" grpId="0"/>
      <p:bldP spid="590" grpId="0" animBg="1"/>
      <p:bldP spid="591" grpId="0" animBg="1"/>
      <p:bldP spid="592" grpId="0"/>
      <p:bldP spid="593" grpId="0"/>
      <p:bldP spid="594" grpId="0"/>
      <p:bldP spid="595" grpId="0"/>
      <p:bldP spid="596" grpId="0" animBg="1"/>
      <p:bldP spid="597" grpId="0"/>
      <p:bldP spid="5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0"/>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18</a:t>
            </a:fld>
            <a:endParaRPr/>
          </a:p>
        </p:txBody>
      </p:sp>
      <p:sp>
        <p:nvSpPr>
          <p:cNvPr id="607" name="Google Shape;607;p80"/>
          <p:cNvSpPr/>
          <p:nvPr/>
        </p:nvSpPr>
        <p:spPr>
          <a:xfrm>
            <a:off x="718188" y="2134960"/>
            <a:ext cx="2176421" cy="624567"/>
          </a:xfrm>
          <a:custGeom>
            <a:avLst/>
            <a:gdLst/>
            <a:ahLst/>
            <a:cxnLst/>
            <a:rect l="l" t="t" r="r" b="b"/>
            <a:pathLst>
              <a:path w="2901894" h="832756" extrusionOk="0">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2017</a:t>
            </a:r>
            <a:endParaRPr sz="1400">
              <a:solidFill>
                <a:srgbClr val="FBFCFD"/>
              </a:solidFill>
              <a:latin typeface="Rubik Black"/>
              <a:ea typeface="Rubik Black"/>
              <a:cs typeface="Rubik Black"/>
              <a:sym typeface="Rubik Black"/>
            </a:endParaRPr>
          </a:p>
        </p:txBody>
      </p:sp>
      <p:sp>
        <p:nvSpPr>
          <p:cNvPr id="608" name="Google Shape;608;p80"/>
          <p:cNvSpPr/>
          <p:nvPr/>
        </p:nvSpPr>
        <p:spPr>
          <a:xfrm>
            <a:off x="1919568" y="19267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a:solidFill>
                  <a:srgbClr val="FBFCFD"/>
                </a:solidFill>
                <a:latin typeface="Rubik Black"/>
                <a:ea typeface="Rubik Black"/>
                <a:cs typeface="Rubik Black"/>
                <a:sym typeface="Rubik Black"/>
              </a:rPr>
              <a:t>2018</a:t>
            </a:r>
            <a:endParaRPr sz="1400">
              <a:solidFill>
                <a:srgbClr val="FBFCFD"/>
              </a:solidFill>
              <a:latin typeface="Rubik Black"/>
              <a:ea typeface="Rubik Black"/>
              <a:cs typeface="Rubik Black"/>
              <a:sym typeface="Rubik Black"/>
            </a:endParaRPr>
          </a:p>
        </p:txBody>
      </p:sp>
      <p:sp>
        <p:nvSpPr>
          <p:cNvPr id="609" name="Google Shape;609;p80"/>
          <p:cNvSpPr/>
          <p:nvPr/>
        </p:nvSpPr>
        <p:spPr>
          <a:xfrm>
            <a:off x="3132449" y="2134960"/>
            <a:ext cx="1959430"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dirty="0">
                <a:solidFill>
                  <a:srgbClr val="FBFCFD"/>
                </a:solidFill>
                <a:latin typeface="Rubik Black"/>
                <a:ea typeface="Rubik Black"/>
                <a:cs typeface="Rubik Black"/>
                <a:sym typeface="Rubik Black"/>
              </a:rPr>
              <a:t>2019</a:t>
            </a:r>
            <a:endParaRPr sz="1400" dirty="0">
              <a:solidFill>
                <a:srgbClr val="FBFCFD"/>
              </a:solidFill>
              <a:latin typeface="Rubik Black"/>
              <a:ea typeface="Rubik Black"/>
              <a:cs typeface="Rubik Black"/>
              <a:sym typeface="Rubik Black"/>
            </a:endParaRPr>
          </a:p>
        </p:txBody>
      </p:sp>
      <p:sp>
        <p:nvSpPr>
          <p:cNvPr id="610" name="Google Shape;610;p80"/>
          <p:cNvSpPr/>
          <p:nvPr/>
        </p:nvSpPr>
        <p:spPr>
          <a:xfrm>
            <a:off x="280331" y="28297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de-DE" altLang="ko" sz="1300" dirty="0">
                <a:solidFill>
                  <a:schemeClr val="dk1"/>
                </a:solidFill>
                <a:latin typeface="Rubik ExtraBold"/>
                <a:ea typeface="Rubik ExtraBold"/>
                <a:cs typeface="Rubik ExtraBold"/>
                <a:sym typeface="Rubik ExtraBold"/>
              </a:rPr>
              <a:t>First </a:t>
            </a:r>
            <a:r>
              <a:rPr lang="ko" sz="1300" dirty="0">
                <a:solidFill>
                  <a:schemeClr val="dk1"/>
                </a:solidFill>
                <a:latin typeface="Rubik ExtraBold"/>
                <a:ea typeface="Rubik ExtraBold"/>
                <a:cs typeface="Rubik ExtraBold"/>
                <a:sym typeface="Rubik ExtraBold"/>
              </a:rPr>
              <a:t>VR arcade opens</a:t>
            </a:r>
            <a:endParaRPr sz="1300" dirty="0">
              <a:solidFill>
                <a:schemeClr val="dk1"/>
              </a:solidFill>
              <a:latin typeface="Rubik ExtraBold"/>
              <a:ea typeface="Rubik ExtraBold"/>
              <a:cs typeface="Rubik ExtraBold"/>
              <a:sym typeface="Rubik ExtraBold"/>
            </a:endParaRPr>
          </a:p>
        </p:txBody>
      </p:sp>
      <p:sp>
        <p:nvSpPr>
          <p:cNvPr id="611" name="Google Shape;611;p80"/>
          <p:cNvSpPr/>
          <p:nvPr/>
        </p:nvSpPr>
        <p:spPr>
          <a:xfrm>
            <a:off x="280332" y="3136835"/>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a:solidFill>
                  <a:schemeClr val="dk1"/>
                </a:solidFill>
                <a:latin typeface="Rubik Light"/>
                <a:ea typeface="Rubik Light"/>
                <a:cs typeface="Rubik Light"/>
                <a:sym typeface="Rubik Light"/>
              </a:rPr>
              <a:t>VR arcade “The Void” opens in Utah.</a:t>
            </a:r>
            <a:endParaRPr sz="1100">
              <a:solidFill>
                <a:schemeClr val="dk1"/>
              </a:solidFill>
              <a:latin typeface="Rubik Light"/>
              <a:ea typeface="Rubik Light"/>
              <a:cs typeface="Rubik Light"/>
              <a:sym typeface="Rubik Light"/>
            </a:endParaRPr>
          </a:p>
        </p:txBody>
      </p:sp>
      <p:sp>
        <p:nvSpPr>
          <p:cNvPr id="612" name="Google Shape;612;p80"/>
          <p:cNvSpPr/>
          <p:nvPr/>
        </p:nvSpPr>
        <p:spPr>
          <a:xfrm>
            <a:off x="1535076" y="724683"/>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Birth of a VR superhit, Standalone headsets</a:t>
            </a:r>
            <a:endParaRPr sz="1300" dirty="0">
              <a:solidFill>
                <a:schemeClr val="dk1"/>
              </a:solidFill>
              <a:latin typeface="Rubik ExtraBold"/>
              <a:ea typeface="Rubik ExtraBold"/>
              <a:cs typeface="Rubik ExtraBold"/>
              <a:sym typeface="Rubik ExtraBold"/>
            </a:endParaRPr>
          </a:p>
        </p:txBody>
      </p:sp>
      <p:sp>
        <p:nvSpPr>
          <p:cNvPr id="613" name="Google Shape;613;p80"/>
          <p:cNvSpPr/>
          <p:nvPr/>
        </p:nvSpPr>
        <p:spPr>
          <a:xfrm>
            <a:off x="2678266" y="2982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HTC Vive Cosmos, Oculus Quest and Valve Index</a:t>
            </a:r>
            <a:endParaRPr sz="1300">
              <a:solidFill>
                <a:schemeClr val="dk1"/>
              </a:solidFill>
              <a:latin typeface="Rubik ExtraBold"/>
              <a:ea typeface="Rubik ExtraBold"/>
              <a:cs typeface="Rubik ExtraBold"/>
              <a:sym typeface="Rubik ExtraBold"/>
            </a:endParaRPr>
          </a:p>
        </p:txBody>
      </p:sp>
      <p:sp>
        <p:nvSpPr>
          <p:cNvPr id="614" name="Google Shape;614;p80"/>
          <p:cNvSpPr/>
          <p:nvPr/>
        </p:nvSpPr>
        <p:spPr>
          <a:xfrm>
            <a:off x="4257918" y="1926772"/>
            <a:ext cx="2176420" cy="624568"/>
          </a:xfrm>
          <a:custGeom>
            <a:avLst/>
            <a:gdLst/>
            <a:ahLst/>
            <a:cxnLst/>
            <a:rect l="l" t="t" r="r" b="b"/>
            <a:pathLst>
              <a:path w="2901894" h="832757" extrusionOk="0">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B3835"/>
          </a:solidFill>
          <a:ln>
            <a:noFill/>
          </a:ln>
        </p:spPr>
        <p:txBody>
          <a:bodyPr spcFirstLastPara="1" wrap="square" lIns="324000" tIns="34275" rIns="68575" bIns="108000" anchor="b" anchorCtr="0">
            <a:noAutofit/>
          </a:bodyPr>
          <a:lstStyle/>
          <a:p>
            <a:pPr marL="0" marR="0" lvl="0" indent="0" algn="l" rtl="0">
              <a:spcBef>
                <a:spcPts val="0"/>
              </a:spcBef>
              <a:spcAft>
                <a:spcPts val="0"/>
              </a:spcAft>
              <a:buNone/>
            </a:pPr>
            <a:r>
              <a:rPr lang="ko" dirty="0">
                <a:solidFill>
                  <a:srgbClr val="FBFCFD"/>
                </a:solidFill>
                <a:latin typeface="Rubik Black"/>
                <a:ea typeface="Rubik Black"/>
                <a:cs typeface="Rubik Black"/>
                <a:sym typeface="Rubik Black"/>
              </a:rPr>
              <a:t>2020</a:t>
            </a:r>
            <a:endParaRPr sz="1400" dirty="0">
              <a:solidFill>
                <a:srgbClr val="FBFCFD"/>
              </a:solidFill>
              <a:latin typeface="Rubik Black"/>
              <a:ea typeface="Rubik Black"/>
              <a:cs typeface="Rubik Black"/>
              <a:sym typeface="Rubik Black"/>
            </a:endParaRPr>
          </a:p>
        </p:txBody>
      </p:sp>
      <p:sp>
        <p:nvSpPr>
          <p:cNvPr id="615" name="Google Shape;615;p80"/>
          <p:cNvSpPr/>
          <p:nvPr/>
        </p:nvSpPr>
        <p:spPr>
          <a:xfrm>
            <a:off x="5470800" y="2134950"/>
            <a:ext cx="1541418" cy="624567"/>
          </a:xfrm>
          <a:custGeom>
            <a:avLst/>
            <a:gdLst/>
            <a:ahLst/>
            <a:cxnLst/>
            <a:rect l="l" t="t" r="r" b="b"/>
            <a:pathLst>
              <a:path w="2612573" h="832756" extrusionOk="0">
                <a:moveTo>
                  <a:pt x="0" y="277585"/>
                </a:moveTo>
                <a:lnTo>
                  <a:pt x="0" y="277586"/>
                </a:lnTo>
                <a:lnTo>
                  <a:pt x="0" y="277586"/>
                </a:lnTo>
                <a:close/>
                <a:moveTo>
                  <a:pt x="277586" y="0"/>
                </a:moveTo>
                <a:lnTo>
                  <a:pt x="2334987" y="0"/>
                </a:lnTo>
                <a:cubicBezTo>
                  <a:pt x="2488294" y="0"/>
                  <a:pt x="2612573" y="124279"/>
                  <a:pt x="2612573" y="277586"/>
                </a:cubicBezTo>
                <a:lnTo>
                  <a:pt x="2612572" y="277586"/>
                </a:lnTo>
                <a:cubicBezTo>
                  <a:pt x="2612572" y="430893"/>
                  <a:pt x="2488293" y="555172"/>
                  <a:pt x="2334986" y="555172"/>
                </a:cubicBezTo>
                <a:lnTo>
                  <a:pt x="719968" y="555171"/>
                </a:lnTo>
                <a:lnTo>
                  <a:pt x="558969" y="832756"/>
                </a:lnTo>
                <a:lnTo>
                  <a:pt x="397969"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4A5AFF"/>
          </a:solidFill>
          <a:ln>
            <a:noFill/>
          </a:ln>
        </p:spPr>
        <p:txBody>
          <a:bodyPr spcFirstLastPara="1" wrap="square" lIns="324000" tIns="108000" rIns="68575" bIns="34275" anchor="t" anchorCtr="0">
            <a:noAutofit/>
          </a:bodyPr>
          <a:lstStyle/>
          <a:p>
            <a:pPr marL="0" marR="0" lvl="0" indent="0" algn="l" rtl="0">
              <a:spcBef>
                <a:spcPts val="0"/>
              </a:spcBef>
              <a:spcAft>
                <a:spcPts val="0"/>
              </a:spcAft>
              <a:buNone/>
            </a:pPr>
            <a:r>
              <a:rPr lang="ko" sz="1400" dirty="0">
                <a:solidFill>
                  <a:srgbClr val="FBFCFD"/>
                </a:solidFill>
                <a:latin typeface="Rubik Black"/>
                <a:ea typeface="Rubik Black"/>
                <a:cs typeface="Rubik Black"/>
                <a:sym typeface="Rubik Black"/>
              </a:rPr>
              <a:t>20</a:t>
            </a:r>
            <a:r>
              <a:rPr lang="ko" dirty="0">
                <a:solidFill>
                  <a:srgbClr val="FBFCFD"/>
                </a:solidFill>
                <a:latin typeface="Rubik Black"/>
                <a:ea typeface="Rubik Black"/>
                <a:cs typeface="Rubik Black"/>
                <a:sym typeface="Rubik Black"/>
              </a:rPr>
              <a:t>21</a:t>
            </a:r>
            <a:endParaRPr sz="1400" dirty="0">
              <a:solidFill>
                <a:srgbClr val="FBFCFD"/>
              </a:solidFill>
              <a:latin typeface="Rubik Black"/>
              <a:ea typeface="Rubik Black"/>
              <a:cs typeface="Rubik Black"/>
              <a:sym typeface="Rubik Black"/>
            </a:endParaRPr>
          </a:p>
        </p:txBody>
      </p:sp>
      <p:sp>
        <p:nvSpPr>
          <p:cNvPr id="616" name="Google Shape;616;p80"/>
          <p:cNvSpPr/>
          <p:nvPr/>
        </p:nvSpPr>
        <p:spPr>
          <a:xfrm>
            <a:off x="4354475" y="1105678"/>
            <a:ext cx="2102100" cy="40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100" dirty="0">
                <a:solidFill>
                  <a:srgbClr val="2C2C2C"/>
                </a:solidFill>
                <a:latin typeface="Rubik Light"/>
                <a:ea typeface="Rubik Light"/>
                <a:cs typeface="Rubik Light"/>
                <a:sym typeface="Rubik Light"/>
              </a:rPr>
              <a:t>More than 150 apps for XR collaboration appear in an online database at the end of the year.</a:t>
            </a:r>
            <a:endParaRPr sz="1100" dirty="0">
              <a:solidFill>
                <a:schemeClr val="dk1"/>
              </a:solidFill>
              <a:latin typeface="Rubik Light"/>
              <a:ea typeface="Rubik Light"/>
              <a:cs typeface="Rubik Light"/>
              <a:sym typeface="Rubik Light"/>
            </a:endParaRPr>
          </a:p>
        </p:txBody>
      </p:sp>
      <p:sp>
        <p:nvSpPr>
          <p:cNvPr id="617" name="Google Shape;617;p80"/>
          <p:cNvSpPr/>
          <p:nvPr/>
        </p:nvSpPr>
        <p:spPr>
          <a:xfrm>
            <a:off x="5269066" y="2982107"/>
            <a:ext cx="21021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a:solidFill>
                  <a:schemeClr val="dk1"/>
                </a:solidFill>
                <a:latin typeface="Rubik ExtraBold"/>
                <a:ea typeface="Rubik ExtraBold"/>
                <a:cs typeface="Rubik ExtraBold"/>
                <a:sym typeface="Rubik ExtraBold"/>
              </a:rPr>
              <a:t>Sony announces Playstation VR  2 for PS5</a:t>
            </a:r>
            <a:endParaRPr sz="1300">
              <a:solidFill>
                <a:schemeClr val="dk1"/>
              </a:solidFill>
              <a:latin typeface="Rubik ExtraBold"/>
              <a:ea typeface="Rubik ExtraBold"/>
              <a:cs typeface="Rubik ExtraBold"/>
              <a:sym typeface="Rubik ExtraBold"/>
            </a:endParaRPr>
          </a:p>
        </p:txBody>
      </p:sp>
      <p:sp>
        <p:nvSpPr>
          <p:cNvPr id="618" name="Google Shape;618;p80"/>
          <p:cNvSpPr/>
          <p:nvPr/>
        </p:nvSpPr>
        <p:spPr>
          <a:xfrm>
            <a:off x="1594042" y="1239059"/>
            <a:ext cx="2102100" cy="554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200"/>
              </a:spcAft>
              <a:buClr>
                <a:schemeClr val="dk1"/>
              </a:buClr>
              <a:buSzPts val="1100"/>
              <a:buFont typeface="Arial"/>
              <a:buNone/>
            </a:pPr>
            <a:r>
              <a:rPr lang="ko" sz="1100" dirty="0">
                <a:solidFill>
                  <a:schemeClr val="dk1"/>
                </a:solidFill>
                <a:latin typeface="Rubik Light"/>
                <a:ea typeface="Rubik Light"/>
                <a:cs typeface="Rubik Light"/>
                <a:sym typeface="Rubik Light"/>
              </a:rPr>
              <a:t>Beat Saber released, HTC Vive Focus as the first self-sufficient VR headset</a:t>
            </a:r>
            <a:endParaRPr sz="1100" dirty="0">
              <a:solidFill>
                <a:schemeClr val="dk1"/>
              </a:solidFill>
              <a:latin typeface="Rubik Light"/>
              <a:ea typeface="Rubik Light"/>
              <a:cs typeface="Rubik Light"/>
              <a:sym typeface="Rubik Light"/>
            </a:endParaRPr>
          </a:p>
        </p:txBody>
      </p:sp>
      <p:pic>
        <p:nvPicPr>
          <p:cNvPr id="619" name="Google Shape;619;p80"/>
          <p:cNvPicPr preferRelativeResize="0"/>
          <p:nvPr/>
        </p:nvPicPr>
        <p:blipFill rotWithShape="1">
          <a:blip r:embed="rId3">
            <a:alphaModFix/>
          </a:blip>
          <a:srcRect l="22229" r="19441" b="8012"/>
          <a:stretch/>
        </p:blipFill>
        <p:spPr>
          <a:xfrm>
            <a:off x="7098175" y="2308863"/>
            <a:ext cx="1399750" cy="919025"/>
          </a:xfrm>
          <a:prstGeom prst="rect">
            <a:avLst/>
          </a:prstGeom>
          <a:noFill/>
          <a:ln>
            <a:noFill/>
          </a:ln>
        </p:spPr>
      </p:pic>
      <p:pic>
        <p:nvPicPr>
          <p:cNvPr id="620" name="Google Shape;620;p80"/>
          <p:cNvPicPr preferRelativeResize="0"/>
          <p:nvPr/>
        </p:nvPicPr>
        <p:blipFill rotWithShape="1">
          <a:blip r:embed="rId4">
            <a:alphaModFix/>
          </a:blip>
          <a:srcRect t="18560" b="18434"/>
          <a:stretch/>
        </p:blipFill>
        <p:spPr>
          <a:xfrm>
            <a:off x="3562605" y="3956500"/>
            <a:ext cx="1200650" cy="675825"/>
          </a:xfrm>
          <a:prstGeom prst="rect">
            <a:avLst/>
          </a:prstGeom>
          <a:noFill/>
          <a:ln>
            <a:noFill/>
          </a:ln>
        </p:spPr>
      </p:pic>
      <p:pic>
        <p:nvPicPr>
          <p:cNvPr id="621" name="Google Shape;621;p80"/>
          <p:cNvPicPr preferRelativeResize="0"/>
          <p:nvPr/>
        </p:nvPicPr>
        <p:blipFill rotWithShape="1">
          <a:blip r:embed="rId5">
            <a:alphaModFix/>
          </a:blip>
          <a:srcRect l="19209" t="23381" r="12428" b="9450"/>
          <a:stretch/>
        </p:blipFill>
        <p:spPr>
          <a:xfrm>
            <a:off x="2382425" y="3923175"/>
            <a:ext cx="1089300" cy="742475"/>
          </a:xfrm>
          <a:prstGeom prst="rect">
            <a:avLst/>
          </a:prstGeom>
          <a:noFill/>
          <a:ln>
            <a:noFill/>
          </a:ln>
        </p:spPr>
      </p:pic>
      <p:pic>
        <p:nvPicPr>
          <p:cNvPr id="622" name="Google Shape;622;p80"/>
          <p:cNvPicPr preferRelativeResize="0"/>
          <p:nvPr/>
        </p:nvPicPr>
        <p:blipFill>
          <a:blip r:embed="rId6">
            <a:alphaModFix/>
          </a:blip>
          <a:stretch>
            <a:fillRect/>
          </a:stretch>
        </p:blipFill>
        <p:spPr>
          <a:xfrm>
            <a:off x="6456575" y="419877"/>
            <a:ext cx="1399750" cy="1399750"/>
          </a:xfrm>
          <a:prstGeom prst="rect">
            <a:avLst/>
          </a:prstGeom>
          <a:noFill/>
          <a:ln>
            <a:noFill/>
          </a:ln>
        </p:spPr>
      </p:pic>
      <p:sp>
        <p:nvSpPr>
          <p:cNvPr id="2" name="Google Shape;610;p80">
            <a:extLst>
              <a:ext uri="{FF2B5EF4-FFF2-40B4-BE49-F238E27FC236}">
                <a16:creationId xmlns:a16="http://schemas.microsoft.com/office/drawing/2014/main" id="{E8CE9C31-F169-4327-4C83-25B39405B83E}"/>
              </a:ext>
            </a:extLst>
          </p:cNvPr>
          <p:cNvSpPr/>
          <p:nvPr/>
        </p:nvSpPr>
        <p:spPr>
          <a:xfrm>
            <a:off x="4354474" y="646497"/>
            <a:ext cx="2277331"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300" dirty="0">
                <a:solidFill>
                  <a:schemeClr val="dk1"/>
                </a:solidFill>
                <a:latin typeface="Rubik ExtraBold"/>
                <a:ea typeface="Rubik ExtraBold"/>
                <a:cs typeface="Rubik ExtraBold"/>
                <a:sym typeface="Rubik ExtraBold"/>
              </a:rPr>
              <a:t>VR </a:t>
            </a:r>
            <a:r>
              <a:rPr lang="de-DE" altLang="ko" sz="1300" dirty="0" err="1">
                <a:solidFill>
                  <a:schemeClr val="dk1"/>
                </a:solidFill>
                <a:latin typeface="Rubik ExtraBold"/>
                <a:ea typeface="Rubik ExtraBold"/>
                <a:cs typeface="Rubik ExtraBold"/>
                <a:sym typeface="Rubik ExtraBold"/>
              </a:rPr>
              <a:t>during</a:t>
            </a:r>
            <a:r>
              <a:rPr lang="de-DE" altLang="ko" sz="1300" dirty="0">
                <a:solidFill>
                  <a:schemeClr val="dk1"/>
                </a:solidFill>
                <a:latin typeface="Rubik ExtraBold"/>
                <a:ea typeface="Rubik ExtraBold"/>
                <a:cs typeface="Rubik ExtraBold"/>
                <a:sym typeface="Rubik ExtraBold"/>
              </a:rPr>
              <a:t> </a:t>
            </a:r>
            <a:r>
              <a:rPr lang="de-DE" altLang="ko" sz="1300" dirty="0" err="1">
                <a:solidFill>
                  <a:schemeClr val="dk1"/>
                </a:solidFill>
                <a:latin typeface="Rubik ExtraBold"/>
                <a:ea typeface="Rubik ExtraBold"/>
                <a:cs typeface="Rubik ExtraBold"/>
                <a:sym typeface="Rubik ExtraBold"/>
              </a:rPr>
              <a:t>the</a:t>
            </a:r>
            <a:r>
              <a:rPr lang="de-DE" altLang="ko" sz="1300" dirty="0">
                <a:solidFill>
                  <a:schemeClr val="dk1"/>
                </a:solidFill>
                <a:latin typeface="Rubik ExtraBold"/>
                <a:ea typeface="Rubik ExtraBold"/>
                <a:cs typeface="Rubik ExtraBold"/>
                <a:sym typeface="Rubik ExtraBold"/>
              </a:rPr>
              <a:t> </a:t>
            </a:r>
            <a:r>
              <a:rPr lang="de-DE" altLang="ko" sz="1300" dirty="0" err="1">
                <a:solidFill>
                  <a:schemeClr val="dk1"/>
                </a:solidFill>
                <a:latin typeface="Rubik ExtraBold"/>
                <a:ea typeface="Rubik ExtraBold"/>
                <a:cs typeface="Rubik ExtraBold"/>
                <a:sym typeface="Rubik ExtraBold"/>
              </a:rPr>
              <a:t>Pandemic</a:t>
            </a:r>
            <a:r>
              <a:rPr lang="de-DE" altLang="ko" sz="1300" dirty="0">
                <a:solidFill>
                  <a:schemeClr val="dk1"/>
                </a:solidFill>
                <a:latin typeface="Rubik ExtraBold"/>
                <a:ea typeface="Rubik ExtraBold"/>
                <a:cs typeface="Rubik ExtraBold"/>
                <a:sym typeface="Rubik ExtraBold"/>
              </a:rPr>
              <a:t>,</a:t>
            </a:r>
            <a:br>
              <a:rPr lang="de-DE" altLang="ko" sz="1300" dirty="0">
                <a:solidFill>
                  <a:schemeClr val="dk1"/>
                </a:solidFill>
                <a:latin typeface="Rubik ExtraBold"/>
                <a:ea typeface="Rubik ExtraBold"/>
                <a:cs typeface="Rubik ExtraBold"/>
                <a:sym typeface="Rubik ExtraBold"/>
              </a:rPr>
            </a:br>
            <a:r>
              <a:rPr lang="de-DE" altLang="ko" sz="1300" dirty="0">
                <a:solidFill>
                  <a:schemeClr val="dk1"/>
                </a:solidFill>
                <a:latin typeface="Rubik ExtraBold"/>
                <a:ea typeface="Rubik ExtraBold"/>
                <a:cs typeface="Rubik ExtraBold"/>
                <a:sym typeface="Rubik ExtraBold"/>
              </a:rPr>
              <a:t>Oculus Quest 2</a:t>
            </a:r>
            <a:endParaRPr sz="1300" dirty="0">
              <a:solidFill>
                <a:schemeClr val="dk1"/>
              </a:solidFill>
              <a:latin typeface="Rubik ExtraBold"/>
              <a:ea typeface="Rubik ExtraBold"/>
              <a:cs typeface="Rubik ExtraBold"/>
              <a:sym typeface="Rubik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 grpId="0" animBg="1"/>
      <p:bldP spid="609" grpId="0" animBg="1"/>
      <p:bldP spid="612" grpId="0"/>
      <p:bldP spid="613" grpId="0"/>
      <p:bldP spid="614" grpId="0" animBg="1"/>
      <p:bldP spid="615" grpId="0" animBg="1"/>
      <p:bldP spid="616" grpId="0"/>
      <p:bldP spid="617" grpId="0"/>
      <p:bldP spid="61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1"/>
          <p:cNvSpPr txBox="1"/>
          <p:nvPr/>
        </p:nvSpPr>
        <p:spPr>
          <a:xfrm>
            <a:off x="720512" y="1137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Contents </a:t>
            </a:r>
            <a:r>
              <a:rPr lang="ko" sz="2100">
                <a:solidFill>
                  <a:schemeClr val="dk1"/>
                </a:solidFill>
                <a:latin typeface="Rubik"/>
                <a:ea typeface="Rubik"/>
                <a:cs typeface="Rubik"/>
                <a:sym typeface="Rubik"/>
              </a:rPr>
              <a:t>(Today)</a:t>
            </a:r>
            <a:endParaRPr sz="2100">
              <a:solidFill>
                <a:schemeClr val="dk1"/>
              </a:solidFill>
              <a:latin typeface="Rubik"/>
              <a:ea typeface="Rubik"/>
              <a:cs typeface="Rubik"/>
              <a:sym typeface="Rubik"/>
            </a:endParaRPr>
          </a:p>
        </p:txBody>
      </p:sp>
      <p:sp>
        <p:nvSpPr>
          <p:cNvPr id="628" name="Google Shape;628;p81"/>
          <p:cNvSpPr txBox="1"/>
          <p:nvPr/>
        </p:nvSpPr>
        <p:spPr>
          <a:xfrm>
            <a:off x="883702" y="2965608"/>
            <a:ext cx="1543800" cy="63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1.1 The Perfect VR</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1.2 Definitions</a:t>
            </a:r>
            <a:br>
              <a:rPr lang="ko" sz="1100">
                <a:solidFill>
                  <a:srgbClr val="666666"/>
                </a:solidFill>
                <a:latin typeface="Rubik Light"/>
                <a:ea typeface="Rubik Light"/>
                <a:cs typeface="Rubik Light"/>
                <a:sym typeface="Rubik Light"/>
              </a:rPr>
            </a:br>
            <a:endParaRPr sz="1100">
              <a:solidFill>
                <a:srgbClr val="666666"/>
              </a:solidFill>
              <a:latin typeface="Rubik Light"/>
              <a:ea typeface="Rubik Light"/>
              <a:cs typeface="Rubik Light"/>
              <a:sym typeface="Rubik Light"/>
            </a:endParaRPr>
          </a:p>
        </p:txBody>
      </p:sp>
      <p:sp>
        <p:nvSpPr>
          <p:cNvPr id="629" name="Google Shape;629;p81"/>
          <p:cNvSpPr/>
          <p:nvPr/>
        </p:nvSpPr>
        <p:spPr>
          <a:xfrm>
            <a:off x="88370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What is VR?</a:t>
            </a:r>
            <a:endParaRPr sz="1500">
              <a:solidFill>
                <a:srgbClr val="666666"/>
              </a:solidFill>
              <a:latin typeface="Rubik"/>
              <a:ea typeface="Rubik"/>
              <a:cs typeface="Rubik"/>
              <a:sym typeface="Rubik"/>
            </a:endParaRPr>
          </a:p>
        </p:txBody>
      </p:sp>
      <p:sp>
        <p:nvSpPr>
          <p:cNvPr id="630" name="Google Shape;630;p81"/>
          <p:cNvSpPr/>
          <p:nvPr/>
        </p:nvSpPr>
        <p:spPr>
          <a:xfrm>
            <a:off x="861419"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01. </a:t>
            </a:r>
            <a:endParaRPr sz="1100">
              <a:solidFill>
                <a:srgbClr val="666666"/>
              </a:solidFill>
            </a:endParaRPr>
          </a:p>
        </p:txBody>
      </p:sp>
      <p:sp>
        <p:nvSpPr>
          <p:cNvPr id="631" name="Google Shape;631;p81"/>
          <p:cNvSpPr txBox="1"/>
          <p:nvPr/>
        </p:nvSpPr>
        <p:spPr>
          <a:xfrm>
            <a:off x="2821065" y="2965608"/>
            <a:ext cx="15438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2.1 The 3 I’s of VR</a:t>
            </a:r>
            <a:endParaRPr sz="1300">
              <a:solidFill>
                <a:srgbClr val="666666"/>
              </a:solidFill>
              <a:latin typeface="Rubik Light"/>
              <a:ea typeface="Rubik Light"/>
              <a:cs typeface="Rubik Light"/>
              <a:sym typeface="Rubik Light"/>
            </a:endParaRPr>
          </a:p>
        </p:txBody>
      </p:sp>
      <p:sp>
        <p:nvSpPr>
          <p:cNvPr id="632" name="Google Shape;632;p81"/>
          <p:cNvSpPr/>
          <p:nvPr/>
        </p:nvSpPr>
        <p:spPr>
          <a:xfrm>
            <a:off x="2821064"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633" name="Google Shape;633;p81"/>
          <p:cNvSpPr/>
          <p:nvPr/>
        </p:nvSpPr>
        <p:spPr>
          <a:xfrm>
            <a:off x="2821106"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02.</a:t>
            </a:r>
            <a:endParaRPr sz="1100">
              <a:solidFill>
                <a:srgbClr val="666666"/>
              </a:solidFill>
              <a:latin typeface="Rubik Light"/>
              <a:ea typeface="Rubik Light"/>
              <a:cs typeface="Rubik Light"/>
              <a:sym typeface="Rubik Light"/>
            </a:endParaRPr>
          </a:p>
        </p:txBody>
      </p:sp>
      <p:sp>
        <p:nvSpPr>
          <p:cNvPr id="634" name="Google Shape;634;p81"/>
          <p:cNvSpPr/>
          <p:nvPr/>
        </p:nvSpPr>
        <p:spPr>
          <a:xfrm>
            <a:off x="283225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Keywords to remember</a:t>
            </a:r>
            <a:endParaRPr sz="1500">
              <a:solidFill>
                <a:srgbClr val="666666"/>
              </a:solidFill>
              <a:latin typeface="Rubik"/>
              <a:ea typeface="Rubik"/>
              <a:cs typeface="Rubik"/>
              <a:sym typeface="Rubik"/>
            </a:endParaRPr>
          </a:p>
        </p:txBody>
      </p:sp>
      <p:pic>
        <p:nvPicPr>
          <p:cNvPr id="635" name="Google Shape;635;p81"/>
          <p:cNvPicPr preferRelativeResize="0"/>
          <p:nvPr/>
        </p:nvPicPr>
        <p:blipFill>
          <a:blip r:embed="rId3">
            <a:alphaModFix/>
          </a:blip>
          <a:stretch>
            <a:fillRect/>
          </a:stretch>
        </p:blipFill>
        <p:spPr>
          <a:xfrm>
            <a:off x="2053325" y="2243100"/>
            <a:ext cx="352500" cy="352500"/>
          </a:xfrm>
          <a:prstGeom prst="rect">
            <a:avLst/>
          </a:prstGeom>
          <a:noFill/>
          <a:ln>
            <a:noFill/>
          </a:ln>
        </p:spPr>
      </p:pic>
      <p:pic>
        <p:nvPicPr>
          <p:cNvPr id="636" name="Google Shape;636;p81"/>
          <p:cNvPicPr preferRelativeResize="0"/>
          <p:nvPr/>
        </p:nvPicPr>
        <p:blipFill>
          <a:blip r:embed="rId4">
            <a:alphaModFix/>
          </a:blip>
          <a:stretch>
            <a:fillRect/>
          </a:stretch>
        </p:blipFill>
        <p:spPr>
          <a:xfrm>
            <a:off x="6766450" y="4143175"/>
            <a:ext cx="638700" cy="638700"/>
          </a:xfrm>
          <a:prstGeom prst="rect">
            <a:avLst/>
          </a:prstGeom>
          <a:noFill/>
          <a:ln>
            <a:noFill/>
          </a:ln>
        </p:spPr>
      </p:pic>
      <p:pic>
        <p:nvPicPr>
          <p:cNvPr id="637" name="Google Shape;637;p81"/>
          <p:cNvPicPr preferRelativeResize="0"/>
          <p:nvPr/>
        </p:nvPicPr>
        <p:blipFill>
          <a:blip r:embed="rId3">
            <a:alphaModFix/>
          </a:blip>
          <a:stretch>
            <a:fillRect/>
          </a:stretch>
        </p:blipFill>
        <p:spPr>
          <a:xfrm>
            <a:off x="4114775" y="2460012"/>
            <a:ext cx="352500" cy="352500"/>
          </a:xfrm>
          <a:prstGeom prst="rect">
            <a:avLst/>
          </a:prstGeom>
          <a:noFill/>
          <a:ln>
            <a:noFill/>
          </a:ln>
        </p:spPr>
      </p:pic>
      <p:sp>
        <p:nvSpPr>
          <p:cNvPr id="638" name="Google Shape;638;p81"/>
          <p:cNvSpPr/>
          <p:nvPr/>
        </p:nvSpPr>
        <p:spPr>
          <a:xfrm>
            <a:off x="4780160"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03.</a:t>
            </a:r>
            <a:endParaRPr sz="1100">
              <a:solidFill>
                <a:srgbClr val="666666"/>
              </a:solidFill>
              <a:latin typeface="Rubik Light"/>
              <a:ea typeface="Rubik Light"/>
              <a:cs typeface="Rubik Light"/>
              <a:sym typeface="Rubik Light"/>
            </a:endParaRPr>
          </a:p>
        </p:txBody>
      </p:sp>
      <p:sp>
        <p:nvSpPr>
          <p:cNvPr id="639" name="Google Shape;639;p81"/>
          <p:cNvSpPr/>
          <p:nvPr/>
        </p:nvSpPr>
        <p:spPr>
          <a:xfrm>
            <a:off x="4809269"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History of VR</a:t>
            </a:r>
            <a:br>
              <a:rPr lang="ko" sz="1500">
                <a:solidFill>
                  <a:srgbClr val="666666"/>
                </a:solidFill>
                <a:latin typeface="Rubik"/>
                <a:ea typeface="Rubik"/>
                <a:cs typeface="Rubik"/>
                <a:sym typeface="Rubik"/>
              </a:rPr>
            </a:br>
            <a:r>
              <a:rPr lang="ko" sz="1500">
                <a:solidFill>
                  <a:srgbClr val="666666"/>
                </a:solidFill>
                <a:latin typeface="Rubik"/>
                <a:ea typeface="Rubik"/>
                <a:cs typeface="Rubik"/>
                <a:sym typeface="Rubik"/>
              </a:rPr>
              <a:t>(since 1956)</a:t>
            </a:r>
            <a:endParaRPr sz="1200">
              <a:solidFill>
                <a:srgbClr val="666666"/>
              </a:solidFill>
              <a:latin typeface="Rubik"/>
              <a:ea typeface="Rubik"/>
              <a:cs typeface="Rubik"/>
              <a:sym typeface="Rubik"/>
            </a:endParaRPr>
          </a:p>
        </p:txBody>
      </p:sp>
      <p:sp>
        <p:nvSpPr>
          <p:cNvPr id="640" name="Google Shape;640;p81"/>
          <p:cNvSpPr/>
          <p:nvPr/>
        </p:nvSpPr>
        <p:spPr>
          <a:xfrm>
            <a:off x="6714311"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a:ea typeface="Rubik"/>
                <a:cs typeface="Rubik"/>
                <a:sym typeface="Rubik"/>
              </a:rPr>
              <a:t>04.</a:t>
            </a:r>
            <a:endParaRPr sz="1100">
              <a:solidFill>
                <a:schemeClr val="dk1"/>
              </a:solidFill>
              <a:latin typeface="Rubik"/>
              <a:ea typeface="Rubik"/>
              <a:cs typeface="Rubik"/>
              <a:sym typeface="Rubik"/>
            </a:endParaRPr>
          </a:p>
        </p:txBody>
      </p:sp>
      <p:sp>
        <p:nvSpPr>
          <p:cNvPr id="641" name="Google Shape;641;p81"/>
          <p:cNvSpPr txBox="1"/>
          <p:nvPr/>
        </p:nvSpPr>
        <p:spPr>
          <a:xfrm>
            <a:off x="6685118" y="2965608"/>
            <a:ext cx="1543800" cy="1069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chemeClr val="dk1"/>
                </a:solidFill>
                <a:latin typeface="Rubik"/>
                <a:ea typeface="Rubik"/>
                <a:cs typeface="Rubik"/>
                <a:sym typeface="Rubik"/>
              </a:rPr>
              <a:t>3.1 Classification</a:t>
            </a:r>
            <a:endParaRPr sz="1300">
              <a:solidFill>
                <a:schemeClr val="dk1"/>
              </a:solidFill>
              <a:latin typeface="Rubik"/>
              <a:ea typeface="Rubik"/>
              <a:cs typeface="Rubik"/>
              <a:sym typeface="Rubik"/>
            </a:endParaRPr>
          </a:p>
          <a:p>
            <a:pPr marL="0" marR="0" lvl="0" indent="0" algn="l" rtl="0">
              <a:lnSpc>
                <a:spcPct val="100000"/>
              </a:lnSpc>
              <a:spcBef>
                <a:spcPts val="0"/>
              </a:spcBef>
              <a:spcAft>
                <a:spcPts val="0"/>
              </a:spcAft>
              <a:buNone/>
            </a:pPr>
            <a:r>
              <a:rPr lang="ko" sz="1300">
                <a:solidFill>
                  <a:schemeClr val="dk1"/>
                </a:solidFill>
                <a:latin typeface="Rubik"/>
                <a:ea typeface="Rubik"/>
                <a:cs typeface="Rubik"/>
                <a:sym typeface="Rubik"/>
              </a:rPr>
              <a:t>3.2 The Reality-Virtuality Continuum</a:t>
            </a:r>
            <a:endParaRPr sz="1300">
              <a:solidFill>
                <a:schemeClr val="dk1"/>
              </a:solidFill>
              <a:latin typeface="Rubik"/>
              <a:ea typeface="Rubik"/>
              <a:cs typeface="Rubik"/>
              <a:sym typeface="Rubik"/>
            </a:endParaRPr>
          </a:p>
          <a:p>
            <a:pPr marL="0" marR="0" lvl="0" indent="0" algn="l" rtl="0">
              <a:lnSpc>
                <a:spcPct val="100000"/>
              </a:lnSpc>
              <a:spcBef>
                <a:spcPts val="0"/>
              </a:spcBef>
              <a:spcAft>
                <a:spcPts val="0"/>
              </a:spcAft>
              <a:buNone/>
            </a:pPr>
            <a:endParaRPr sz="1300">
              <a:solidFill>
                <a:schemeClr val="dk1"/>
              </a:solidFill>
              <a:latin typeface="Rubik"/>
              <a:ea typeface="Rubik"/>
              <a:cs typeface="Rubik"/>
              <a:sym typeface="Rubik"/>
            </a:endParaRPr>
          </a:p>
        </p:txBody>
      </p:sp>
      <p:sp>
        <p:nvSpPr>
          <p:cNvPr id="642" name="Google Shape;642;p81"/>
          <p:cNvSpPr/>
          <p:nvPr/>
        </p:nvSpPr>
        <p:spPr>
          <a:xfrm>
            <a:off x="6685118"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Classification </a:t>
            </a:r>
            <a:endParaRPr sz="1500">
              <a:solidFill>
                <a:schemeClr val="dk1"/>
              </a:solidFill>
              <a:latin typeface="Rubik"/>
              <a:ea typeface="Rubik"/>
              <a:cs typeface="Rubik"/>
              <a:sym typeface="Rubik"/>
            </a:endParaRPr>
          </a:p>
        </p:txBody>
      </p:sp>
      <p:pic>
        <p:nvPicPr>
          <p:cNvPr id="643" name="Google Shape;643;p81"/>
          <p:cNvPicPr preferRelativeResize="0"/>
          <p:nvPr/>
        </p:nvPicPr>
        <p:blipFill>
          <a:blip r:embed="rId3">
            <a:alphaModFix/>
          </a:blip>
          <a:stretch>
            <a:fillRect/>
          </a:stretch>
        </p:blipFill>
        <p:spPr>
          <a:xfrm>
            <a:off x="6019775" y="2460012"/>
            <a:ext cx="352500" cy="352500"/>
          </a:xfrm>
          <a:prstGeom prst="rect">
            <a:avLst/>
          </a:prstGeom>
          <a:noFill/>
          <a:ln>
            <a:noFill/>
          </a:ln>
        </p:spPr>
      </p:pic>
      <p:sp>
        <p:nvSpPr>
          <p:cNvPr id="644" name="Google Shape;644;p81"/>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4"/>
          <p:cNvSpPr txBox="1"/>
          <p:nvPr/>
        </p:nvSpPr>
        <p:spPr>
          <a:xfrm>
            <a:off x="720512" y="1137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Contents </a:t>
            </a:r>
            <a:r>
              <a:rPr lang="ko" sz="2100">
                <a:solidFill>
                  <a:schemeClr val="dk1"/>
                </a:solidFill>
                <a:latin typeface="Rubik"/>
                <a:ea typeface="Rubik"/>
                <a:cs typeface="Rubik"/>
                <a:sym typeface="Rubik"/>
              </a:rPr>
              <a:t>(Today)</a:t>
            </a:r>
            <a:endParaRPr sz="2100">
              <a:solidFill>
                <a:schemeClr val="dk1"/>
              </a:solidFill>
              <a:latin typeface="Rubik"/>
              <a:ea typeface="Rubik"/>
              <a:cs typeface="Rubik"/>
              <a:sym typeface="Rubik"/>
            </a:endParaRPr>
          </a:p>
        </p:txBody>
      </p:sp>
      <p:sp>
        <p:nvSpPr>
          <p:cNvPr id="372" name="Google Shape;372;p64"/>
          <p:cNvSpPr txBox="1"/>
          <p:nvPr/>
        </p:nvSpPr>
        <p:spPr>
          <a:xfrm>
            <a:off x="883702" y="2965608"/>
            <a:ext cx="1543800" cy="63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dirty="0">
                <a:solidFill>
                  <a:schemeClr val="dk1"/>
                </a:solidFill>
                <a:latin typeface="Helvetica Neue Light" panose="02000403000000020004" pitchFamily="2" charset="0"/>
                <a:ea typeface="Rubik Light"/>
                <a:cs typeface="Rubik Light"/>
                <a:sym typeface="Rubik Light"/>
              </a:rPr>
              <a:t>1.1 The Perfect VR</a:t>
            </a:r>
            <a:endParaRPr sz="1300" dirty="0">
              <a:solidFill>
                <a:schemeClr val="dk1"/>
              </a:solidFill>
              <a:latin typeface="Helvetica Neue Light" panose="02000403000000020004" pitchFamily="2" charset="0"/>
              <a:ea typeface="Helvetica Neue Light" panose="02000403000000020004" pitchFamily="2" charset="0"/>
              <a:cs typeface="Rubik Light"/>
              <a:sym typeface="Rubik Light"/>
            </a:endParaRPr>
          </a:p>
          <a:p>
            <a:pPr marL="0" marR="0" lvl="0" indent="0" algn="l" rtl="0">
              <a:lnSpc>
                <a:spcPct val="100000"/>
              </a:lnSpc>
              <a:spcBef>
                <a:spcPts val="0"/>
              </a:spcBef>
              <a:spcAft>
                <a:spcPts val="0"/>
              </a:spcAft>
              <a:buNone/>
            </a:pPr>
            <a:r>
              <a:rPr lang="ko" sz="1300" dirty="0">
                <a:solidFill>
                  <a:schemeClr val="dk1"/>
                </a:solidFill>
                <a:latin typeface="Helvetica Neue Light" panose="02000403000000020004" pitchFamily="2" charset="0"/>
                <a:ea typeface="Rubik Light"/>
                <a:cs typeface="Rubik Light"/>
                <a:sym typeface="Rubik Light"/>
              </a:rPr>
              <a:t>1.2 Definitions</a:t>
            </a:r>
            <a:br>
              <a:rPr lang="ko" sz="1100" dirty="0">
                <a:solidFill>
                  <a:schemeClr val="dk1"/>
                </a:solidFill>
                <a:latin typeface="Helvetica Neue Light" panose="02000403000000020004" pitchFamily="2" charset="0"/>
                <a:ea typeface="Rubik Light"/>
                <a:cs typeface="Rubik Light"/>
                <a:sym typeface="Rubik Light"/>
              </a:rPr>
            </a:br>
            <a:endParaRPr sz="1100" dirty="0">
              <a:solidFill>
                <a:schemeClr val="dk1"/>
              </a:solidFill>
              <a:latin typeface="Helvetica Neue Light" panose="02000403000000020004" pitchFamily="2" charset="0"/>
              <a:ea typeface="Helvetica Neue Light" panose="02000403000000020004" pitchFamily="2" charset="0"/>
              <a:cs typeface="Rubik Light"/>
              <a:sym typeface="Rubik Light"/>
            </a:endParaRPr>
          </a:p>
        </p:txBody>
      </p:sp>
      <p:sp>
        <p:nvSpPr>
          <p:cNvPr id="373" name="Google Shape;373;p64"/>
          <p:cNvSpPr/>
          <p:nvPr/>
        </p:nvSpPr>
        <p:spPr>
          <a:xfrm>
            <a:off x="88370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dirty="0">
                <a:solidFill>
                  <a:schemeClr val="dk1"/>
                </a:solidFill>
                <a:latin typeface="Rubik"/>
                <a:ea typeface="Rubik"/>
                <a:cs typeface="Rubik"/>
                <a:sym typeface="Rubik"/>
              </a:rPr>
              <a:t>What is VR?</a:t>
            </a:r>
            <a:endParaRPr sz="1500" dirty="0">
              <a:solidFill>
                <a:schemeClr val="dk1"/>
              </a:solidFill>
              <a:latin typeface="Rubik"/>
              <a:ea typeface="Rubik"/>
              <a:cs typeface="Rubik"/>
              <a:sym typeface="Rubik"/>
            </a:endParaRPr>
          </a:p>
        </p:txBody>
      </p:sp>
      <p:sp>
        <p:nvSpPr>
          <p:cNvPr id="374" name="Google Shape;374;p64"/>
          <p:cNvSpPr/>
          <p:nvPr/>
        </p:nvSpPr>
        <p:spPr>
          <a:xfrm>
            <a:off x="861419"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01. </a:t>
            </a:r>
            <a:endParaRPr sz="1100">
              <a:solidFill>
                <a:schemeClr val="dk1"/>
              </a:solidFill>
            </a:endParaRPr>
          </a:p>
        </p:txBody>
      </p:sp>
      <p:sp>
        <p:nvSpPr>
          <p:cNvPr id="375" name="Google Shape;375;p64"/>
          <p:cNvSpPr txBox="1"/>
          <p:nvPr/>
        </p:nvSpPr>
        <p:spPr>
          <a:xfrm>
            <a:off x="2821065" y="2965608"/>
            <a:ext cx="15438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chemeClr val="dk1"/>
                </a:solidFill>
                <a:latin typeface="Helvetica Neue Light" panose="02000403000000020004" pitchFamily="2" charset="0"/>
                <a:ea typeface="Rubik Light"/>
                <a:cs typeface="Rubik Light"/>
                <a:sym typeface="Rubik Light"/>
              </a:rPr>
              <a:t>2.1 The 3 I’s of VR</a:t>
            </a:r>
            <a:endParaRPr sz="1300">
              <a:solidFill>
                <a:schemeClr val="dk1"/>
              </a:solidFill>
              <a:latin typeface="Helvetica Neue Light" panose="02000403000000020004" pitchFamily="2" charset="0"/>
              <a:ea typeface="Helvetica Neue Light" panose="02000403000000020004" pitchFamily="2" charset="0"/>
              <a:cs typeface="Rubik Light"/>
              <a:sym typeface="Rubik Light"/>
            </a:endParaRPr>
          </a:p>
        </p:txBody>
      </p:sp>
      <p:sp>
        <p:nvSpPr>
          <p:cNvPr id="376" name="Google Shape;376;p64"/>
          <p:cNvSpPr/>
          <p:nvPr/>
        </p:nvSpPr>
        <p:spPr>
          <a:xfrm>
            <a:off x="2821064"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377" name="Google Shape;377;p64"/>
          <p:cNvSpPr/>
          <p:nvPr/>
        </p:nvSpPr>
        <p:spPr>
          <a:xfrm>
            <a:off x="2821106"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02.</a:t>
            </a:r>
            <a:endParaRPr sz="1100">
              <a:solidFill>
                <a:schemeClr val="dk1"/>
              </a:solidFill>
            </a:endParaRPr>
          </a:p>
        </p:txBody>
      </p:sp>
      <p:sp>
        <p:nvSpPr>
          <p:cNvPr id="378" name="Google Shape;378;p64"/>
          <p:cNvSpPr/>
          <p:nvPr/>
        </p:nvSpPr>
        <p:spPr>
          <a:xfrm>
            <a:off x="4780160"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03.</a:t>
            </a:r>
            <a:endParaRPr sz="1100">
              <a:solidFill>
                <a:schemeClr val="dk1"/>
              </a:solidFill>
            </a:endParaRPr>
          </a:p>
        </p:txBody>
      </p:sp>
      <p:sp>
        <p:nvSpPr>
          <p:cNvPr id="379" name="Google Shape;379;p64"/>
          <p:cNvSpPr/>
          <p:nvPr/>
        </p:nvSpPr>
        <p:spPr>
          <a:xfrm>
            <a:off x="4809269"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History of VR</a:t>
            </a:r>
            <a:br>
              <a:rPr lang="ko" sz="1500">
                <a:solidFill>
                  <a:schemeClr val="dk1"/>
                </a:solidFill>
                <a:latin typeface="Rubik"/>
                <a:ea typeface="Rubik"/>
                <a:cs typeface="Rubik"/>
                <a:sym typeface="Rubik"/>
              </a:rPr>
            </a:br>
            <a:r>
              <a:rPr lang="ko" sz="1500">
                <a:solidFill>
                  <a:schemeClr val="dk1"/>
                </a:solidFill>
                <a:latin typeface="Rubik"/>
                <a:ea typeface="Rubik"/>
                <a:cs typeface="Rubik"/>
                <a:sym typeface="Rubik"/>
              </a:rPr>
              <a:t>(since 1956)</a:t>
            </a:r>
            <a:endParaRPr sz="1200">
              <a:solidFill>
                <a:schemeClr val="dk1"/>
              </a:solidFill>
              <a:latin typeface="Rubik"/>
              <a:ea typeface="Rubik"/>
              <a:cs typeface="Rubik"/>
              <a:sym typeface="Rubik"/>
            </a:endParaRPr>
          </a:p>
        </p:txBody>
      </p:sp>
      <p:sp>
        <p:nvSpPr>
          <p:cNvPr id="380" name="Google Shape;380;p64"/>
          <p:cNvSpPr/>
          <p:nvPr/>
        </p:nvSpPr>
        <p:spPr>
          <a:xfrm>
            <a:off x="6714311"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04.</a:t>
            </a:r>
            <a:endParaRPr sz="1100">
              <a:solidFill>
                <a:schemeClr val="dk1"/>
              </a:solidFill>
            </a:endParaRPr>
          </a:p>
        </p:txBody>
      </p:sp>
      <p:sp>
        <p:nvSpPr>
          <p:cNvPr id="381" name="Google Shape;381;p64"/>
          <p:cNvSpPr/>
          <p:nvPr/>
        </p:nvSpPr>
        <p:spPr>
          <a:xfrm>
            <a:off x="283225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VR Keywords to remember</a:t>
            </a:r>
            <a:endParaRPr sz="1500">
              <a:solidFill>
                <a:schemeClr val="dk1"/>
              </a:solidFill>
              <a:latin typeface="Rubik"/>
              <a:ea typeface="Rubik"/>
              <a:cs typeface="Rubik"/>
              <a:sym typeface="Rubik"/>
            </a:endParaRPr>
          </a:p>
        </p:txBody>
      </p:sp>
      <p:sp>
        <p:nvSpPr>
          <p:cNvPr id="382" name="Google Shape;382;p64"/>
          <p:cNvSpPr txBox="1"/>
          <p:nvPr/>
        </p:nvSpPr>
        <p:spPr>
          <a:xfrm>
            <a:off x="6685118" y="2965608"/>
            <a:ext cx="1543800" cy="1069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chemeClr val="dk1"/>
                </a:solidFill>
                <a:latin typeface="Helvetica Neue Light" panose="02000403000000020004" pitchFamily="2" charset="0"/>
                <a:ea typeface="Rubik Light"/>
                <a:cs typeface="Rubik Light"/>
                <a:sym typeface="Rubik Light"/>
              </a:rPr>
              <a:t>3.1 Classification</a:t>
            </a:r>
            <a:endParaRPr sz="1300">
              <a:solidFill>
                <a:schemeClr val="dk1"/>
              </a:solidFill>
              <a:latin typeface="Helvetica Neue Light" panose="02000403000000020004" pitchFamily="2" charset="0"/>
              <a:ea typeface="Helvetica Neue Light" panose="02000403000000020004" pitchFamily="2" charset="0"/>
              <a:cs typeface="Rubik Light"/>
              <a:sym typeface="Rubik Light"/>
            </a:endParaRPr>
          </a:p>
          <a:p>
            <a:pPr marL="0" marR="0" lvl="0" indent="0" algn="l" rtl="0">
              <a:lnSpc>
                <a:spcPct val="100000"/>
              </a:lnSpc>
              <a:spcBef>
                <a:spcPts val="0"/>
              </a:spcBef>
              <a:spcAft>
                <a:spcPts val="0"/>
              </a:spcAft>
              <a:buNone/>
            </a:pPr>
            <a:r>
              <a:rPr lang="ko" sz="1300">
                <a:solidFill>
                  <a:schemeClr val="dk1"/>
                </a:solidFill>
                <a:latin typeface="Helvetica Neue Light" panose="02000403000000020004" pitchFamily="2" charset="0"/>
                <a:ea typeface="Rubik Light"/>
                <a:cs typeface="Rubik Light"/>
                <a:sym typeface="Rubik Light"/>
              </a:rPr>
              <a:t>3.2 The Reality-Virtuality Continuum</a:t>
            </a:r>
            <a:endParaRPr sz="1300">
              <a:solidFill>
                <a:schemeClr val="dk1"/>
              </a:solidFill>
              <a:latin typeface="Helvetica Neue Light" panose="02000403000000020004" pitchFamily="2" charset="0"/>
              <a:ea typeface="Helvetica Neue Light" panose="02000403000000020004" pitchFamily="2" charset="0"/>
              <a:cs typeface="Rubik Light"/>
              <a:sym typeface="Rubik Light"/>
            </a:endParaRPr>
          </a:p>
          <a:p>
            <a:pPr marL="0" marR="0" lvl="0" indent="0" algn="l" rtl="0">
              <a:lnSpc>
                <a:spcPct val="100000"/>
              </a:lnSpc>
              <a:spcBef>
                <a:spcPts val="0"/>
              </a:spcBef>
              <a:spcAft>
                <a:spcPts val="0"/>
              </a:spcAft>
              <a:buNone/>
            </a:pPr>
            <a:endParaRPr sz="1300">
              <a:solidFill>
                <a:schemeClr val="dk1"/>
              </a:solidFill>
              <a:latin typeface="Helvetica Neue Light" panose="02000403000000020004" pitchFamily="2" charset="0"/>
              <a:ea typeface="Helvetica Neue Light" panose="02000403000000020004" pitchFamily="2" charset="0"/>
              <a:cs typeface="Rubik Light"/>
              <a:sym typeface="Rubik Light"/>
            </a:endParaRPr>
          </a:p>
        </p:txBody>
      </p:sp>
      <p:sp>
        <p:nvSpPr>
          <p:cNvPr id="383" name="Google Shape;383;p64"/>
          <p:cNvSpPr/>
          <p:nvPr/>
        </p:nvSpPr>
        <p:spPr>
          <a:xfrm>
            <a:off x="6685118"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Classification </a:t>
            </a:r>
            <a:endParaRPr sz="1500">
              <a:solidFill>
                <a:schemeClr val="dk1"/>
              </a:solidFill>
              <a:latin typeface="Rubik"/>
              <a:ea typeface="Rubik"/>
              <a:cs typeface="Rubik"/>
              <a:sym typeface="Rubik"/>
            </a:endParaRPr>
          </a:p>
        </p:txBody>
      </p:sp>
      <p:sp>
        <p:nvSpPr>
          <p:cNvPr id="384" name="Google Shape;384;p64"/>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2"/>
          <p:cNvSpPr txBox="1"/>
          <p:nvPr/>
        </p:nvSpPr>
        <p:spPr>
          <a:xfrm>
            <a:off x="518321" y="3609090"/>
            <a:ext cx="2223300" cy="623217"/>
          </a:xfrm>
          <a:prstGeom prst="rect">
            <a:avLst/>
          </a:prstGeom>
          <a:noFill/>
          <a:ln>
            <a:noFill/>
          </a:ln>
        </p:spPr>
        <p:txBody>
          <a:bodyPr spcFirstLastPara="1" wrap="square" lIns="68575" tIns="34275" rIns="68575" bIns="34275" anchor="t" anchorCtr="0">
            <a:spAutoFit/>
          </a:bodyPr>
          <a:lstStyle/>
          <a:p>
            <a:pPr marL="457200" marR="0" lvl="0" indent="-298450" algn="l" rtl="0">
              <a:spcBef>
                <a:spcPts val="0"/>
              </a:spcBef>
              <a:spcAft>
                <a:spcPts val="0"/>
              </a:spcAft>
              <a:buClr>
                <a:schemeClr val="dk1"/>
              </a:buClr>
              <a:buSzPts val="1100"/>
              <a:buFont typeface="Rubik Light"/>
              <a:buChar char="-"/>
            </a:pPr>
            <a:r>
              <a:rPr lang="ko" sz="1200" dirty="0">
                <a:solidFill>
                  <a:schemeClr val="tx1"/>
                </a:solidFill>
                <a:highlight>
                  <a:srgbClr val="FFFFFF"/>
                </a:highlight>
                <a:latin typeface="Helvetica Neue" panose="02000503000000020004" pitchFamily="2" charset="0"/>
                <a:cs typeface="Helvetica Neue" panose="02000503000000020004" pitchFamily="2" charset="0"/>
              </a:rPr>
              <a:t>Some control over virtual environment</a:t>
            </a:r>
            <a:endParaRPr sz="1200" dirty="0">
              <a:solidFill>
                <a:schemeClr val="tx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14325" algn="l" rtl="0">
              <a:spcBef>
                <a:spcPts val="0"/>
              </a:spcBef>
              <a:spcAft>
                <a:spcPts val="0"/>
              </a:spcAft>
              <a:buClr>
                <a:srgbClr val="666666"/>
              </a:buClr>
              <a:buSzPts val="1350"/>
              <a:buChar char="-"/>
            </a:pPr>
            <a:r>
              <a:rPr lang="ko" sz="1200" dirty="0">
                <a:solidFill>
                  <a:schemeClr val="tx1"/>
                </a:solidFill>
                <a:highlight>
                  <a:srgbClr val="FFFFFF"/>
                </a:highlight>
                <a:latin typeface="Helvetica Neue" panose="02000503000000020004" pitchFamily="2" charset="0"/>
                <a:cs typeface="Helvetica Neue" panose="02000503000000020004" pitchFamily="2" charset="0"/>
              </a:rPr>
              <a:t>No direct interaction</a:t>
            </a:r>
            <a:endParaRPr sz="1200" dirty="0">
              <a:solidFill>
                <a:schemeClr val="tx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0" name="Google Shape;650;p82"/>
          <p:cNvSpPr/>
          <p:nvPr/>
        </p:nvSpPr>
        <p:spPr>
          <a:xfrm>
            <a:off x="518321" y="3264983"/>
            <a:ext cx="22233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Black"/>
                <a:ea typeface="Rubik Black"/>
                <a:cs typeface="Rubik Black"/>
                <a:sym typeface="Rubik Black"/>
              </a:rPr>
              <a:t>Non- immersive VR</a:t>
            </a:r>
            <a:endParaRPr sz="1100"/>
          </a:p>
        </p:txBody>
      </p:sp>
      <p:sp>
        <p:nvSpPr>
          <p:cNvPr id="651" name="Google Shape;651;p82"/>
          <p:cNvSpPr txBox="1"/>
          <p:nvPr/>
        </p:nvSpPr>
        <p:spPr>
          <a:xfrm>
            <a:off x="3388101" y="3609090"/>
            <a:ext cx="2223300" cy="623217"/>
          </a:xfrm>
          <a:prstGeom prst="rect">
            <a:avLst/>
          </a:prstGeom>
          <a:noFill/>
          <a:ln>
            <a:noFill/>
          </a:ln>
        </p:spPr>
        <p:txBody>
          <a:bodyPr spcFirstLastPara="1" wrap="square" lIns="68575" tIns="34275" rIns="68575" bIns="34275" anchor="t" anchorCtr="0">
            <a:spAutoFit/>
          </a:bodyPr>
          <a:lstStyle/>
          <a:p>
            <a:pPr marL="457200" marR="0" lvl="0" indent="-298450" algn="l" rtl="0">
              <a:spcBef>
                <a:spcPts val="0"/>
              </a:spcBef>
              <a:spcAft>
                <a:spcPts val="0"/>
              </a:spcAft>
              <a:buClr>
                <a:schemeClr val="dk1"/>
              </a:buClr>
              <a:buSzPts val="1100"/>
              <a:buFont typeface="Rubik Light"/>
              <a:buChar char="-"/>
            </a:pPr>
            <a:r>
              <a:rPr lang="ko" sz="1200">
                <a:solidFill>
                  <a:schemeClr val="tx1"/>
                </a:solidFill>
                <a:latin typeface="Helvetica Neue" panose="02000503000000020004" pitchFamily="2" charset="0"/>
                <a:ea typeface="Rubik Light"/>
                <a:cs typeface="Helvetica Neue" panose="02000503000000020004" pitchFamily="2" charset="0"/>
                <a:sym typeface="Rubik Light"/>
              </a:rPr>
              <a:t>Focus on visual 3D aspect of VR</a:t>
            </a:r>
            <a:endParaRPr sz="120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457200" marR="0" lvl="0" indent="-298450" algn="l" rtl="0">
              <a:spcBef>
                <a:spcPts val="0"/>
              </a:spcBef>
              <a:spcAft>
                <a:spcPts val="0"/>
              </a:spcAft>
              <a:buClr>
                <a:schemeClr val="dk1"/>
              </a:buClr>
              <a:buSzPts val="1100"/>
              <a:buFont typeface="Rubik Light"/>
              <a:buChar char="-"/>
            </a:pPr>
            <a:r>
              <a:rPr lang="ko" sz="1200">
                <a:solidFill>
                  <a:schemeClr val="tx1"/>
                </a:solidFill>
                <a:latin typeface="Helvetica Neue" panose="02000503000000020004" pitchFamily="2" charset="0"/>
                <a:ea typeface="Rubik Light"/>
                <a:cs typeface="Helvetica Neue" panose="02000503000000020004" pitchFamily="2" charset="0"/>
                <a:sym typeface="Rubik Light"/>
              </a:rPr>
              <a:t>no physical movement</a:t>
            </a:r>
            <a:endParaRPr sz="120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652" name="Google Shape;652;p82"/>
          <p:cNvSpPr/>
          <p:nvPr/>
        </p:nvSpPr>
        <p:spPr>
          <a:xfrm>
            <a:off x="3388100" y="3264983"/>
            <a:ext cx="22233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Black"/>
                <a:ea typeface="Rubik Black"/>
                <a:cs typeface="Rubik Black"/>
                <a:sym typeface="Rubik Black"/>
              </a:rPr>
              <a:t>Semi - Immersive VR</a:t>
            </a:r>
            <a:endParaRPr sz="1100"/>
          </a:p>
        </p:txBody>
      </p:sp>
      <p:sp>
        <p:nvSpPr>
          <p:cNvPr id="653" name="Google Shape;653;p82"/>
          <p:cNvSpPr txBox="1"/>
          <p:nvPr/>
        </p:nvSpPr>
        <p:spPr>
          <a:xfrm>
            <a:off x="6257881" y="3609090"/>
            <a:ext cx="2223300" cy="807883"/>
          </a:xfrm>
          <a:prstGeom prst="rect">
            <a:avLst/>
          </a:prstGeom>
          <a:noFill/>
          <a:ln>
            <a:noFill/>
          </a:ln>
        </p:spPr>
        <p:txBody>
          <a:bodyPr spcFirstLastPara="1" wrap="square" lIns="68575" tIns="34275" rIns="68575" bIns="34275" anchor="t" anchorCtr="0">
            <a:spAutoFit/>
          </a:bodyPr>
          <a:lstStyle/>
          <a:p>
            <a:pPr marL="457200" marR="0" lvl="0" indent="-298450" algn="l" rtl="0">
              <a:spcBef>
                <a:spcPts val="0"/>
              </a:spcBef>
              <a:spcAft>
                <a:spcPts val="0"/>
              </a:spcAft>
              <a:buClr>
                <a:schemeClr val="dk1"/>
              </a:buClr>
              <a:buSzPts val="1100"/>
              <a:buFont typeface="Rubik Light"/>
              <a:buChar char="-"/>
            </a:pPr>
            <a:r>
              <a:rPr lang="ko" sz="1200">
                <a:solidFill>
                  <a:schemeClr val="tx1"/>
                </a:solidFill>
                <a:latin typeface="Helvetica Neue" panose="02000503000000020004" pitchFamily="2" charset="0"/>
                <a:ea typeface="Rubik Light"/>
                <a:cs typeface="Helvetica Neue" panose="02000503000000020004" pitchFamily="2" charset="0"/>
                <a:sym typeface="Rubik Light"/>
              </a:rPr>
              <a:t>HMD</a:t>
            </a:r>
            <a:endParaRPr sz="120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457200" marR="0" lvl="0" indent="-298450" algn="l" rtl="0">
              <a:spcBef>
                <a:spcPts val="0"/>
              </a:spcBef>
              <a:spcAft>
                <a:spcPts val="0"/>
              </a:spcAft>
              <a:buClr>
                <a:schemeClr val="dk1"/>
              </a:buClr>
              <a:buSzPts val="1100"/>
              <a:buFont typeface="Rubik Light"/>
              <a:buChar char="-"/>
            </a:pPr>
            <a:r>
              <a:rPr lang="ko" sz="1200">
                <a:solidFill>
                  <a:schemeClr val="tx1"/>
                </a:solidFill>
                <a:latin typeface="Helvetica Neue" panose="02000503000000020004" pitchFamily="2" charset="0"/>
                <a:ea typeface="Rubik Light"/>
                <a:cs typeface="Helvetica Neue" panose="02000503000000020004" pitchFamily="2" charset="0"/>
                <a:sym typeface="Rubik Light"/>
              </a:rPr>
              <a:t>Majority of senses addressed</a:t>
            </a:r>
            <a:endParaRPr sz="120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457200" marR="0" lvl="0" indent="-298450" algn="l" rtl="0">
              <a:spcBef>
                <a:spcPts val="0"/>
              </a:spcBef>
              <a:spcAft>
                <a:spcPts val="0"/>
              </a:spcAft>
              <a:buClr>
                <a:schemeClr val="dk1"/>
              </a:buClr>
              <a:buSzPts val="1100"/>
              <a:buFont typeface="Rubik Light"/>
              <a:buChar char="-"/>
            </a:pPr>
            <a:r>
              <a:rPr lang="ko" sz="1200">
                <a:solidFill>
                  <a:schemeClr val="tx1"/>
                </a:solidFill>
                <a:latin typeface="Helvetica Neue" panose="02000503000000020004" pitchFamily="2" charset="0"/>
                <a:ea typeface="Rubik Light"/>
                <a:cs typeface="Helvetica Neue" panose="02000503000000020004" pitchFamily="2" charset="0"/>
                <a:sym typeface="Rubik Light"/>
              </a:rPr>
              <a:t>6 DoF</a:t>
            </a:r>
            <a:endParaRPr sz="120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654" name="Google Shape;654;p82"/>
          <p:cNvSpPr/>
          <p:nvPr/>
        </p:nvSpPr>
        <p:spPr>
          <a:xfrm>
            <a:off x="6257881" y="3264983"/>
            <a:ext cx="22233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Black"/>
                <a:ea typeface="Rubik Black"/>
                <a:cs typeface="Rubik Black"/>
                <a:sym typeface="Rubik Black"/>
              </a:rPr>
              <a:t>Fully - immersive VR</a:t>
            </a:r>
            <a:endParaRPr sz="1100"/>
          </a:p>
        </p:txBody>
      </p:sp>
      <p:pic>
        <p:nvPicPr>
          <p:cNvPr id="655" name="Google Shape;655;p82"/>
          <p:cNvPicPr preferRelativeResize="0">
            <a:picLocks noGrp="1"/>
          </p:cNvPicPr>
          <p:nvPr>
            <p:ph type="pic" idx="4"/>
          </p:nvPr>
        </p:nvPicPr>
        <p:blipFill rotWithShape="1">
          <a:blip r:embed="rId3">
            <a:alphaModFix/>
          </a:blip>
          <a:srcRect l="2615" r="2624"/>
          <a:stretch/>
        </p:blipFill>
        <p:spPr>
          <a:xfrm>
            <a:off x="518319" y="1143000"/>
            <a:ext cx="2223300" cy="1565700"/>
          </a:xfrm>
          <a:prstGeom prst="roundRect">
            <a:avLst>
              <a:gd name="adj" fmla="val 8096"/>
            </a:avLst>
          </a:prstGeom>
          <a:solidFill>
            <a:srgbClr val="F2F2F2"/>
          </a:solidFill>
          <a:ln>
            <a:noFill/>
          </a:ln>
        </p:spPr>
      </p:pic>
      <p:pic>
        <p:nvPicPr>
          <p:cNvPr id="656" name="Google Shape;656;p82"/>
          <p:cNvPicPr preferRelativeResize="0">
            <a:picLocks noGrp="1"/>
          </p:cNvPicPr>
          <p:nvPr>
            <p:ph type="pic" idx="2"/>
          </p:nvPr>
        </p:nvPicPr>
        <p:blipFill rotWithShape="1">
          <a:blip r:embed="rId4">
            <a:alphaModFix/>
          </a:blip>
          <a:srcRect t="3051" b="3051"/>
          <a:stretch/>
        </p:blipFill>
        <p:spPr>
          <a:xfrm>
            <a:off x="3388100" y="1143000"/>
            <a:ext cx="2223300" cy="1565700"/>
          </a:xfrm>
          <a:prstGeom prst="roundRect">
            <a:avLst>
              <a:gd name="adj" fmla="val 8096"/>
            </a:avLst>
          </a:prstGeom>
          <a:solidFill>
            <a:srgbClr val="F2F2F2"/>
          </a:solidFill>
          <a:ln>
            <a:noFill/>
          </a:ln>
        </p:spPr>
      </p:pic>
      <p:pic>
        <p:nvPicPr>
          <p:cNvPr id="657" name="Google Shape;657;p82"/>
          <p:cNvPicPr preferRelativeResize="0">
            <a:picLocks noGrp="1"/>
          </p:cNvPicPr>
          <p:nvPr>
            <p:ph type="pic" idx="3"/>
          </p:nvPr>
        </p:nvPicPr>
        <p:blipFill rotWithShape="1">
          <a:blip r:embed="rId5">
            <a:alphaModFix/>
          </a:blip>
          <a:srcRect l="2344" r="2353"/>
          <a:stretch/>
        </p:blipFill>
        <p:spPr>
          <a:xfrm>
            <a:off x="6257881" y="1143000"/>
            <a:ext cx="2223300" cy="1565700"/>
          </a:xfrm>
          <a:prstGeom prst="roundRect">
            <a:avLst>
              <a:gd name="adj" fmla="val 8096"/>
            </a:avLst>
          </a:prstGeom>
          <a:solidFill>
            <a:srgbClr val="F2F2F2"/>
          </a:solidFill>
          <a:ln>
            <a:noFill/>
          </a:ln>
        </p:spPr>
      </p:pic>
      <p:sp>
        <p:nvSpPr>
          <p:cNvPr id="658" name="Google Shape;658;p82"/>
          <p:cNvSpPr txBox="1"/>
          <p:nvPr/>
        </p:nvSpPr>
        <p:spPr>
          <a:xfrm>
            <a:off x="2249132" y="372197"/>
            <a:ext cx="4645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400">
                <a:solidFill>
                  <a:schemeClr val="dk1"/>
                </a:solidFill>
                <a:latin typeface="Rubik Black"/>
                <a:ea typeface="Rubik Black"/>
                <a:cs typeface="Rubik Black"/>
                <a:sym typeface="Rubik Black"/>
              </a:rPr>
              <a:t>Classification </a:t>
            </a:r>
            <a:endParaRPr sz="2400">
              <a:solidFill>
                <a:schemeClr val="dk1"/>
              </a:solidFill>
              <a:latin typeface="Rubik Black"/>
              <a:ea typeface="Rubik Black"/>
              <a:cs typeface="Rubik Black"/>
              <a:sym typeface="Rubik Black"/>
            </a:endParaRPr>
          </a:p>
        </p:txBody>
      </p:sp>
      <p:sp>
        <p:nvSpPr>
          <p:cNvPr id="659" name="Google Shape;659;p82"/>
          <p:cNvSpPr txBox="1">
            <a:spLocks noGrp="1"/>
          </p:cNvSpPr>
          <p:nvPr>
            <p:ph type="sldNum" idx="12"/>
          </p:nvPr>
        </p:nvSpPr>
        <p:spPr>
          <a:xfrm>
            <a:off x="-2710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83"/>
          <p:cNvPicPr preferRelativeResize="0">
            <a:picLocks noGrp="1"/>
          </p:cNvPicPr>
          <p:nvPr>
            <p:ph type="pic" idx="2"/>
          </p:nvPr>
        </p:nvPicPr>
        <p:blipFill rotWithShape="1">
          <a:blip r:embed="rId3">
            <a:alphaModFix/>
          </a:blip>
          <a:srcRect t="6025" b="6016"/>
          <a:stretch/>
        </p:blipFill>
        <p:spPr>
          <a:xfrm>
            <a:off x="2092700" y="838200"/>
            <a:ext cx="2223300" cy="1565700"/>
          </a:xfrm>
          <a:prstGeom prst="roundRect">
            <a:avLst>
              <a:gd name="adj" fmla="val 16667"/>
            </a:avLst>
          </a:prstGeom>
        </p:spPr>
      </p:pic>
      <p:sp>
        <p:nvSpPr>
          <p:cNvPr id="665" name="Google Shape;665;p83"/>
          <p:cNvSpPr txBox="1">
            <a:spLocks noGrp="1"/>
          </p:cNvSpPr>
          <p:nvPr>
            <p:ph type="sldNum" idx="12"/>
          </p:nvPr>
        </p:nvSpPr>
        <p:spPr>
          <a:xfrm>
            <a:off x="-2710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21</a:t>
            </a:fld>
            <a:endParaRPr/>
          </a:p>
        </p:txBody>
      </p:sp>
      <p:sp>
        <p:nvSpPr>
          <p:cNvPr id="666" name="Google Shape;666;p83"/>
          <p:cNvSpPr txBox="1"/>
          <p:nvPr/>
        </p:nvSpPr>
        <p:spPr>
          <a:xfrm>
            <a:off x="2023271" y="3264403"/>
            <a:ext cx="2223300" cy="692700"/>
          </a:xfrm>
          <a:prstGeom prst="rect">
            <a:avLst/>
          </a:prstGeom>
          <a:noFill/>
          <a:ln>
            <a:noFill/>
          </a:ln>
        </p:spPr>
        <p:txBody>
          <a:bodyPr spcFirstLastPara="1" wrap="square" lIns="68575" tIns="34275" rIns="68575" bIns="34275" anchor="t" anchorCtr="0">
            <a:spAutoFit/>
          </a:bodyPr>
          <a:lstStyle/>
          <a:p>
            <a:pPr marL="457200" marR="0" lvl="0" indent="-314325" algn="l" rtl="0">
              <a:spcBef>
                <a:spcPts val="0"/>
              </a:spcBef>
              <a:spcAft>
                <a:spcPts val="0"/>
              </a:spcAft>
              <a:buClr>
                <a:srgbClr val="666666"/>
              </a:buClr>
              <a:buSzPts val="1350"/>
              <a:buChar char="-"/>
            </a:pPr>
            <a:r>
              <a:rPr lang="ko" sz="1350">
                <a:solidFill>
                  <a:srgbClr val="666666"/>
                </a:solidFill>
                <a:highlight>
                  <a:srgbClr val="FFFFFF"/>
                </a:highlight>
              </a:rPr>
              <a:t>virtual overlays on real-world environments</a:t>
            </a:r>
            <a:endParaRPr sz="1350">
              <a:solidFill>
                <a:srgbClr val="666666"/>
              </a:solidFill>
              <a:highlight>
                <a:srgbClr val="FFFFFF"/>
              </a:highlight>
            </a:endParaRPr>
          </a:p>
        </p:txBody>
      </p:sp>
      <p:sp>
        <p:nvSpPr>
          <p:cNvPr id="667" name="Google Shape;667;p83"/>
          <p:cNvSpPr/>
          <p:nvPr/>
        </p:nvSpPr>
        <p:spPr>
          <a:xfrm>
            <a:off x="2023271" y="2920296"/>
            <a:ext cx="22233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Black"/>
                <a:ea typeface="Rubik Black"/>
                <a:cs typeface="Rubik Black"/>
                <a:sym typeface="Rubik Black"/>
              </a:rPr>
              <a:t>Augmented Reality</a:t>
            </a:r>
            <a:endParaRPr sz="1100"/>
          </a:p>
        </p:txBody>
      </p:sp>
      <p:sp>
        <p:nvSpPr>
          <p:cNvPr id="668" name="Google Shape;668;p83"/>
          <p:cNvSpPr txBox="1"/>
          <p:nvPr/>
        </p:nvSpPr>
        <p:spPr>
          <a:xfrm>
            <a:off x="4962471" y="3264403"/>
            <a:ext cx="2223300" cy="692700"/>
          </a:xfrm>
          <a:prstGeom prst="rect">
            <a:avLst/>
          </a:prstGeom>
          <a:noFill/>
          <a:ln>
            <a:noFill/>
          </a:ln>
        </p:spPr>
        <p:txBody>
          <a:bodyPr spcFirstLastPara="1" wrap="square" lIns="68575" tIns="34275" rIns="68575" bIns="34275" anchor="t" anchorCtr="0">
            <a:spAutoFit/>
          </a:bodyPr>
          <a:lstStyle/>
          <a:p>
            <a:pPr marL="457200" marR="0" lvl="0" indent="-314325" algn="l" rtl="0">
              <a:spcBef>
                <a:spcPts val="0"/>
              </a:spcBef>
              <a:spcAft>
                <a:spcPts val="0"/>
              </a:spcAft>
              <a:buClr>
                <a:srgbClr val="666666"/>
              </a:buClr>
              <a:buSzPts val="1350"/>
              <a:buChar char="-"/>
            </a:pPr>
            <a:r>
              <a:rPr lang="ko" sz="1350">
                <a:solidFill>
                  <a:srgbClr val="666666"/>
                </a:solidFill>
                <a:highlight>
                  <a:srgbClr val="FFFFFF"/>
                </a:highlight>
              </a:rPr>
              <a:t>People from different locations meet virtually</a:t>
            </a:r>
            <a:endParaRPr sz="1350">
              <a:solidFill>
                <a:srgbClr val="666666"/>
              </a:solidFill>
              <a:highlight>
                <a:srgbClr val="FFFFFF"/>
              </a:highlight>
            </a:endParaRPr>
          </a:p>
        </p:txBody>
      </p:sp>
      <p:sp>
        <p:nvSpPr>
          <p:cNvPr id="669" name="Google Shape;669;p83"/>
          <p:cNvSpPr/>
          <p:nvPr/>
        </p:nvSpPr>
        <p:spPr>
          <a:xfrm>
            <a:off x="4962471" y="2920296"/>
            <a:ext cx="22233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Black"/>
                <a:ea typeface="Rubik Black"/>
                <a:cs typeface="Rubik Black"/>
                <a:sym typeface="Rubik Black"/>
              </a:rPr>
              <a:t>Collaborative VR</a:t>
            </a:r>
            <a:endParaRPr sz="1100"/>
          </a:p>
        </p:txBody>
      </p:sp>
      <p:pic>
        <p:nvPicPr>
          <p:cNvPr id="670" name="Google Shape;670;p83"/>
          <p:cNvPicPr preferRelativeResize="0">
            <a:picLocks noGrp="1"/>
          </p:cNvPicPr>
          <p:nvPr>
            <p:ph type="pic" idx="2"/>
          </p:nvPr>
        </p:nvPicPr>
        <p:blipFill rotWithShape="1">
          <a:blip r:embed="rId4">
            <a:alphaModFix/>
          </a:blip>
          <a:srcRect l="12558" r="12558"/>
          <a:stretch/>
        </p:blipFill>
        <p:spPr>
          <a:xfrm>
            <a:off x="4912100" y="838200"/>
            <a:ext cx="2223300" cy="1565700"/>
          </a:xfrm>
          <a:prstGeom prst="roundRect">
            <a:avLst>
              <a:gd name="adj" fmla="val 8096"/>
            </a:avLst>
          </a:prstGeom>
          <a:solidFill>
            <a:srgbClr val="F2F2F2"/>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4"/>
          <p:cNvSpPr txBox="1"/>
          <p:nvPr/>
        </p:nvSpPr>
        <p:spPr>
          <a:xfrm>
            <a:off x="1590600" y="632831"/>
            <a:ext cx="5962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400">
                <a:solidFill>
                  <a:schemeClr val="dk1"/>
                </a:solidFill>
                <a:latin typeface="Rubik Black"/>
                <a:ea typeface="Rubik Black"/>
                <a:cs typeface="Rubik Black"/>
                <a:sym typeface="Rubik Black"/>
              </a:rPr>
              <a:t>Reality-Virtuality Continuum</a:t>
            </a:r>
            <a:endParaRPr sz="2400">
              <a:solidFill>
                <a:schemeClr val="dk1"/>
              </a:solidFill>
              <a:latin typeface="Rubik Black"/>
              <a:ea typeface="Rubik Black"/>
              <a:cs typeface="Rubik Black"/>
              <a:sym typeface="Rubik Black"/>
            </a:endParaRPr>
          </a:p>
        </p:txBody>
      </p:sp>
      <p:sp>
        <p:nvSpPr>
          <p:cNvPr id="676" name="Google Shape;676;p84"/>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22</a:t>
            </a:fld>
            <a:endParaRPr/>
          </a:p>
        </p:txBody>
      </p:sp>
      <p:cxnSp>
        <p:nvCxnSpPr>
          <p:cNvPr id="677" name="Google Shape;677;p84"/>
          <p:cNvCxnSpPr/>
          <p:nvPr/>
        </p:nvCxnSpPr>
        <p:spPr>
          <a:xfrm>
            <a:off x="2864875" y="1548875"/>
            <a:ext cx="962100" cy="0"/>
          </a:xfrm>
          <a:prstGeom prst="straightConnector1">
            <a:avLst/>
          </a:prstGeom>
          <a:noFill/>
          <a:ln w="19050" cap="flat" cmpd="sng">
            <a:solidFill>
              <a:schemeClr val="dk2"/>
            </a:solidFill>
            <a:prstDash val="solid"/>
            <a:round/>
            <a:headEnd type="none" w="med" len="med"/>
            <a:tailEnd type="none" w="med" len="med"/>
          </a:ln>
        </p:spPr>
      </p:cxnSp>
      <p:sp>
        <p:nvSpPr>
          <p:cNvPr id="678" name="Google Shape;678;p84"/>
          <p:cNvSpPr txBox="1"/>
          <p:nvPr/>
        </p:nvSpPr>
        <p:spPr>
          <a:xfrm>
            <a:off x="1004325" y="3367775"/>
            <a:ext cx="163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Real Environment</a:t>
            </a:r>
            <a:endParaRPr sz="1100">
              <a:latin typeface="Rubik"/>
              <a:ea typeface="Rubik"/>
              <a:cs typeface="Rubik"/>
              <a:sym typeface="Rubik"/>
            </a:endParaRPr>
          </a:p>
        </p:txBody>
      </p:sp>
      <p:sp>
        <p:nvSpPr>
          <p:cNvPr id="679" name="Google Shape;679;p84"/>
          <p:cNvSpPr txBox="1"/>
          <p:nvPr/>
        </p:nvSpPr>
        <p:spPr>
          <a:xfrm>
            <a:off x="2798803" y="3367775"/>
            <a:ext cx="163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Augmented Reality</a:t>
            </a:r>
            <a:endParaRPr sz="1100">
              <a:latin typeface="Rubik"/>
              <a:ea typeface="Rubik"/>
              <a:cs typeface="Rubik"/>
              <a:sym typeface="Rubik"/>
            </a:endParaRPr>
          </a:p>
        </p:txBody>
      </p:sp>
      <p:sp>
        <p:nvSpPr>
          <p:cNvPr id="680" name="Google Shape;680;p84"/>
          <p:cNvSpPr txBox="1"/>
          <p:nvPr/>
        </p:nvSpPr>
        <p:spPr>
          <a:xfrm>
            <a:off x="4440148" y="3367775"/>
            <a:ext cx="1897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Augmented Virtuality</a:t>
            </a:r>
            <a:endParaRPr sz="1100">
              <a:latin typeface="Rubik"/>
              <a:ea typeface="Rubik"/>
              <a:cs typeface="Rubik"/>
              <a:sym typeface="Rubik"/>
            </a:endParaRPr>
          </a:p>
        </p:txBody>
      </p:sp>
      <p:sp>
        <p:nvSpPr>
          <p:cNvPr id="681" name="Google Shape;681;p84"/>
          <p:cNvSpPr txBox="1"/>
          <p:nvPr/>
        </p:nvSpPr>
        <p:spPr>
          <a:xfrm>
            <a:off x="6247174" y="3367775"/>
            <a:ext cx="163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Virtual Reality</a:t>
            </a:r>
            <a:endParaRPr sz="1100">
              <a:latin typeface="Rubik"/>
              <a:ea typeface="Rubik"/>
              <a:cs typeface="Rubik"/>
              <a:sym typeface="Rubik"/>
            </a:endParaRPr>
          </a:p>
        </p:txBody>
      </p:sp>
      <p:sp>
        <p:nvSpPr>
          <p:cNvPr id="682" name="Google Shape;682;p84"/>
          <p:cNvSpPr txBox="1"/>
          <p:nvPr/>
        </p:nvSpPr>
        <p:spPr>
          <a:xfrm>
            <a:off x="3766225" y="1353050"/>
            <a:ext cx="1431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a:t>Mixed Reality</a:t>
            </a:r>
            <a:endParaRPr/>
          </a:p>
        </p:txBody>
      </p:sp>
      <p:sp>
        <p:nvSpPr>
          <p:cNvPr id="683" name="Google Shape;683;p84"/>
          <p:cNvSpPr txBox="1"/>
          <p:nvPr/>
        </p:nvSpPr>
        <p:spPr>
          <a:xfrm>
            <a:off x="2079775" y="1666275"/>
            <a:ext cx="48039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Any environment where the real and virtual objects are combined within a single display</a:t>
            </a:r>
            <a:endParaRPr sz="900"/>
          </a:p>
        </p:txBody>
      </p:sp>
      <p:sp>
        <p:nvSpPr>
          <p:cNvPr id="684" name="Google Shape;684;p84"/>
          <p:cNvSpPr txBox="1"/>
          <p:nvPr/>
        </p:nvSpPr>
        <p:spPr>
          <a:xfrm>
            <a:off x="1057263" y="3777400"/>
            <a:ext cx="1531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Consists solely of real of physical objects</a:t>
            </a:r>
            <a:endParaRPr sz="900"/>
          </a:p>
        </p:txBody>
      </p:sp>
      <p:sp>
        <p:nvSpPr>
          <p:cNvPr id="685" name="Google Shape;685;p84"/>
          <p:cNvSpPr txBox="1"/>
          <p:nvPr/>
        </p:nvSpPr>
        <p:spPr>
          <a:xfrm>
            <a:off x="2717438" y="3777400"/>
            <a:ext cx="169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The real world is augmented with digital elements</a:t>
            </a:r>
            <a:endParaRPr sz="900"/>
          </a:p>
        </p:txBody>
      </p:sp>
      <p:sp>
        <p:nvSpPr>
          <p:cNvPr id="686" name="Google Shape;686;p84"/>
          <p:cNvSpPr txBox="1"/>
          <p:nvPr/>
        </p:nvSpPr>
        <p:spPr>
          <a:xfrm>
            <a:off x="4484100" y="3777400"/>
            <a:ext cx="1809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The virtual world is augmented with real or physical elements</a:t>
            </a:r>
            <a:endParaRPr sz="900"/>
          </a:p>
        </p:txBody>
      </p:sp>
      <p:sp>
        <p:nvSpPr>
          <p:cNvPr id="687" name="Google Shape;687;p84"/>
          <p:cNvSpPr txBox="1"/>
          <p:nvPr/>
        </p:nvSpPr>
        <p:spPr>
          <a:xfrm>
            <a:off x="6260913" y="3777400"/>
            <a:ext cx="1636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Consists solely of real or digital objects</a:t>
            </a:r>
            <a:endParaRPr sz="900"/>
          </a:p>
        </p:txBody>
      </p:sp>
      <p:pic>
        <p:nvPicPr>
          <p:cNvPr id="688" name="Google Shape;688;p84"/>
          <p:cNvPicPr preferRelativeResize="0"/>
          <p:nvPr/>
        </p:nvPicPr>
        <p:blipFill rotWithShape="1">
          <a:blip r:embed="rId3">
            <a:alphaModFix/>
          </a:blip>
          <a:srcRect l="7896" t="36580" r="73614" b="35764"/>
          <a:stretch/>
        </p:blipFill>
        <p:spPr>
          <a:xfrm>
            <a:off x="1110333" y="2095011"/>
            <a:ext cx="1425057" cy="1284540"/>
          </a:xfrm>
          <a:prstGeom prst="rect">
            <a:avLst/>
          </a:prstGeom>
          <a:noFill/>
          <a:ln>
            <a:noFill/>
          </a:ln>
        </p:spPr>
      </p:pic>
      <p:pic>
        <p:nvPicPr>
          <p:cNvPr id="689" name="Google Shape;689;p84"/>
          <p:cNvPicPr preferRelativeResize="0"/>
          <p:nvPr/>
        </p:nvPicPr>
        <p:blipFill rotWithShape="1">
          <a:blip r:embed="rId3">
            <a:alphaModFix/>
          </a:blip>
          <a:srcRect l="29676" t="37742" r="52228" b="36169"/>
          <a:stretch/>
        </p:blipFill>
        <p:spPr>
          <a:xfrm>
            <a:off x="2864876" y="2106786"/>
            <a:ext cx="1398933" cy="1260989"/>
          </a:xfrm>
          <a:prstGeom prst="rect">
            <a:avLst/>
          </a:prstGeom>
          <a:noFill/>
          <a:ln>
            <a:noFill/>
          </a:ln>
        </p:spPr>
      </p:pic>
      <p:pic>
        <p:nvPicPr>
          <p:cNvPr id="690" name="Google Shape;690;p84"/>
          <p:cNvPicPr preferRelativeResize="0"/>
          <p:nvPr/>
        </p:nvPicPr>
        <p:blipFill rotWithShape="1">
          <a:blip r:embed="rId3">
            <a:alphaModFix/>
          </a:blip>
          <a:srcRect l="51971" t="37351" r="30053" b="36170"/>
          <a:stretch/>
        </p:blipFill>
        <p:spPr>
          <a:xfrm>
            <a:off x="4593281" y="2095011"/>
            <a:ext cx="1496466" cy="1284551"/>
          </a:xfrm>
          <a:prstGeom prst="rect">
            <a:avLst/>
          </a:prstGeom>
          <a:noFill/>
          <a:ln>
            <a:noFill/>
          </a:ln>
        </p:spPr>
      </p:pic>
      <p:pic>
        <p:nvPicPr>
          <p:cNvPr id="691" name="Google Shape;691;p84"/>
          <p:cNvPicPr preferRelativeResize="0"/>
          <p:nvPr/>
        </p:nvPicPr>
        <p:blipFill rotWithShape="1">
          <a:blip r:embed="rId3">
            <a:alphaModFix/>
          </a:blip>
          <a:srcRect l="74015" t="37351" r="8271" b="36170"/>
          <a:stretch/>
        </p:blipFill>
        <p:spPr>
          <a:xfrm>
            <a:off x="6341992" y="2095000"/>
            <a:ext cx="1474642" cy="1284551"/>
          </a:xfrm>
          <a:prstGeom prst="rect">
            <a:avLst/>
          </a:prstGeom>
          <a:noFill/>
          <a:ln>
            <a:noFill/>
          </a:ln>
        </p:spPr>
      </p:pic>
      <p:cxnSp>
        <p:nvCxnSpPr>
          <p:cNvPr id="692" name="Google Shape;692;p84"/>
          <p:cNvCxnSpPr/>
          <p:nvPr/>
        </p:nvCxnSpPr>
        <p:spPr>
          <a:xfrm>
            <a:off x="5081875" y="1560650"/>
            <a:ext cx="9621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6"/>
          <p:cNvSpPr txBox="1"/>
          <p:nvPr/>
        </p:nvSpPr>
        <p:spPr>
          <a:xfrm>
            <a:off x="720512" y="1137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Contents </a:t>
            </a:r>
            <a:r>
              <a:rPr lang="ko" sz="2100">
                <a:solidFill>
                  <a:schemeClr val="dk1"/>
                </a:solidFill>
                <a:latin typeface="Rubik"/>
                <a:ea typeface="Rubik"/>
                <a:cs typeface="Rubik"/>
                <a:sym typeface="Rubik"/>
              </a:rPr>
              <a:t>(Today)</a:t>
            </a:r>
            <a:endParaRPr sz="2100">
              <a:solidFill>
                <a:schemeClr val="dk1"/>
              </a:solidFill>
              <a:latin typeface="Rubik"/>
              <a:ea typeface="Rubik"/>
              <a:cs typeface="Rubik"/>
              <a:sym typeface="Rubik"/>
            </a:endParaRPr>
          </a:p>
        </p:txBody>
      </p:sp>
      <p:sp>
        <p:nvSpPr>
          <p:cNvPr id="706" name="Google Shape;706;p86"/>
          <p:cNvSpPr txBox="1"/>
          <p:nvPr/>
        </p:nvSpPr>
        <p:spPr>
          <a:xfrm>
            <a:off x="883702" y="2965608"/>
            <a:ext cx="1543800" cy="63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1.1 The Perfect VR</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1.2 Definitions</a:t>
            </a:r>
            <a:br>
              <a:rPr lang="ko" sz="1100">
                <a:solidFill>
                  <a:srgbClr val="666666"/>
                </a:solidFill>
                <a:latin typeface="Rubik Light"/>
                <a:ea typeface="Rubik Light"/>
                <a:cs typeface="Rubik Light"/>
                <a:sym typeface="Rubik Light"/>
              </a:rPr>
            </a:br>
            <a:endParaRPr sz="1100">
              <a:solidFill>
                <a:srgbClr val="666666"/>
              </a:solidFill>
              <a:latin typeface="Rubik Light"/>
              <a:ea typeface="Rubik Light"/>
              <a:cs typeface="Rubik Light"/>
              <a:sym typeface="Rubik Light"/>
            </a:endParaRPr>
          </a:p>
        </p:txBody>
      </p:sp>
      <p:sp>
        <p:nvSpPr>
          <p:cNvPr id="707" name="Google Shape;707;p86"/>
          <p:cNvSpPr/>
          <p:nvPr/>
        </p:nvSpPr>
        <p:spPr>
          <a:xfrm>
            <a:off x="88370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What is VR?</a:t>
            </a:r>
            <a:endParaRPr sz="1500">
              <a:solidFill>
                <a:srgbClr val="666666"/>
              </a:solidFill>
              <a:latin typeface="Rubik"/>
              <a:ea typeface="Rubik"/>
              <a:cs typeface="Rubik"/>
              <a:sym typeface="Rubik"/>
            </a:endParaRPr>
          </a:p>
        </p:txBody>
      </p:sp>
      <p:sp>
        <p:nvSpPr>
          <p:cNvPr id="708" name="Google Shape;708;p86"/>
          <p:cNvSpPr/>
          <p:nvPr/>
        </p:nvSpPr>
        <p:spPr>
          <a:xfrm>
            <a:off x="861419"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01. </a:t>
            </a:r>
            <a:endParaRPr sz="1100">
              <a:solidFill>
                <a:srgbClr val="666666"/>
              </a:solidFill>
            </a:endParaRPr>
          </a:p>
        </p:txBody>
      </p:sp>
      <p:sp>
        <p:nvSpPr>
          <p:cNvPr id="709" name="Google Shape;709;p86"/>
          <p:cNvSpPr txBox="1"/>
          <p:nvPr/>
        </p:nvSpPr>
        <p:spPr>
          <a:xfrm>
            <a:off x="2821065" y="2965608"/>
            <a:ext cx="15438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2.1 The 3 I’s of VR</a:t>
            </a:r>
            <a:endParaRPr sz="1300">
              <a:solidFill>
                <a:srgbClr val="666666"/>
              </a:solidFill>
              <a:latin typeface="Rubik Light"/>
              <a:ea typeface="Rubik Light"/>
              <a:cs typeface="Rubik Light"/>
              <a:sym typeface="Rubik Light"/>
            </a:endParaRPr>
          </a:p>
        </p:txBody>
      </p:sp>
      <p:sp>
        <p:nvSpPr>
          <p:cNvPr id="710" name="Google Shape;710;p86"/>
          <p:cNvSpPr/>
          <p:nvPr/>
        </p:nvSpPr>
        <p:spPr>
          <a:xfrm>
            <a:off x="2821064"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711" name="Google Shape;711;p86"/>
          <p:cNvSpPr/>
          <p:nvPr/>
        </p:nvSpPr>
        <p:spPr>
          <a:xfrm>
            <a:off x="2821106"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02.</a:t>
            </a:r>
            <a:endParaRPr sz="1100">
              <a:solidFill>
                <a:srgbClr val="666666"/>
              </a:solidFill>
              <a:latin typeface="Rubik Light"/>
              <a:ea typeface="Rubik Light"/>
              <a:cs typeface="Rubik Light"/>
              <a:sym typeface="Rubik Light"/>
            </a:endParaRPr>
          </a:p>
        </p:txBody>
      </p:sp>
      <p:sp>
        <p:nvSpPr>
          <p:cNvPr id="712" name="Google Shape;712;p86"/>
          <p:cNvSpPr/>
          <p:nvPr/>
        </p:nvSpPr>
        <p:spPr>
          <a:xfrm>
            <a:off x="283225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Keywords to remember</a:t>
            </a:r>
            <a:endParaRPr sz="1500">
              <a:solidFill>
                <a:srgbClr val="666666"/>
              </a:solidFill>
              <a:latin typeface="Rubik"/>
              <a:ea typeface="Rubik"/>
              <a:cs typeface="Rubik"/>
              <a:sym typeface="Rubik"/>
            </a:endParaRPr>
          </a:p>
        </p:txBody>
      </p:sp>
      <p:pic>
        <p:nvPicPr>
          <p:cNvPr id="713" name="Google Shape;713;p86"/>
          <p:cNvPicPr preferRelativeResize="0"/>
          <p:nvPr/>
        </p:nvPicPr>
        <p:blipFill>
          <a:blip r:embed="rId3">
            <a:alphaModFix/>
          </a:blip>
          <a:stretch>
            <a:fillRect/>
          </a:stretch>
        </p:blipFill>
        <p:spPr>
          <a:xfrm>
            <a:off x="2053325" y="2395500"/>
            <a:ext cx="352500" cy="352500"/>
          </a:xfrm>
          <a:prstGeom prst="rect">
            <a:avLst/>
          </a:prstGeom>
          <a:noFill/>
          <a:ln>
            <a:noFill/>
          </a:ln>
        </p:spPr>
      </p:pic>
      <p:pic>
        <p:nvPicPr>
          <p:cNvPr id="714" name="Google Shape;714;p86"/>
          <p:cNvPicPr preferRelativeResize="0"/>
          <p:nvPr/>
        </p:nvPicPr>
        <p:blipFill>
          <a:blip r:embed="rId3">
            <a:alphaModFix/>
          </a:blip>
          <a:stretch>
            <a:fillRect/>
          </a:stretch>
        </p:blipFill>
        <p:spPr>
          <a:xfrm>
            <a:off x="4114775" y="2460012"/>
            <a:ext cx="352500" cy="352500"/>
          </a:xfrm>
          <a:prstGeom prst="rect">
            <a:avLst/>
          </a:prstGeom>
          <a:noFill/>
          <a:ln>
            <a:noFill/>
          </a:ln>
        </p:spPr>
      </p:pic>
      <p:sp>
        <p:nvSpPr>
          <p:cNvPr id="715" name="Google Shape;715;p86"/>
          <p:cNvSpPr/>
          <p:nvPr/>
        </p:nvSpPr>
        <p:spPr>
          <a:xfrm>
            <a:off x="4780160"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03.</a:t>
            </a:r>
            <a:endParaRPr sz="1100">
              <a:solidFill>
                <a:srgbClr val="666666"/>
              </a:solidFill>
              <a:latin typeface="Rubik Light"/>
              <a:ea typeface="Rubik Light"/>
              <a:cs typeface="Rubik Light"/>
              <a:sym typeface="Rubik Light"/>
            </a:endParaRPr>
          </a:p>
        </p:txBody>
      </p:sp>
      <p:sp>
        <p:nvSpPr>
          <p:cNvPr id="716" name="Google Shape;716;p86"/>
          <p:cNvSpPr/>
          <p:nvPr/>
        </p:nvSpPr>
        <p:spPr>
          <a:xfrm>
            <a:off x="4809269"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History of VR</a:t>
            </a:r>
            <a:br>
              <a:rPr lang="ko" sz="1500">
                <a:solidFill>
                  <a:srgbClr val="666666"/>
                </a:solidFill>
                <a:latin typeface="Rubik"/>
                <a:ea typeface="Rubik"/>
                <a:cs typeface="Rubik"/>
                <a:sym typeface="Rubik"/>
              </a:rPr>
            </a:br>
            <a:r>
              <a:rPr lang="ko" sz="1500">
                <a:solidFill>
                  <a:srgbClr val="666666"/>
                </a:solidFill>
                <a:latin typeface="Rubik"/>
                <a:ea typeface="Rubik"/>
                <a:cs typeface="Rubik"/>
                <a:sym typeface="Rubik"/>
              </a:rPr>
              <a:t>(since 1956)</a:t>
            </a:r>
            <a:endParaRPr sz="1200">
              <a:solidFill>
                <a:srgbClr val="666666"/>
              </a:solidFill>
              <a:latin typeface="Rubik"/>
              <a:ea typeface="Rubik"/>
              <a:cs typeface="Rubik"/>
              <a:sym typeface="Rubik"/>
            </a:endParaRPr>
          </a:p>
        </p:txBody>
      </p:sp>
      <p:sp>
        <p:nvSpPr>
          <p:cNvPr id="717" name="Google Shape;717;p86"/>
          <p:cNvSpPr/>
          <p:nvPr/>
        </p:nvSpPr>
        <p:spPr>
          <a:xfrm>
            <a:off x="6714311"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04.</a:t>
            </a:r>
            <a:endParaRPr sz="1100">
              <a:solidFill>
                <a:srgbClr val="666666"/>
              </a:solidFill>
              <a:latin typeface="Rubik Light"/>
              <a:ea typeface="Rubik Light"/>
              <a:cs typeface="Rubik Light"/>
              <a:sym typeface="Rubik Light"/>
            </a:endParaRPr>
          </a:p>
        </p:txBody>
      </p:sp>
      <p:sp>
        <p:nvSpPr>
          <p:cNvPr id="718" name="Google Shape;718;p86"/>
          <p:cNvSpPr txBox="1"/>
          <p:nvPr/>
        </p:nvSpPr>
        <p:spPr>
          <a:xfrm>
            <a:off x="6685118" y="2965608"/>
            <a:ext cx="1543800" cy="1069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3.1 Classification</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3.2 The Reality-Virtuality Continuum</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endParaRPr sz="1300">
              <a:solidFill>
                <a:srgbClr val="666666"/>
              </a:solidFill>
              <a:latin typeface="Rubik Light"/>
              <a:ea typeface="Rubik Light"/>
              <a:cs typeface="Rubik Light"/>
              <a:sym typeface="Rubik Light"/>
            </a:endParaRPr>
          </a:p>
        </p:txBody>
      </p:sp>
      <p:sp>
        <p:nvSpPr>
          <p:cNvPr id="719" name="Google Shape;719;p86"/>
          <p:cNvSpPr/>
          <p:nvPr/>
        </p:nvSpPr>
        <p:spPr>
          <a:xfrm>
            <a:off x="6685118"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Classification </a:t>
            </a:r>
            <a:endParaRPr sz="1500">
              <a:solidFill>
                <a:srgbClr val="666666"/>
              </a:solidFill>
              <a:latin typeface="Rubik"/>
              <a:ea typeface="Rubik"/>
              <a:cs typeface="Rubik"/>
              <a:sym typeface="Rubik"/>
            </a:endParaRPr>
          </a:p>
        </p:txBody>
      </p:sp>
      <p:pic>
        <p:nvPicPr>
          <p:cNvPr id="720" name="Google Shape;720;p86"/>
          <p:cNvPicPr preferRelativeResize="0"/>
          <p:nvPr/>
        </p:nvPicPr>
        <p:blipFill>
          <a:blip r:embed="rId3">
            <a:alphaModFix/>
          </a:blip>
          <a:stretch>
            <a:fillRect/>
          </a:stretch>
        </p:blipFill>
        <p:spPr>
          <a:xfrm>
            <a:off x="6019775" y="2460012"/>
            <a:ext cx="352500" cy="352500"/>
          </a:xfrm>
          <a:prstGeom prst="rect">
            <a:avLst/>
          </a:prstGeom>
          <a:noFill/>
          <a:ln>
            <a:noFill/>
          </a:ln>
        </p:spPr>
      </p:pic>
      <p:pic>
        <p:nvPicPr>
          <p:cNvPr id="721" name="Google Shape;721;p86"/>
          <p:cNvPicPr preferRelativeResize="0"/>
          <p:nvPr/>
        </p:nvPicPr>
        <p:blipFill>
          <a:blip r:embed="rId3">
            <a:alphaModFix/>
          </a:blip>
          <a:stretch>
            <a:fillRect/>
          </a:stretch>
        </p:blipFill>
        <p:spPr>
          <a:xfrm>
            <a:off x="7968375" y="2460012"/>
            <a:ext cx="352500" cy="352500"/>
          </a:xfrm>
          <a:prstGeom prst="rect">
            <a:avLst/>
          </a:prstGeom>
          <a:noFill/>
          <a:ln>
            <a:noFill/>
          </a:ln>
        </p:spPr>
      </p:pic>
      <p:sp>
        <p:nvSpPr>
          <p:cNvPr id="722" name="Google Shape;722;p86"/>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23</a:t>
            </a:fld>
            <a:endParaRPr/>
          </a:p>
        </p:txBody>
      </p:sp>
    </p:spTree>
    <p:extLst>
      <p:ext uri="{BB962C8B-B14F-4D97-AF65-F5344CB8AC3E}">
        <p14:creationId xmlns:p14="http://schemas.microsoft.com/office/powerpoint/2010/main" val="3586712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5"/>
          <p:cNvSpPr txBox="1"/>
          <p:nvPr/>
        </p:nvSpPr>
        <p:spPr>
          <a:xfrm>
            <a:off x="313575" y="1983000"/>
            <a:ext cx="42225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3600">
                <a:solidFill>
                  <a:schemeClr val="dk1"/>
                </a:solidFill>
                <a:latin typeface="Rubik Black"/>
                <a:ea typeface="Rubik Black"/>
                <a:cs typeface="Rubik Black"/>
                <a:sym typeface="Rubik Black"/>
              </a:rPr>
              <a:t>VR </a:t>
            </a:r>
            <a:br>
              <a:rPr lang="ko" sz="3600">
                <a:solidFill>
                  <a:schemeClr val="dk1"/>
                </a:solidFill>
                <a:latin typeface="Rubik Black"/>
                <a:ea typeface="Rubik Black"/>
                <a:cs typeface="Rubik Black"/>
                <a:sym typeface="Rubik Black"/>
              </a:rPr>
            </a:br>
            <a:r>
              <a:rPr lang="ko" sz="3600">
                <a:solidFill>
                  <a:schemeClr val="dk1"/>
                </a:solidFill>
                <a:latin typeface="Rubik Black"/>
                <a:ea typeface="Rubik Black"/>
                <a:cs typeface="Rubik Black"/>
                <a:sym typeface="Rubik Black"/>
              </a:rPr>
              <a:t>Technologies </a:t>
            </a:r>
            <a:endParaRPr sz="3600">
              <a:solidFill>
                <a:schemeClr val="dk1"/>
              </a:solidFill>
              <a:latin typeface="Rubik Black"/>
              <a:ea typeface="Rubik Black"/>
              <a:cs typeface="Rubik Black"/>
              <a:sym typeface="Rubik Black"/>
            </a:endParaRPr>
          </a:p>
        </p:txBody>
      </p:sp>
      <p:sp>
        <p:nvSpPr>
          <p:cNvPr id="698" name="Google Shape;698;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24</a:t>
            </a:fld>
            <a:endParaRPr/>
          </a:p>
        </p:txBody>
      </p:sp>
      <p:sp>
        <p:nvSpPr>
          <p:cNvPr id="699" name="Google Shape;699;p85"/>
          <p:cNvSpPr txBox="1"/>
          <p:nvPr/>
        </p:nvSpPr>
        <p:spPr>
          <a:xfrm>
            <a:off x="4206300" y="4377550"/>
            <a:ext cx="39600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ko" sz="1100"/>
              <a:t>Farhadiba Mohammed</a:t>
            </a:r>
            <a:br>
              <a:rPr lang="ko" sz="1100"/>
            </a:br>
            <a:r>
              <a:rPr lang="ko" sz="1100">
                <a:solidFill>
                  <a:srgbClr val="FFC72A"/>
                </a:solidFill>
              </a:rPr>
              <a:t>20226471</a:t>
            </a:r>
            <a:endParaRPr sz="1100">
              <a:solidFill>
                <a:srgbClr val="FFC72A"/>
              </a:solidFill>
            </a:endParaRPr>
          </a:p>
        </p:txBody>
      </p:sp>
      <p:sp>
        <p:nvSpPr>
          <p:cNvPr id="700" name="Google Shape;700;p85"/>
          <p:cNvSpPr txBox="1"/>
          <p:nvPr/>
        </p:nvSpPr>
        <p:spPr>
          <a:xfrm>
            <a:off x="313573" y="3219400"/>
            <a:ext cx="75381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100">
                <a:solidFill>
                  <a:schemeClr val="dk1"/>
                </a:solidFill>
                <a:latin typeface="Rubik"/>
                <a:ea typeface="Rubik"/>
                <a:cs typeface="Rubik"/>
                <a:sym typeface="Rubik"/>
              </a:rPr>
              <a:t>History, Survey and</a:t>
            </a:r>
            <a:br>
              <a:rPr lang="ko" sz="2100">
                <a:solidFill>
                  <a:schemeClr val="dk1"/>
                </a:solidFill>
                <a:latin typeface="Rubik"/>
                <a:ea typeface="Rubik"/>
                <a:cs typeface="Rubik"/>
                <a:sym typeface="Rubik"/>
              </a:rPr>
            </a:br>
            <a:r>
              <a:rPr lang="ko" sz="2100">
                <a:solidFill>
                  <a:schemeClr val="dk1"/>
                </a:solidFill>
                <a:latin typeface="Rubik"/>
                <a:ea typeface="Rubik"/>
                <a:cs typeface="Rubik"/>
                <a:sym typeface="Rubik"/>
              </a:rPr>
              <a:t>Classification</a:t>
            </a:r>
            <a:endParaRPr sz="2100">
              <a:solidFill>
                <a:schemeClr val="dk1"/>
              </a:solidFill>
              <a:latin typeface="Rubik"/>
              <a:ea typeface="Rubik"/>
              <a:cs typeface="Rubik"/>
              <a:sym typeface="Rubi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0294A2D-123F-0F04-0293-44D688B1BB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altLang="ko" smtClean="0"/>
              <a:t>25</a:t>
            </a:fld>
            <a:endParaRPr lang="de-DE"/>
          </a:p>
        </p:txBody>
      </p:sp>
      <p:sp>
        <p:nvSpPr>
          <p:cNvPr id="3" name="Google Shape;423;p68">
            <a:extLst>
              <a:ext uri="{FF2B5EF4-FFF2-40B4-BE49-F238E27FC236}">
                <a16:creationId xmlns:a16="http://schemas.microsoft.com/office/drawing/2014/main" id="{4AA99769-EBF7-F7CC-9B84-95D795917223}"/>
              </a:ext>
            </a:extLst>
          </p:cNvPr>
          <p:cNvSpPr txBox="1"/>
          <p:nvPr/>
        </p:nvSpPr>
        <p:spPr>
          <a:xfrm>
            <a:off x="2406300" y="521937"/>
            <a:ext cx="43314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sz="2400" dirty="0">
                <a:solidFill>
                  <a:schemeClr val="dk1"/>
                </a:solidFill>
                <a:latin typeface="Rubik Black"/>
                <a:ea typeface="Rubik Black"/>
                <a:cs typeface="Rubik Black"/>
                <a:sym typeface="Rubik Black"/>
              </a:rPr>
              <a:t>Questions </a:t>
            </a:r>
            <a:r>
              <a:rPr lang="de-DE" altLang="ko" sz="2400" dirty="0" err="1">
                <a:solidFill>
                  <a:schemeClr val="dk1"/>
                </a:solidFill>
                <a:latin typeface="Rubik Black"/>
                <a:ea typeface="Rubik Black"/>
                <a:cs typeface="Rubik Black"/>
                <a:sym typeface="Rubik Black"/>
              </a:rPr>
              <a:t>from</a:t>
            </a:r>
            <a:r>
              <a:rPr lang="de-DE" altLang="ko" sz="2400" dirty="0">
                <a:solidFill>
                  <a:schemeClr val="dk1"/>
                </a:solidFill>
                <a:latin typeface="Rubik Black"/>
                <a:ea typeface="Rubik Black"/>
                <a:cs typeface="Rubik Black"/>
                <a:sym typeface="Rubik Black"/>
              </a:rPr>
              <a:t> Tuesday</a:t>
            </a:r>
            <a:endParaRPr sz="2100" dirty="0">
              <a:solidFill>
                <a:schemeClr val="dk1"/>
              </a:solidFill>
              <a:latin typeface="Rubik"/>
              <a:ea typeface="Rubik"/>
              <a:cs typeface="Rubik"/>
              <a:sym typeface="Rubik"/>
            </a:endParaRPr>
          </a:p>
        </p:txBody>
      </p:sp>
      <p:sp>
        <p:nvSpPr>
          <p:cNvPr id="4" name="Google Shape;827;p93">
            <a:extLst>
              <a:ext uri="{FF2B5EF4-FFF2-40B4-BE49-F238E27FC236}">
                <a16:creationId xmlns:a16="http://schemas.microsoft.com/office/drawing/2014/main" id="{C0CFD916-9521-0EC5-FFA9-2D05C38D0525}"/>
              </a:ext>
            </a:extLst>
          </p:cNvPr>
          <p:cNvSpPr txBox="1"/>
          <p:nvPr/>
        </p:nvSpPr>
        <p:spPr>
          <a:xfrm>
            <a:off x="762228" y="1320690"/>
            <a:ext cx="7619544" cy="308543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altLang="ko" dirty="0">
                <a:solidFill>
                  <a:schemeClr val="dk1"/>
                </a:solidFill>
                <a:latin typeface="Rubik Light"/>
                <a:ea typeface="Rubik Light"/>
                <a:cs typeface="Rubik Light"/>
                <a:sym typeface="Rubik Light"/>
              </a:rPr>
              <a:t>Brain Computer Interface in Virtual Reality (2019)</a:t>
            </a:r>
          </a:p>
          <a:p>
            <a:pPr marL="0" marR="0" lvl="0" indent="0" algn="l" rtl="0">
              <a:spcBef>
                <a:spcPts val="0"/>
              </a:spcBef>
              <a:spcAft>
                <a:spcPts val="0"/>
              </a:spcAft>
              <a:buNone/>
            </a:pPr>
            <a:endParaRPr lang="de-DE" sz="1400" dirty="0">
              <a:solidFill>
                <a:schemeClr val="dk1"/>
              </a:solidFill>
              <a:latin typeface="Rubik Light"/>
              <a:ea typeface="Rubik Light"/>
              <a:cs typeface="Rubik Light"/>
              <a:sym typeface="Rubik Light"/>
            </a:endParaRPr>
          </a:p>
          <a:p>
            <a:pPr marL="0" marR="0" lvl="0" indent="0" algn="l" rtl="0">
              <a:spcBef>
                <a:spcPts val="0"/>
              </a:spcBef>
              <a:spcAft>
                <a:spcPts val="0"/>
              </a:spcAft>
              <a:buNone/>
            </a:pPr>
            <a:r>
              <a:rPr lang="de-DE" dirty="0">
                <a:solidFill>
                  <a:schemeClr val="dk1"/>
                </a:solidFill>
                <a:latin typeface="Rubik Light"/>
                <a:ea typeface="Rubik Light"/>
                <a:cs typeface="Rubik Light"/>
                <a:sym typeface="Rubik Light"/>
              </a:rPr>
              <a:t>Study: </a:t>
            </a:r>
          </a:p>
          <a:p>
            <a:r>
              <a:rPr lang="de-DE"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sym typeface="Rubik Light"/>
              </a:rPr>
              <a:t>Hardware: </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Headset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that</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consists</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of</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three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components</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wearable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electroencephalography</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(EEG)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device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 VR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headset</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and a virtual interface. </a:t>
            </a:r>
          </a:p>
          <a:p>
            <a:endPar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r>
              <a:rPr lang="de-DE" u="none" strike="noStrike" dirty="0">
                <a:solidFill>
                  <a:schemeClr val="tx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Task: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O</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bject</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rotation</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or</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scaling</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in VR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using</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either</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mental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commands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or</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facial</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expression</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smile</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and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eyebrow</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movement</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p>
          <a:p>
            <a:endPar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r>
              <a:rPr lang="de-DE"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Results</a:t>
            </a:r>
            <a:r>
              <a:rPr lang="de-DE"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Mental </a:t>
            </a:r>
            <a:r>
              <a:rPr lang="de-DE" sz="1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commands</a:t>
            </a:r>
            <a:r>
              <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sz="1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were</a:t>
            </a:r>
            <a:r>
              <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sz="1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often</a:t>
            </a:r>
            <a:r>
              <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sz="14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inconsistent</a:t>
            </a:r>
            <a:r>
              <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and persisten</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while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facial</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expressions</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were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consistent</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and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bursty</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a:t>
            </a:r>
          </a:p>
          <a:p>
            <a:endParaRPr lang="de-DE"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r>
              <a:rPr lang="de-DE" sz="1400" dirty="0" err="1">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sym typeface="Rubik Light"/>
              </a:rPr>
              <a:t>Conclusion</a:t>
            </a:r>
            <a:r>
              <a:rPr lang="de-DE"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sym typeface="Rubik Light"/>
              </a:rPr>
              <a:t>: </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Research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looks</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into</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brain</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input</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within</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VR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as</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well</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but ist still in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its</a:t>
            </a:r>
            <a:b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b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infancy</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Issues</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include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tracking</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 and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hardware</a:t>
            </a: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rPr>
              <a:t>.</a:t>
            </a:r>
            <a:endParaRPr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Tree>
    <p:extLst>
      <p:ext uri="{BB962C8B-B14F-4D97-AF65-F5344CB8AC3E}">
        <p14:creationId xmlns:p14="http://schemas.microsoft.com/office/powerpoint/2010/main" val="3487882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6"/>
          <p:cNvSpPr txBox="1"/>
          <p:nvPr/>
        </p:nvSpPr>
        <p:spPr>
          <a:xfrm>
            <a:off x="720512" y="1137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dirty="0">
                <a:solidFill>
                  <a:schemeClr val="dk1"/>
                </a:solidFill>
                <a:latin typeface="Rubik Black"/>
                <a:ea typeface="Rubik Black"/>
                <a:cs typeface="Rubik Black"/>
                <a:sym typeface="Rubik Black"/>
              </a:rPr>
              <a:t>Contents </a:t>
            </a:r>
            <a:r>
              <a:rPr lang="ko" sz="2100" dirty="0">
                <a:solidFill>
                  <a:schemeClr val="dk1"/>
                </a:solidFill>
                <a:latin typeface="Rubik"/>
                <a:ea typeface="Rubik"/>
                <a:cs typeface="Rubik"/>
                <a:sym typeface="Rubik"/>
              </a:rPr>
              <a:t>(T</a:t>
            </a:r>
            <a:r>
              <a:rPr lang="de-DE" altLang="ko" sz="2100" dirty="0" err="1">
                <a:solidFill>
                  <a:schemeClr val="dk1"/>
                </a:solidFill>
                <a:latin typeface="Rubik"/>
                <a:ea typeface="Rubik"/>
                <a:cs typeface="Rubik"/>
                <a:sym typeface="Rubik"/>
              </a:rPr>
              <a:t>uesday</a:t>
            </a:r>
            <a:r>
              <a:rPr lang="ko" sz="2100" dirty="0">
                <a:solidFill>
                  <a:schemeClr val="dk1"/>
                </a:solidFill>
                <a:latin typeface="Rubik"/>
                <a:ea typeface="Rubik"/>
                <a:cs typeface="Rubik"/>
                <a:sym typeface="Rubik"/>
              </a:rPr>
              <a:t>)</a:t>
            </a:r>
            <a:endParaRPr sz="2100" dirty="0">
              <a:solidFill>
                <a:schemeClr val="dk1"/>
              </a:solidFill>
              <a:latin typeface="Rubik"/>
              <a:ea typeface="Rubik"/>
              <a:cs typeface="Rubik"/>
              <a:sym typeface="Rubik"/>
            </a:endParaRPr>
          </a:p>
        </p:txBody>
      </p:sp>
      <p:sp>
        <p:nvSpPr>
          <p:cNvPr id="706" name="Google Shape;706;p86"/>
          <p:cNvSpPr txBox="1"/>
          <p:nvPr/>
        </p:nvSpPr>
        <p:spPr>
          <a:xfrm>
            <a:off x="883702" y="2965608"/>
            <a:ext cx="1543800" cy="63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1.1 The Perfect VR</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1.2 Definitions</a:t>
            </a:r>
            <a:br>
              <a:rPr lang="ko" sz="1100">
                <a:solidFill>
                  <a:srgbClr val="666666"/>
                </a:solidFill>
                <a:latin typeface="Rubik Light"/>
                <a:ea typeface="Rubik Light"/>
                <a:cs typeface="Rubik Light"/>
                <a:sym typeface="Rubik Light"/>
              </a:rPr>
            </a:br>
            <a:endParaRPr sz="1100">
              <a:solidFill>
                <a:srgbClr val="666666"/>
              </a:solidFill>
              <a:latin typeface="Rubik Light"/>
              <a:ea typeface="Rubik Light"/>
              <a:cs typeface="Rubik Light"/>
              <a:sym typeface="Rubik Light"/>
            </a:endParaRPr>
          </a:p>
        </p:txBody>
      </p:sp>
      <p:sp>
        <p:nvSpPr>
          <p:cNvPr id="707" name="Google Shape;707;p86"/>
          <p:cNvSpPr/>
          <p:nvPr/>
        </p:nvSpPr>
        <p:spPr>
          <a:xfrm>
            <a:off x="88370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What is VR?</a:t>
            </a:r>
            <a:endParaRPr sz="1500">
              <a:solidFill>
                <a:srgbClr val="666666"/>
              </a:solidFill>
              <a:latin typeface="Rubik"/>
              <a:ea typeface="Rubik"/>
              <a:cs typeface="Rubik"/>
              <a:sym typeface="Rubik"/>
            </a:endParaRPr>
          </a:p>
        </p:txBody>
      </p:sp>
      <p:sp>
        <p:nvSpPr>
          <p:cNvPr id="708" name="Google Shape;708;p86"/>
          <p:cNvSpPr/>
          <p:nvPr/>
        </p:nvSpPr>
        <p:spPr>
          <a:xfrm>
            <a:off x="861419"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01. </a:t>
            </a:r>
            <a:endParaRPr sz="1100">
              <a:solidFill>
                <a:srgbClr val="666666"/>
              </a:solidFill>
            </a:endParaRPr>
          </a:p>
        </p:txBody>
      </p:sp>
      <p:sp>
        <p:nvSpPr>
          <p:cNvPr id="709" name="Google Shape;709;p86"/>
          <p:cNvSpPr txBox="1"/>
          <p:nvPr/>
        </p:nvSpPr>
        <p:spPr>
          <a:xfrm>
            <a:off x="2821065" y="2965608"/>
            <a:ext cx="15438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2.1 The 3 I’s of VR</a:t>
            </a:r>
            <a:endParaRPr sz="1300">
              <a:solidFill>
                <a:srgbClr val="666666"/>
              </a:solidFill>
              <a:latin typeface="Rubik Light"/>
              <a:ea typeface="Rubik Light"/>
              <a:cs typeface="Rubik Light"/>
              <a:sym typeface="Rubik Light"/>
            </a:endParaRPr>
          </a:p>
        </p:txBody>
      </p:sp>
      <p:sp>
        <p:nvSpPr>
          <p:cNvPr id="710" name="Google Shape;710;p86"/>
          <p:cNvSpPr/>
          <p:nvPr/>
        </p:nvSpPr>
        <p:spPr>
          <a:xfrm>
            <a:off x="2821064"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711" name="Google Shape;711;p86"/>
          <p:cNvSpPr/>
          <p:nvPr/>
        </p:nvSpPr>
        <p:spPr>
          <a:xfrm>
            <a:off x="2821106"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02.</a:t>
            </a:r>
            <a:endParaRPr sz="1100">
              <a:solidFill>
                <a:srgbClr val="666666"/>
              </a:solidFill>
              <a:latin typeface="Rubik Light"/>
              <a:ea typeface="Rubik Light"/>
              <a:cs typeface="Rubik Light"/>
              <a:sym typeface="Rubik Light"/>
            </a:endParaRPr>
          </a:p>
        </p:txBody>
      </p:sp>
      <p:sp>
        <p:nvSpPr>
          <p:cNvPr id="712" name="Google Shape;712;p86"/>
          <p:cNvSpPr/>
          <p:nvPr/>
        </p:nvSpPr>
        <p:spPr>
          <a:xfrm>
            <a:off x="283225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Keywords to remember</a:t>
            </a:r>
            <a:endParaRPr sz="1500">
              <a:solidFill>
                <a:srgbClr val="666666"/>
              </a:solidFill>
              <a:latin typeface="Rubik"/>
              <a:ea typeface="Rubik"/>
              <a:cs typeface="Rubik"/>
              <a:sym typeface="Rubik"/>
            </a:endParaRPr>
          </a:p>
        </p:txBody>
      </p:sp>
      <p:pic>
        <p:nvPicPr>
          <p:cNvPr id="713" name="Google Shape;713;p86"/>
          <p:cNvPicPr preferRelativeResize="0"/>
          <p:nvPr/>
        </p:nvPicPr>
        <p:blipFill>
          <a:blip r:embed="rId3">
            <a:alphaModFix/>
          </a:blip>
          <a:stretch>
            <a:fillRect/>
          </a:stretch>
        </p:blipFill>
        <p:spPr>
          <a:xfrm>
            <a:off x="2053325" y="2395500"/>
            <a:ext cx="352500" cy="352500"/>
          </a:xfrm>
          <a:prstGeom prst="rect">
            <a:avLst/>
          </a:prstGeom>
          <a:noFill/>
          <a:ln>
            <a:noFill/>
          </a:ln>
        </p:spPr>
      </p:pic>
      <p:pic>
        <p:nvPicPr>
          <p:cNvPr id="714" name="Google Shape;714;p86"/>
          <p:cNvPicPr preferRelativeResize="0"/>
          <p:nvPr/>
        </p:nvPicPr>
        <p:blipFill>
          <a:blip r:embed="rId3">
            <a:alphaModFix/>
          </a:blip>
          <a:stretch>
            <a:fillRect/>
          </a:stretch>
        </p:blipFill>
        <p:spPr>
          <a:xfrm>
            <a:off x="4114775" y="2460012"/>
            <a:ext cx="352500" cy="352500"/>
          </a:xfrm>
          <a:prstGeom prst="rect">
            <a:avLst/>
          </a:prstGeom>
          <a:noFill/>
          <a:ln>
            <a:noFill/>
          </a:ln>
        </p:spPr>
      </p:pic>
      <p:sp>
        <p:nvSpPr>
          <p:cNvPr id="715" name="Google Shape;715;p86"/>
          <p:cNvSpPr/>
          <p:nvPr/>
        </p:nvSpPr>
        <p:spPr>
          <a:xfrm>
            <a:off x="4780160"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03.</a:t>
            </a:r>
            <a:endParaRPr sz="1100">
              <a:solidFill>
                <a:srgbClr val="666666"/>
              </a:solidFill>
              <a:latin typeface="Rubik Light"/>
              <a:ea typeface="Rubik Light"/>
              <a:cs typeface="Rubik Light"/>
              <a:sym typeface="Rubik Light"/>
            </a:endParaRPr>
          </a:p>
        </p:txBody>
      </p:sp>
      <p:sp>
        <p:nvSpPr>
          <p:cNvPr id="716" name="Google Shape;716;p86"/>
          <p:cNvSpPr/>
          <p:nvPr/>
        </p:nvSpPr>
        <p:spPr>
          <a:xfrm>
            <a:off x="4809269"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History of VR</a:t>
            </a:r>
            <a:br>
              <a:rPr lang="ko" sz="1500">
                <a:solidFill>
                  <a:srgbClr val="666666"/>
                </a:solidFill>
                <a:latin typeface="Rubik"/>
                <a:ea typeface="Rubik"/>
                <a:cs typeface="Rubik"/>
                <a:sym typeface="Rubik"/>
              </a:rPr>
            </a:br>
            <a:r>
              <a:rPr lang="ko" sz="1500">
                <a:solidFill>
                  <a:srgbClr val="666666"/>
                </a:solidFill>
                <a:latin typeface="Rubik"/>
                <a:ea typeface="Rubik"/>
                <a:cs typeface="Rubik"/>
                <a:sym typeface="Rubik"/>
              </a:rPr>
              <a:t>(since 1956)</a:t>
            </a:r>
            <a:endParaRPr sz="1200">
              <a:solidFill>
                <a:srgbClr val="666666"/>
              </a:solidFill>
              <a:latin typeface="Rubik"/>
              <a:ea typeface="Rubik"/>
              <a:cs typeface="Rubik"/>
              <a:sym typeface="Rubik"/>
            </a:endParaRPr>
          </a:p>
        </p:txBody>
      </p:sp>
      <p:sp>
        <p:nvSpPr>
          <p:cNvPr id="717" name="Google Shape;717;p86"/>
          <p:cNvSpPr/>
          <p:nvPr/>
        </p:nvSpPr>
        <p:spPr>
          <a:xfrm>
            <a:off x="6714311"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04.</a:t>
            </a:r>
            <a:endParaRPr sz="1100">
              <a:solidFill>
                <a:srgbClr val="666666"/>
              </a:solidFill>
              <a:latin typeface="Rubik Light"/>
              <a:ea typeface="Rubik Light"/>
              <a:cs typeface="Rubik Light"/>
              <a:sym typeface="Rubik Light"/>
            </a:endParaRPr>
          </a:p>
        </p:txBody>
      </p:sp>
      <p:sp>
        <p:nvSpPr>
          <p:cNvPr id="718" name="Google Shape;718;p86"/>
          <p:cNvSpPr txBox="1"/>
          <p:nvPr/>
        </p:nvSpPr>
        <p:spPr>
          <a:xfrm>
            <a:off x="6685118" y="2965608"/>
            <a:ext cx="1543800" cy="1069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3.1 Classification</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Rubik Light"/>
                <a:ea typeface="Rubik Light"/>
                <a:cs typeface="Rubik Light"/>
                <a:sym typeface="Rubik Light"/>
              </a:rPr>
              <a:t>3.2 The Reality-Virtuality Continuum</a:t>
            </a:r>
            <a:endParaRPr sz="1300">
              <a:solidFill>
                <a:srgbClr val="666666"/>
              </a:solidFill>
              <a:latin typeface="Rubik Light"/>
              <a:ea typeface="Rubik Light"/>
              <a:cs typeface="Rubik Light"/>
              <a:sym typeface="Rubik Light"/>
            </a:endParaRPr>
          </a:p>
          <a:p>
            <a:pPr marL="0" marR="0" lvl="0" indent="0" algn="l" rtl="0">
              <a:lnSpc>
                <a:spcPct val="100000"/>
              </a:lnSpc>
              <a:spcBef>
                <a:spcPts val="0"/>
              </a:spcBef>
              <a:spcAft>
                <a:spcPts val="0"/>
              </a:spcAft>
              <a:buNone/>
            </a:pPr>
            <a:endParaRPr sz="1300">
              <a:solidFill>
                <a:srgbClr val="666666"/>
              </a:solidFill>
              <a:latin typeface="Rubik Light"/>
              <a:ea typeface="Rubik Light"/>
              <a:cs typeface="Rubik Light"/>
              <a:sym typeface="Rubik Light"/>
            </a:endParaRPr>
          </a:p>
        </p:txBody>
      </p:sp>
      <p:sp>
        <p:nvSpPr>
          <p:cNvPr id="719" name="Google Shape;719;p86"/>
          <p:cNvSpPr/>
          <p:nvPr/>
        </p:nvSpPr>
        <p:spPr>
          <a:xfrm>
            <a:off x="6685118"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Classification </a:t>
            </a:r>
            <a:endParaRPr sz="1500">
              <a:solidFill>
                <a:srgbClr val="666666"/>
              </a:solidFill>
              <a:latin typeface="Rubik"/>
              <a:ea typeface="Rubik"/>
              <a:cs typeface="Rubik"/>
              <a:sym typeface="Rubik"/>
            </a:endParaRPr>
          </a:p>
        </p:txBody>
      </p:sp>
      <p:pic>
        <p:nvPicPr>
          <p:cNvPr id="720" name="Google Shape;720;p86"/>
          <p:cNvPicPr preferRelativeResize="0"/>
          <p:nvPr/>
        </p:nvPicPr>
        <p:blipFill>
          <a:blip r:embed="rId3">
            <a:alphaModFix/>
          </a:blip>
          <a:stretch>
            <a:fillRect/>
          </a:stretch>
        </p:blipFill>
        <p:spPr>
          <a:xfrm>
            <a:off x="6019775" y="2460012"/>
            <a:ext cx="352500" cy="352500"/>
          </a:xfrm>
          <a:prstGeom prst="rect">
            <a:avLst/>
          </a:prstGeom>
          <a:noFill/>
          <a:ln>
            <a:noFill/>
          </a:ln>
        </p:spPr>
      </p:pic>
      <p:pic>
        <p:nvPicPr>
          <p:cNvPr id="721" name="Google Shape;721;p86"/>
          <p:cNvPicPr preferRelativeResize="0"/>
          <p:nvPr/>
        </p:nvPicPr>
        <p:blipFill>
          <a:blip r:embed="rId3">
            <a:alphaModFix/>
          </a:blip>
          <a:stretch>
            <a:fillRect/>
          </a:stretch>
        </p:blipFill>
        <p:spPr>
          <a:xfrm>
            <a:off x="7968375" y="2460012"/>
            <a:ext cx="352500" cy="352500"/>
          </a:xfrm>
          <a:prstGeom prst="rect">
            <a:avLst/>
          </a:prstGeom>
          <a:noFill/>
          <a:ln>
            <a:noFill/>
          </a:ln>
        </p:spPr>
      </p:pic>
      <p:sp>
        <p:nvSpPr>
          <p:cNvPr id="722" name="Google Shape;722;p86"/>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0"/>
          <p:cNvSpPr txBox="1"/>
          <p:nvPr/>
        </p:nvSpPr>
        <p:spPr>
          <a:xfrm>
            <a:off x="720498" y="1214000"/>
            <a:ext cx="7538100" cy="438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2400" dirty="0">
                <a:solidFill>
                  <a:schemeClr val="dk1"/>
                </a:solidFill>
                <a:latin typeface="Rubik Black"/>
                <a:ea typeface="Rubik Black"/>
                <a:cs typeface="Rubik Black"/>
                <a:sym typeface="Rubik Black"/>
              </a:rPr>
              <a:t>Contents </a:t>
            </a:r>
            <a:r>
              <a:rPr lang="ko" sz="2100" dirty="0">
                <a:solidFill>
                  <a:schemeClr val="dk1"/>
                </a:solidFill>
                <a:latin typeface="Rubik"/>
                <a:ea typeface="Rubik"/>
                <a:cs typeface="Rubik"/>
                <a:sym typeface="Rubik"/>
              </a:rPr>
              <a:t>(</a:t>
            </a:r>
            <a:r>
              <a:rPr lang="de-DE" altLang="ko" sz="2100" dirty="0">
                <a:solidFill>
                  <a:schemeClr val="dk1"/>
                </a:solidFill>
                <a:latin typeface="Rubik"/>
                <a:ea typeface="Rubik"/>
                <a:cs typeface="Rubik"/>
                <a:sym typeface="Rubik"/>
              </a:rPr>
              <a:t>Today</a:t>
            </a:r>
            <a:r>
              <a:rPr lang="ko" sz="2100" dirty="0">
                <a:solidFill>
                  <a:schemeClr val="dk1"/>
                </a:solidFill>
                <a:latin typeface="Rubik"/>
                <a:ea typeface="Rubik"/>
                <a:cs typeface="Rubik"/>
                <a:sym typeface="Rubik"/>
              </a:rPr>
              <a:t>)</a:t>
            </a:r>
            <a:endParaRPr sz="2100" dirty="0">
              <a:solidFill>
                <a:schemeClr val="dk1"/>
              </a:solidFill>
              <a:latin typeface="Rubik"/>
              <a:ea typeface="Rubik"/>
              <a:cs typeface="Rubik"/>
              <a:sym typeface="Rubik"/>
            </a:endParaRPr>
          </a:p>
        </p:txBody>
      </p:sp>
      <p:sp>
        <p:nvSpPr>
          <p:cNvPr id="772" name="Google Shape;772;p90"/>
          <p:cNvSpPr/>
          <p:nvPr/>
        </p:nvSpPr>
        <p:spPr>
          <a:xfrm>
            <a:off x="861419"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05. </a:t>
            </a:r>
            <a:endParaRPr sz="1100"/>
          </a:p>
        </p:txBody>
      </p:sp>
      <p:sp>
        <p:nvSpPr>
          <p:cNvPr id="773" name="Google Shape;773;p90"/>
          <p:cNvSpPr/>
          <p:nvPr/>
        </p:nvSpPr>
        <p:spPr>
          <a:xfrm>
            <a:off x="2821064"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774" name="Google Shape;774;p90"/>
          <p:cNvSpPr/>
          <p:nvPr/>
        </p:nvSpPr>
        <p:spPr>
          <a:xfrm>
            <a:off x="2592506"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06.</a:t>
            </a:r>
            <a:endParaRPr sz="1100"/>
          </a:p>
        </p:txBody>
      </p:sp>
      <p:sp>
        <p:nvSpPr>
          <p:cNvPr id="775" name="Google Shape;775;p90"/>
          <p:cNvSpPr/>
          <p:nvPr/>
        </p:nvSpPr>
        <p:spPr>
          <a:xfrm>
            <a:off x="4627726"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chemeClr val="dk1"/>
                </a:solidFill>
                <a:latin typeface="Rubik"/>
                <a:ea typeface="Rubik"/>
                <a:cs typeface="Rubik"/>
                <a:sym typeface="Rubik"/>
              </a:rPr>
              <a:t>Locomotion Techniques in VR</a:t>
            </a:r>
            <a:endParaRPr sz="1500">
              <a:solidFill>
                <a:schemeClr val="dk1"/>
              </a:solidFill>
              <a:latin typeface="Rubik"/>
              <a:ea typeface="Rubik"/>
              <a:cs typeface="Rubik"/>
              <a:sym typeface="Rubik"/>
            </a:endParaRPr>
          </a:p>
        </p:txBody>
      </p:sp>
      <p:sp>
        <p:nvSpPr>
          <p:cNvPr id="776" name="Google Shape;776;p90"/>
          <p:cNvSpPr/>
          <p:nvPr/>
        </p:nvSpPr>
        <p:spPr>
          <a:xfrm>
            <a:off x="4627760"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07.</a:t>
            </a:r>
            <a:endParaRPr sz="1100"/>
          </a:p>
        </p:txBody>
      </p:sp>
      <p:sp>
        <p:nvSpPr>
          <p:cNvPr id="777" name="Google Shape;777;p90"/>
          <p:cNvSpPr/>
          <p:nvPr/>
        </p:nvSpPr>
        <p:spPr>
          <a:xfrm>
            <a:off x="6714269"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VR Challenges</a:t>
            </a:r>
            <a:endParaRPr sz="1200">
              <a:latin typeface="Rubik"/>
              <a:ea typeface="Rubik"/>
              <a:cs typeface="Rubik"/>
              <a:sym typeface="Rubik"/>
            </a:endParaRPr>
          </a:p>
        </p:txBody>
      </p:sp>
      <p:sp>
        <p:nvSpPr>
          <p:cNvPr id="778" name="Google Shape;778;p90"/>
          <p:cNvSpPr/>
          <p:nvPr/>
        </p:nvSpPr>
        <p:spPr>
          <a:xfrm>
            <a:off x="6714311"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08.</a:t>
            </a:r>
            <a:endParaRPr sz="1100"/>
          </a:p>
        </p:txBody>
      </p:sp>
      <p:sp>
        <p:nvSpPr>
          <p:cNvPr id="779" name="Google Shape;779;p90"/>
          <p:cNvSpPr/>
          <p:nvPr/>
        </p:nvSpPr>
        <p:spPr>
          <a:xfrm>
            <a:off x="2603650"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chemeClr val="dk1"/>
                </a:solidFill>
                <a:latin typeface="Rubik"/>
                <a:ea typeface="Rubik"/>
                <a:cs typeface="Rubik"/>
                <a:sym typeface="Rubik"/>
              </a:rPr>
              <a:t>VR Applications</a:t>
            </a:r>
            <a:endParaRPr sz="1500">
              <a:solidFill>
                <a:schemeClr val="dk1"/>
              </a:solidFill>
              <a:latin typeface="Rubik"/>
              <a:ea typeface="Rubik"/>
              <a:cs typeface="Rubik"/>
              <a:sym typeface="Rubik"/>
            </a:endParaRPr>
          </a:p>
          <a:p>
            <a:pPr marL="0" marR="0" lvl="0" indent="0" algn="l" rtl="0">
              <a:spcBef>
                <a:spcPts val="0"/>
              </a:spcBef>
              <a:spcAft>
                <a:spcPts val="0"/>
              </a:spcAft>
              <a:buNone/>
            </a:pPr>
            <a:endParaRPr sz="1500">
              <a:solidFill>
                <a:schemeClr val="dk1"/>
              </a:solidFill>
              <a:latin typeface="Rubik"/>
              <a:ea typeface="Rubik"/>
              <a:cs typeface="Rubik"/>
              <a:sym typeface="Rubik"/>
            </a:endParaRPr>
          </a:p>
        </p:txBody>
      </p:sp>
      <p:sp>
        <p:nvSpPr>
          <p:cNvPr id="780" name="Google Shape;780;p90"/>
          <p:cNvSpPr/>
          <p:nvPr/>
        </p:nvSpPr>
        <p:spPr>
          <a:xfrm>
            <a:off x="893918"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VR Methods</a:t>
            </a:r>
            <a:endParaRPr sz="1500">
              <a:solidFill>
                <a:schemeClr val="dk1"/>
              </a:solidFill>
              <a:latin typeface="Rubik"/>
              <a:ea typeface="Rubik"/>
              <a:cs typeface="Rubik"/>
              <a:sym typeface="Rubik"/>
            </a:endParaRPr>
          </a:p>
        </p:txBody>
      </p:sp>
      <p:sp>
        <p:nvSpPr>
          <p:cNvPr id="781" name="Google Shape;781;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91"/>
          <p:cNvSpPr txBox="1"/>
          <p:nvPr/>
        </p:nvSpPr>
        <p:spPr>
          <a:xfrm>
            <a:off x="583375" y="3112150"/>
            <a:ext cx="1579800" cy="57705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1100">
                <a:solidFill>
                  <a:schemeClr val="dk1"/>
                </a:solidFill>
                <a:latin typeface="Helvetica Neue" panose="02000503000000020004" pitchFamily="2" charset="0"/>
                <a:ea typeface="Rubik Light"/>
                <a:cs typeface="Helvetica Neue" panose="02000503000000020004" pitchFamily="2" charset="0"/>
                <a:sym typeface="Rubik Light"/>
              </a:rPr>
              <a:t>Computer-generated simulation of real-world</a:t>
            </a:r>
            <a:endParaRPr sz="110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787" name="Google Shape;787;p91"/>
          <p:cNvSpPr/>
          <p:nvPr/>
        </p:nvSpPr>
        <p:spPr>
          <a:xfrm>
            <a:off x="616275" y="2491725"/>
            <a:ext cx="1470900" cy="211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200">
                <a:solidFill>
                  <a:schemeClr val="dk1"/>
                </a:solidFill>
                <a:latin typeface="Rubik SemiBold"/>
                <a:ea typeface="Rubik SemiBold"/>
                <a:cs typeface="Rubik SemiBold"/>
                <a:sym typeface="Rubik SemiBold"/>
              </a:rPr>
              <a:t>Simulation-based VR</a:t>
            </a:r>
            <a:endParaRPr sz="1200">
              <a:latin typeface="Rubik SemiBold"/>
              <a:ea typeface="Rubik SemiBold"/>
              <a:cs typeface="Rubik SemiBold"/>
              <a:sym typeface="Rubik SemiBold"/>
            </a:endParaRPr>
          </a:p>
        </p:txBody>
      </p:sp>
      <p:sp>
        <p:nvSpPr>
          <p:cNvPr id="788" name="Google Shape;788;p91"/>
          <p:cNvSpPr txBox="1"/>
          <p:nvPr/>
        </p:nvSpPr>
        <p:spPr>
          <a:xfrm>
            <a:off x="2340936" y="3112153"/>
            <a:ext cx="1368900" cy="57705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1100">
                <a:solidFill>
                  <a:schemeClr val="dk1"/>
                </a:solidFill>
                <a:latin typeface="Helvetica Neue" panose="02000503000000020004" pitchFamily="2" charset="0"/>
                <a:ea typeface="Rubik Light"/>
                <a:cs typeface="Helvetica Neue" panose="02000503000000020004" pitchFamily="2" charset="0"/>
                <a:sym typeface="Rubik Light"/>
              </a:rPr>
              <a:t>Creation of avatars and interaction with other user avatars</a:t>
            </a:r>
            <a:endParaRPr sz="110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789" name="Google Shape;789;p91"/>
          <p:cNvSpPr/>
          <p:nvPr/>
        </p:nvSpPr>
        <p:spPr>
          <a:xfrm>
            <a:off x="2289863" y="2491725"/>
            <a:ext cx="1470900" cy="211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200">
                <a:solidFill>
                  <a:schemeClr val="dk1"/>
                </a:solidFill>
                <a:latin typeface="Rubik SemiBold"/>
                <a:ea typeface="Rubik SemiBold"/>
                <a:cs typeface="Rubik SemiBold"/>
                <a:sym typeface="Rubik SemiBold"/>
              </a:rPr>
              <a:t>Avatar Image-based VR</a:t>
            </a:r>
            <a:endParaRPr sz="1200">
              <a:latin typeface="Rubik SemiBold"/>
              <a:ea typeface="Rubik SemiBold"/>
              <a:cs typeface="Rubik SemiBold"/>
              <a:sym typeface="Rubik SemiBold"/>
            </a:endParaRPr>
          </a:p>
        </p:txBody>
      </p:sp>
      <p:sp>
        <p:nvSpPr>
          <p:cNvPr id="790" name="Google Shape;790;p91"/>
          <p:cNvSpPr txBox="1"/>
          <p:nvPr/>
        </p:nvSpPr>
        <p:spPr>
          <a:xfrm>
            <a:off x="3758163" y="3112150"/>
            <a:ext cx="1672500" cy="1084882"/>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1100">
                <a:solidFill>
                  <a:schemeClr val="dk1"/>
                </a:solidFill>
                <a:latin typeface="Helvetica Neue" panose="02000503000000020004" pitchFamily="2" charset="0"/>
                <a:ea typeface="Rubik Light"/>
                <a:cs typeface="Helvetica Neue" panose="02000503000000020004" pitchFamily="2" charset="0"/>
                <a:sym typeface="Rubik Light"/>
              </a:rPr>
              <a:t>Substantially immersive virtual experience that draws users into a simulated environment modeled after a real environment</a:t>
            </a:r>
            <a:endParaRPr sz="110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791" name="Google Shape;791;p91"/>
          <p:cNvSpPr/>
          <p:nvPr/>
        </p:nvSpPr>
        <p:spPr>
          <a:xfrm>
            <a:off x="3875701" y="2491733"/>
            <a:ext cx="1392600" cy="211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200">
                <a:solidFill>
                  <a:schemeClr val="dk1"/>
                </a:solidFill>
                <a:latin typeface="Rubik SemiBold"/>
                <a:ea typeface="Rubik SemiBold"/>
                <a:cs typeface="Rubik SemiBold"/>
                <a:sym typeface="Rubik SemiBold"/>
              </a:rPr>
              <a:t>Projector-based VR</a:t>
            </a:r>
            <a:endParaRPr sz="1200">
              <a:latin typeface="Rubik SemiBold"/>
              <a:ea typeface="Rubik SemiBold"/>
              <a:cs typeface="Rubik SemiBold"/>
              <a:sym typeface="Rubik SemiBold"/>
            </a:endParaRPr>
          </a:p>
        </p:txBody>
      </p:sp>
      <p:sp>
        <p:nvSpPr>
          <p:cNvPr id="792" name="Google Shape;792;p91"/>
          <p:cNvSpPr txBox="1"/>
          <p:nvPr/>
        </p:nvSpPr>
        <p:spPr>
          <a:xfrm>
            <a:off x="5479008" y="3112153"/>
            <a:ext cx="1368900" cy="746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1100">
                <a:solidFill>
                  <a:schemeClr val="dk1"/>
                </a:solidFill>
                <a:latin typeface="Helvetica Neue" panose="02000503000000020004" pitchFamily="2" charset="0"/>
                <a:ea typeface="Rubik Light"/>
                <a:cs typeface="Helvetica Neue" panose="02000503000000020004" pitchFamily="2" charset="0"/>
                <a:sym typeface="Rubik Light"/>
              </a:rPr>
              <a:t>Displaying a three-dimensional virtual world on a display device</a:t>
            </a:r>
            <a:endParaRPr sz="110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793" name="Google Shape;793;p91"/>
          <p:cNvSpPr/>
          <p:nvPr/>
        </p:nvSpPr>
        <p:spPr>
          <a:xfrm>
            <a:off x="5448801" y="2494983"/>
            <a:ext cx="1392600" cy="211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200">
                <a:solidFill>
                  <a:schemeClr val="dk1"/>
                </a:solidFill>
                <a:latin typeface="Rubik SemiBold"/>
                <a:ea typeface="Rubik SemiBold"/>
                <a:cs typeface="Rubik SemiBold"/>
                <a:sym typeface="Rubik SemiBold"/>
              </a:rPr>
              <a:t>Desktop-based VR</a:t>
            </a:r>
            <a:endParaRPr sz="1200">
              <a:latin typeface="Rubik SemiBold"/>
              <a:ea typeface="Rubik SemiBold"/>
              <a:cs typeface="Rubik SemiBold"/>
              <a:sym typeface="Rubik SemiBold"/>
            </a:endParaRPr>
          </a:p>
        </p:txBody>
      </p:sp>
      <p:sp>
        <p:nvSpPr>
          <p:cNvPr id="794" name="Google Shape;794;p91"/>
          <p:cNvSpPr txBox="1"/>
          <p:nvPr/>
        </p:nvSpPr>
        <p:spPr>
          <a:xfrm>
            <a:off x="2249132" y="524597"/>
            <a:ext cx="4645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400">
                <a:solidFill>
                  <a:schemeClr val="dk1"/>
                </a:solidFill>
                <a:latin typeface="Rubik Black"/>
                <a:ea typeface="Rubik Black"/>
                <a:cs typeface="Rubik Black"/>
                <a:sym typeface="Rubik Black"/>
              </a:rPr>
              <a:t>Methods </a:t>
            </a:r>
            <a:endParaRPr sz="2400">
              <a:solidFill>
                <a:schemeClr val="dk1"/>
              </a:solidFill>
              <a:latin typeface="Rubik Black"/>
              <a:ea typeface="Rubik Black"/>
              <a:cs typeface="Rubik Black"/>
              <a:sym typeface="Rubik Black"/>
            </a:endParaRPr>
          </a:p>
        </p:txBody>
      </p:sp>
      <p:pic>
        <p:nvPicPr>
          <p:cNvPr id="795" name="Google Shape;795;p91"/>
          <p:cNvPicPr preferRelativeResize="0">
            <a:picLocks noGrp="1"/>
          </p:cNvPicPr>
          <p:nvPr>
            <p:ph type="pic" idx="2"/>
          </p:nvPr>
        </p:nvPicPr>
        <p:blipFill rotWithShape="1">
          <a:blip r:embed="rId3">
            <a:alphaModFix/>
          </a:blip>
          <a:srcRect l="19645" r="19645"/>
          <a:stretch/>
        </p:blipFill>
        <p:spPr>
          <a:xfrm>
            <a:off x="788317" y="1278450"/>
            <a:ext cx="1126800" cy="1044900"/>
          </a:xfrm>
          <a:prstGeom prst="ellipse">
            <a:avLst/>
          </a:prstGeom>
          <a:solidFill>
            <a:srgbClr val="F2F2F2"/>
          </a:solidFill>
          <a:ln>
            <a:noFill/>
          </a:ln>
        </p:spPr>
      </p:pic>
      <p:pic>
        <p:nvPicPr>
          <p:cNvPr id="796" name="Google Shape;796;p91"/>
          <p:cNvPicPr preferRelativeResize="0">
            <a:picLocks noGrp="1"/>
          </p:cNvPicPr>
          <p:nvPr>
            <p:ph type="pic" idx="3"/>
          </p:nvPr>
        </p:nvPicPr>
        <p:blipFill rotWithShape="1">
          <a:blip r:embed="rId4">
            <a:alphaModFix/>
          </a:blip>
          <a:srcRect l="16073" r="16079"/>
          <a:stretch/>
        </p:blipFill>
        <p:spPr>
          <a:xfrm>
            <a:off x="2461928" y="1278450"/>
            <a:ext cx="1126800" cy="1044900"/>
          </a:xfrm>
          <a:prstGeom prst="ellipse">
            <a:avLst/>
          </a:prstGeom>
          <a:solidFill>
            <a:srgbClr val="F2F2F2"/>
          </a:solidFill>
          <a:ln>
            <a:noFill/>
          </a:ln>
        </p:spPr>
      </p:pic>
      <p:pic>
        <p:nvPicPr>
          <p:cNvPr id="797" name="Google Shape;797;p91"/>
          <p:cNvPicPr preferRelativeResize="0">
            <a:picLocks noGrp="1"/>
          </p:cNvPicPr>
          <p:nvPr>
            <p:ph type="pic" idx="4"/>
          </p:nvPr>
        </p:nvPicPr>
        <p:blipFill rotWithShape="1">
          <a:blip r:embed="rId5">
            <a:alphaModFix/>
          </a:blip>
          <a:srcRect l="14032" r="14040"/>
          <a:stretch/>
        </p:blipFill>
        <p:spPr>
          <a:xfrm>
            <a:off x="3983713" y="1278450"/>
            <a:ext cx="1126800" cy="1044900"/>
          </a:xfrm>
          <a:prstGeom prst="ellipse">
            <a:avLst/>
          </a:prstGeom>
          <a:solidFill>
            <a:srgbClr val="F2F2F2"/>
          </a:solidFill>
          <a:ln>
            <a:noFill/>
          </a:ln>
        </p:spPr>
      </p:pic>
      <p:pic>
        <p:nvPicPr>
          <p:cNvPr id="798" name="Google Shape;798;p91"/>
          <p:cNvPicPr preferRelativeResize="0">
            <a:picLocks noGrp="1"/>
          </p:cNvPicPr>
          <p:nvPr>
            <p:ph type="pic" idx="5"/>
          </p:nvPr>
        </p:nvPicPr>
        <p:blipFill rotWithShape="1">
          <a:blip r:embed="rId6">
            <a:alphaModFix/>
          </a:blip>
          <a:srcRect l="19660" r="19660"/>
          <a:stretch/>
        </p:blipFill>
        <p:spPr>
          <a:xfrm>
            <a:off x="5581700" y="1278450"/>
            <a:ext cx="1126800" cy="1044900"/>
          </a:xfrm>
          <a:prstGeom prst="ellipse">
            <a:avLst/>
          </a:prstGeom>
          <a:solidFill>
            <a:srgbClr val="F2F2F2"/>
          </a:solidFill>
          <a:ln>
            <a:noFill/>
          </a:ln>
        </p:spPr>
      </p:pic>
      <p:sp>
        <p:nvSpPr>
          <p:cNvPr id="799" name="Google Shape;799;p91"/>
          <p:cNvSpPr txBox="1"/>
          <p:nvPr/>
        </p:nvSpPr>
        <p:spPr>
          <a:xfrm>
            <a:off x="6904325" y="3112150"/>
            <a:ext cx="1710000" cy="125415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1100">
                <a:solidFill>
                  <a:schemeClr val="dk1"/>
                </a:solidFill>
                <a:latin typeface="Helvetica Neue" panose="02000503000000020004" pitchFamily="2" charset="0"/>
                <a:ea typeface="Rubik Light"/>
                <a:cs typeface="Helvetica Neue" panose="02000503000000020004" pitchFamily="2" charset="0"/>
                <a:sym typeface="Rubik Light"/>
              </a:rPr>
              <a:t>Transport users a seemingly enclosed 3D virtual world. Can include positional tracking, audio inputs and output components, and haptic feedback</a:t>
            </a:r>
            <a:endParaRPr sz="110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p:txBody>
      </p:sp>
      <p:sp>
        <p:nvSpPr>
          <p:cNvPr id="800" name="Google Shape;800;p91"/>
          <p:cNvSpPr/>
          <p:nvPr/>
        </p:nvSpPr>
        <p:spPr>
          <a:xfrm>
            <a:off x="6982319" y="2494983"/>
            <a:ext cx="1392600" cy="211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200">
                <a:solidFill>
                  <a:schemeClr val="dk1"/>
                </a:solidFill>
                <a:latin typeface="Rubik SemiBold"/>
                <a:ea typeface="Rubik SemiBold"/>
                <a:cs typeface="Rubik SemiBold"/>
                <a:sym typeface="Rubik SemiBold"/>
              </a:rPr>
              <a:t>Head-Mounted Display</a:t>
            </a:r>
            <a:endParaRPr sz="1200">
              <a:latin typeface="Rubik SemiBold"/>
              <a:ea typeface="Rubik SemiBold"/>
              <a:cs typeface="Rubik SemiBold"/>
              <a:sym typeface="Rubik SemiBold"/>
            </a:endParaRPr>
          </a:p>
        </p:txBody>
      </p:sp>
      <p:pic>
        <p:nvPicPr>
          <p:cNvPr id="801" name="Google Shape;801;p91"/>
          <p:cNvPicPr preferRelativeResize="0">
            <a:picLocks noGrp="1"/>
          </p:cNvPicPr>
          <p:nvPr>
            <p:ph type="pic" idx="5"/>
          </p:nvPr>
        </p:nvPicPr>
        <p:blipFill rotWithShape="1">
          <a:blip r:embed="rId7">
            <a:alphaModFix/>
          </a:blip>
          <a:srcRect l="19704" r="19704"/>
          <a:stretch/>
        </p:blipFill>
        <p:spPr>
          <a:xfrm>
            <a:off x="7115225" y="1278450"/>
            <a:ext cx="1126800" cy="1044900"/>
          </a:xfrm>
          <a:prstGeom prst="ellipse">
            <a:avLst/>
          </a:prstGeom>
          <a:solidFill>
            <a:srgbClr val="F2F2F2"/>
          </a:solidFill>
          <a:ln>
            <a:noFill/>
          </a:ln>
        </p:spPr>
      </p:pic>
      <p:sp>
        <p:nvSpPr>
          <p:cNvPr id="802" name="Google Shape;802;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92"/>
          <p:cNvSpPr txBox="1"/>
          <p:nvPr/>
        </p:nvSpPr>
        <p:spPr>
          <a:xfrm>
            <a:off x="720498" y="1214000"/>
            <a:ext cx="7538100" cy="438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2400" dirty="0">
                <a:solidFill>
                  <a:schemeClr val="dk1"/>
                </a:solidFill>
                <a:latin typeface="Rubik Black"/>
                <a:ea typeface="Rubik Black"/>
                <a:cs typeface="Rubik Black"/>
                <a:sym typeface="Rubik Black"/>
              </a:rPr>
              <a:t>Contents </a:t>
            </a:r>
            <a:r>
              <a:rPr lang="ko" sz="2100" dirty="0">
                <a:solidFill>
                  <a:schemeClr val="dk1"/>
                </a:solidFill>
                <a:latin typeface="Rubik"/>
                <a:ea typeface="Rubik"/>
                <a:cs typeface="Rubik"/>
                <a:sym typeface="Rubik"/>
              </a:rPr>
              <a:t>(</a:t>
            </a:r>
            <a:r>
              <a:rPr lang="de-DE" altLang="ko" sz="2100" dirty="0">
                <a:solidFill>
                  <a:schemeClr val="dk1"/>
                </a:solidFill>
                <a:latin typeface="Rubik"/>
                <a:ea typeface="Rubik"/>
                <a:cs typeface="Rubik"/>
                <a:sym typeface="Rubik"/>
              </a:rPr>
              <a:t>Today</a:t>
            </a:r>
            <a:r>
              <a:rPr lang="ko" sz="2100" dirty="0">
                <a:solidFill>
                  <a:schemeClr val="dk1"/>
                </a:solidFill>
                <a:latin typeface="Rubik"/>
                <a:ea typeface="Rubik"/>
                <a:cs typeface="Rubik"/>
                <a:sym typeface="Rubik"/>
              </a:rPr>
              <a:t>)</a:t>
            </a:r>
            <a:endParaRPr sz="2100" dirty="0">
              <a:solidFill>
                <a:schemeClr val="dk1"/>
              </a:solidFill>
              <a:latin typeface="Rubik"/>
              <a:ea typeface="Rubik"/>
              <a:cs typeface="Rubik"/>
              <a:sym typeface="Rubik"/>
            </a:endParaRPr>
          </a:p>
        </p:txBody>
      </p:sp>
      <p:sp>
        <p:nvSpPr>
          <p:cNvPr id="808" name="Google Shape;808;p92"/>
          <p:cNvSpPr/>
          <p:nvPr/>
        </p:nvSpPr>
        <p:spPr>
          <a:xfrm>
            <a:off x="861419"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05. </a:t>
            </a:r>
            <a:endParaRPr sz="1100">
              <a:solidFill>
                <a:srgbClr val="666666"/>
              </a:solidFill>
            </a:endParaRPr>
          </a:p>
        </p:txBody>
      </p:sp>
      <p:sp>
        <p:nvSpPr>
          <p:cNvPr id="809" name="Google Shape;809;p92"/>
          <p:cNvSpPr/>
          <p:nvPr/>
        </p:nvSpPr>
        <p:spPr>
          <a:xfrm>
            <a:off x="2821064"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10" name="Google Shape;810;p92"/>
          <p:cNvSpPr/>
          <p:nvPr/>
        </p:nvSpPr>
        <p:spPr>
          <a:xfrm>
            <a:off x="2592506"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06.</a:t>
            </a:r>
            <a:endParaRPr sz="1100">
              <a:solidFill>
                <a:schemeClr val="dk1"/>
              </a:solidFill>
            </a:endParaRPr>
          </a:p>
        </p:txBody>
      </p:sp>
      <p:sp>
        <p:nvSpPr>
          <p:cNvPr id="811" name="Google Shape;811;p92"/>
          <p:cNvSpPr/>
          <p:nvPr/>
        </p:nvSpPr>
        <p:spPr>
          <a:xfrm>
            <a:off x="4627726"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rgbClr val="666666"/>
                </a:solidFill>
                <a:latin typeface="Rubik"/>
                <a:ea typeface="Rubik"/>
                <a:cs typeface="Rubik"/>
                <a:sym typeface="Rubik"/>
              </a:rPr>
              <a:t>Locomotion Techniques in VR</a:t>
            </a:r>
            <a:endParaRPr sz="1500">
              <a:solidFill>
                <a:srgbClr val="666666"/>
              </a:solidFill>
              <a:latin typeface="Rubik"/>
              <a:ea typeface="Rubik"/>
              <a:cs typeface="Rubik"/>
              <a:sym typeface="Rubik"/>
            </a:endParaRPr>
          </a:p>
        </p:txBody>
      </p:sp>
      <p:sp>
        <p:nvSpPr>
          <p:cNvPr id="812" name="Google Shape;812;p92"/>
          <p:cNvSpPr/>
          <p:nvPr/>
        </p:nvSpPr>
        <p:spPr>
          <a:xfrm>
            <a:off x="4627760"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07.</a:t>
            </a:r>
            <a:endParaRPr sz="1100">
              <a:solidFill>
                <a:srgbClr val="666666"/>
              </a:solidFill>
            </a:endParaRPr>
          </a:p>
        </p:txBody>
      </p:sp>
      <p:sp>
        <p:nvSpPr>
          <p:cNvPr id="813" name="Google Shape;813;p92"/>
          <p:cNvSpPr/>
          <p:nvPr/>
        </p:nvSpPr>
        <p:spPr>
          <a:xfrm>
            <a:off x="6714269"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Challenges</a:t>
            </a:r>
            <a:endParaRPr sz="1200">
              <a:solidFill>
                <a:srgbClr val="666666"/>
              </a:solidFill>
              <a:latin typeface="Rubik"/>
              <a:ea typeface="Rubik"/>
              <a:cs typeface="Rubik"/>
              <a:sym typeface="Rubik"/>
            </a:endParaRPr>
          </a:p>
        </p:txBody>
      </p:sp>
      <p:sp>
        <p:nvSpPr>
          <p:cNvPr id="814" name="Google Shape;814;p92"/>
          <p:cNvSpPr/>
          <p:nvPr/>
        </p:nvSpPr>
        <p:spPr>
          <a:xfrm>
            <a:off x="6714311"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08.</a:t>
            </a:r>
            <a:endParaRPr sz="1100">
              <a:solidFill>
                <a:srgbClr val="666666"/>
              </a:solidFill>
            </a:endParaRPr>
          </a:p>
        </p:txBody>
      </p:sp>
      <p:sp>
        <p:nvSpPr>
          <p:cNvPr id="815" name="Google Shape;815;p92"/>
          <p:cNvSpPr/>
          <p:nvPr/>
        </p:nvSpPr>
        <p:spPr>
          <a:xfrm>
            <a:off x="2603650"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chemeClr val="dk1"/>
                </a:solidFill>
                <a:latin typeface="Rubik"/>
                <a:ea typeface="Rubik"/>
                <a:cs typeface="Rubik"/>
                <a:sym typeface="Rubik"/>
              </a:rPr>
              <a:t>VR Applications</a:t>
            </a:r>
            <a:endParaRPr sz="1500">
              <a:solidFill>
                <a:schemeClr val="dk1"/>
              </a:solidFill>
              <a:latin typeface="Rubik"/>
              <a:ea typeface="Rubik"/>
              <a:cs typeface="Rubik"/>
              <a:sym typeface="Rubik"/>
            </a:endParaRPr>
          </a:p>
          <a:p>
            <a:pPr marL="0" marR="0" lvl="0" indent="0" algn="l" rtl="0">
              <a:spcBef>
                <a:spcPts val="0"/>
              </a:spcBef>
              <a:spcAft>
                <a:spcPts val="0"/>
              </a:spcAft>
              <a:buNone/>
            </a:pPr>
            <a:endParaRPr sz="1500">
              <a:solidFill>
                <a:schemeClr val="dk1"/>
              </a:solidFill>
              <a:latin typeface="Rubik"/>
              <a:ea typeface="Rubik"/>
              <a:cs typeface="Rubik"/>
              <a:sym typeface="Rubik"/>
            </a:endParaRPr>
          </a:p>
        </p:txBody>
      </p:sp>
      <p:sp>
        <p:nvSpPr>
          <p:cNvPr id="816" name="Google Shape;816;p92"/>
          <p:cNvSpPr/>
          <p:nvPr/>
        </p:nvSpPr>
        <p:spPr>
          <a:xfrm>
            <a:off x="893918"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Methods</a:t>
            </a:r>
            <a:endParaRPr sz="1500">
              <a:solidFill>
                <a:srgbClr val="666666"/>
              </a:solidFill>
              <a:latin typeface="Rubik"/>
              <a:ea typeface="Rubik"/>
              <a:cs typeface="Rubik"/>
              <a:sym typeface="Rubik"/>
            </a:endParaRPr>
          </a:p>
        </p:txBody>
      </p:sp>
      <p:sp>
        <p:nvSpPr>
          <p:cNvPr id="817" name="Google Shape;817;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29</a:t>
            </a:fld>
            <a:endParaRPr/>
          </a:p>
        </p:txBody>
      </p:sp>
      <p:pic>
        <p:nvPicPr>
          <p:cNvPr id="818" name="Google Shape;818;p92"/>
          <p:cNvPicPr preferRelativeResize="0"/>
          <p:nvPr/>
        </p:nvPicPr>
        <p:blipFill>
          <a:blip r:embed="rId3">
            <a:alphaModFix/>
          </a:blip>
          <a:stretch>
            <a:fillRect/>
          </a:stretch>
        </p:blipFill>
        <p:spPr>
          <a:xfrm>
            <a:off x="2053325" y="2571750"/>
            <a:ext cx="352500" cy="352500"/>
          </a:xfrm>
          <a:prstGeom prst="rect">
            <a:avLst/>
          </a:prstGeom>
          <a:noFill/>
          <a:ln>
            <a:noFill/>
          </a:ln>
        </p:spPr>
      </p:pic>
      <p:pic>
        <p:nvPicPr>
          <p:cNvPr id="819" name="Google Shape;819;p92"/>
          <p:cNvPicPr preferRelativeResize="0"/>
          <p:nvPr/>
        </p:nvPicPr>
        <p:blipFill>
          <a:blip r:embed="rId4">
            <a:alphaModFix/>
          </a:blip>
          <a:stretch>
            <a:fillRect/>
          </a:stretch>
        </p:blipFill>
        <p:spPr>
          <a:xfrm>
            <a:off x="3045350" y="3027925"/>
            <a:ext cx="638700" cy="6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0"/>
          <p:cNvSpPr txBox="1"/>
          <p:nvPr/>
        </p:nvSpPr>
        <p:spPr>
          <a:xfrm>
            <a:off x="720498" y="1214000"/>
            <a:ext cx="7538100" cy="438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2400">
                <a:solidFill>
                  <a:schemeClr val="dk1"/>
                </a:solidFill>
                <a:latin typeface="Rubik Black"/>
                <a:ea typeface="Rubik Black"/>
                <a:cs typeface="Rubik Black"/>
                <a:sym typeface="Rubik Black"/>
              </a:rPr>
              <a:t>Contents </a:t>
            </a:r>
            <a:r>
              <a:rPr lang="ko" sz="2100">
                <a:solidFill>
                  <a:schemeClr val="dk1"/>
                </a:solidFill>
                <a:latin typeface="Rubik"/>
                <a:ea typeface="Rubik"/>
                <a:cs typeface="Rubik"/>
                <a:sym typeface="Rubik"/>
              </a:rPr>
              <a:t>(Thursday)</a:t>
            </a:r>
            <a:endParaRPr sz="2100">
              <a:solidFill>
                <a:schemeClr val="dk1"/>
              </a:solidFill>
              <a:latin typeface="Rubik"/>
              <a:ea typeface="Rubik"/>
              <a:cs typeface="Rubik"/>
              <a:sym typeface="Rubik"/>
            </a:endParaRPr>
          </a:p>
        </p:txBody>
      </p:sp>
      <p:sp>
        <p:nvSpPr>
          <p:cNvPr id="772" name="Google Shape;772;p90"/>
          <p:cNvSpPr/>
          <p:nvPr/>
        </p:nvSpPr>
        <p:spPr>
          <a:xfrm>
            <a:off x="861419"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05. </a:t>
            </a:r>
            <a:endParaRPr sz="1100"/>
          </a:p>
        </p:txBody>
      </p:sp>
      <p:sp>
        <p:nvSpPr>
          <p:cNvPr id="773" name="Google Shape;773;p90"/>
          <p:cNvSpPr/>
          <p:nvPr/>
        </p:nvSpPr>
        <p:spPr>
          <a:xfrm>
            <a:off x="2821064"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774" name="Google Shape;774;p90"/>
          <p:cNvSpPr/>
          <p:nvPr/>
        </p:nvSpPr>
        <p:spPr>
          <a:xfrm>
            <a:off x="2592506"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06.</a:t>
            </a:r>
            <a:endParaRPr sz="1100"/>
          </a:p>
        </p:txBody>
      </p:sp>
      <p:sp>
        <p:nvSpPr>
          <p:cNvPr id="775" name="Google Shape;775;p90"/>
          <p:cNvSpPr/>
          <p:nvPr/>
        </p:nvSpPr>
        <p:spPr>
          <a:xfrm>
            <a:off x="4627725" y="2437975"/>
            <a:ext cx="1858585"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dirty="0">
                <a:solidFill>
                  <a:schemeClr val="dk1"/>
                </a:solidFill>
                <a:latin typeface="Rubik"/>
                <a:ea typeface="Rubik"/>
                <a:cs typeface="Rubik"/>
                <a:sym typeface="Rubik"/>
              </a:rPr>
              <a:t>Locomotion Techniques in VR</a:t>
            </a:r>
            <a:endParaRPr sz="1500" dirty="0">
              <a:solidFill>
                <a:schemeClr val="dk1"/>
              </a:solidFill>
              <a:latin typeface="Rubik"/>
              <a:ea typeface="Rubik"/>
              <a:cs typeface="Rubik"/>
              <a:sym typeface="Rubik"/>
            </a:endParaRPr>
          </a:p>
        </p:txBody>
      </p:sp>
      <p:sp>
        <p:nvSpPr>
          <p:cNvPr id="776" name="Google Shape;776;p90"/>
          <p:cNvSpPr/>
          <p:nvPr/>
        </p:nvSpPr>
        <p:spPr>
          <a:xfrm>
            <a:off x="4627760"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07.</a:t>
            </a:r>
            <a:endParaRPr sz="1100"/>
          </a:p>
        </p:txBody>
      </p:sp>
      <p:sp>
        <p:nvSpPr>
          <p:cNvPr id="777" name="Google Shape;777;p90"/>
          <p:cNvSpPr/>
          <p:nvPr/>
        </p:nvSpPr>
        <p:spPr>
          <a:xfrm>
            <a:off x="6714269"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VR Challenges</a:t>
            </a:r>
            <a:endParaRPr sz="1200">
              <a:latin typeface="Rubik"/>
              <a:ea typeface="Rubik"/>
              <a:cs typeface="Rubik"/>
              <a:sym typeface="Rubik"/>
            </a:endParaRPr>
          </a:p>
        </p:txBody>
      </p:sp>
      <p:sp>
        <p:nvSpPr>
          <p:cNvPr id="778" name="Google Shape;778;p90"/>
          <p:cNvSpPr/>
          <p:nvPr/>
        </p:nvSpPr>
        <p:spPr>
          <a:xfrm>
            <a:off x="6714311"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08.</a:t>
            </a:r>
            <a:endParaRPr sz="1100"/>
          </a:p>
        </p:txBody>
      </p:sp>
      <p:sp>
        <p:nvSpPr>
          <p:cNvPr id="779" name="Google Shape;779;p90"/>
          <p:cNvSpPr/>
          <p:nvPr/>
        </p:nvSpPr>
        <p:spPr>
          <a:xfrm>
            <a:off x="2603650"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chemeClr val="dk1"/>
                </a:solidFill>
                <a:latin typeface="Rubik"/>
                <a:ea typeface="Rubik"/>
                <a:cs typeface="Rubik"/>
                <a:sym typeface="Rubik"/>
              </a:rPr>
              <a:t>VR Applications</a:t>
            </a:r>
            <a:endParaRPr sz="1500">
              <a:solidFill>
                <a:schemeClr val="dk1"/>
              </a:solidFill>
              <a:latin typeface="Rubik"/>
              <a:ea typeface="Rubik"/>
              <a:cs typeface="Rubik"/>
              <a:sym typeface="Rubik"/>
            </a:endParaRPr>
          </a:p>
          <a:p>
            <a:pPr marL="0" marR="0" lvl="0" indent="0" algn="l" rtl="0">
              <a:spcBef>
                <a:spcPts val="0"/>
              </a:spcBef>
              <a:spcAft>
                <a:spcPts val="0"/>
              </a:spcAft>
              <a:buNone/>
            </a:pPr>
            <a:endParaRPr sz="1500">
              <a:solidFill>
                <a:schemeClr val="dk1"/>
              </a:solidFill>
              <a:latin typeface="Rubik"/>
              <a:ea typeface="Rubik"/>
              <a:cs typeface="Rubik"/>
              <a:sym typeface="Rubik"/>
            </a:endParaRPr>
          </a:p>
        </p:txBody>
      </p:sp>
      <p:sp>
        <p:nvSpPr>
          <p:cNvPr id="780" name="Google Shape;780;p90"/>
          <p:cNvSpPr/>
          <p:nvPr/>
        </p:nvSpPr>
        <p:spPr>
          <a:xfrm>
            <a:off x="893918"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VR Methods</a:t>
            </a:r>
            <a:endParaRPr sz="1500">
              <a:solidFill>
                <a:schemeClr val="dk1"/>
              </a:solidFill>
              <a:latin typeface="Rubik"/>
              <a:ea typeface="Rubik"/>
              <a:cs typeface="Rubik"/>
              <a:sym typeface="Rubik"/>
            </a:endParaRPr>
          </a:p>
        </p:txBody>
      </p:sp>
      <p:sp>
        <p:nvSpPr>
          <p:cNvPr id="781" name="Google Shape;781;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a:t>
            </a:fld>
            <a:endParaRPr/>
          </a:p>
        </p:txBody>
      </p:sp>
    </p:spTree>
    <p:extLst>
      <p:ext uri="{BB962C8B-B14F-4D97-AF65-F5344CB8AC3E}">
        <p14:creationId xmlns:p14="http://schemas.microsoft.com/office/powerpoint/2010/main" val="2042929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30</a:t>
            </a:fld>
            <a:endParaRPr/>
          </a:p>
        </p:txBody>
      </p:sp>
      <p:sp>
        <p:nvSpPr>
          <p:cNvPr id="825" name="Google Shape;825;p93"/>
          <p:cNvSpPr txBox="1"/>
          <p:nvPr/>
        </p:nvSpPr>
        <p:spPr>
          <a:xfrm>
            <a:off x="797395" y="924511"/>
            <a:ext cx="70296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Applications</a:t>
            </a:r>
            <a:endParaRPr sz="2400">
              <a:solidFill>
                <a:schemeClr val="dk1"/>
              </a:solidFill>
              <a:latin typeface="Rubik Black"/>
              <a:ea typeface="Rubik Black"/>
              <a:cs typeface="Rubik Black"/>
              <a:sym typeface="Rubik Black"/>
            </a:endParaRPr>
          </a:p>
        </p:txBody>
      </p:sp>
      <p:sp>
        <p:nvSpPr>
          <p:cNvPr id="826" name="Google Shape;826;p93"/>
          <p:cNvSpPr/>
          <p:nvPr/>
        </p:nvSpPr>
        <p:spPr>
          <a:xfrm>
            <a:off x="2412262" y="2321908"/>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27" name="Google Shape;827;p93"/>
          <p:cNvSpPr txBox="1"/>
          <p:nvPr/>
        </p:nvSpPr>
        <p:spPr>
          <a:xfrm>
            <a:off x="2520917" y="2224659"/>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dirty="0">
                <a:solidFill>
                  <a:schemeClr val="dk1"/>
                </a:solidFill>
                <a:latin typeface="Rubik Light"/>
                <a:ea typeface="Rubik Light"/>
                <a:cs typeface="Rubik Light"/>
                <a:sym typeface="Rubik Light"/>
              </a:rPr>
              <a:t>Automotive Industry</a:t>
            </a:r>
            <a:endParaRPr sz="1400" dirty="0">
              <a:solidFill>
                <a:schemeClr val="dk1"/>
              </a:solidFill>
              <a:latin typeface="Rubik Light"/>
              <a:ea typeface="Rubik Light"/>
              <a:cs typeface="Rubik Light"/>
              <a:sym typeface="Rubik Light"/>
            </a:endParaRPr>
          </a:p>
        </p:txBody>
      </p:sp>
      <p:sp>
        <p:nvSpPr>
          <p:cNvPr id="828" name="Google Shape;828;p93"/>
          <p:cNvSpPr/>
          <p:nvPr/>
        </p:nvSpPr>
        <p:spPr>
          <a:xfrm>
            <a:off x="5776091" y="2321908"/>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29" name="Google Shape;829;p93"/>
          <p:cNvSpPr txBox="1"/>
          <p:nvPr/>
        </p:nvSpPr>
        <p:spPr>
          <a:xfrm>
            <a:off x="5884746" y="2224659"/>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Sports </a:t>
            </a:r>
            <a:endParaRPr sz="1400">
              <a:solidFill>
                <a:schemeClr val="dk1"/>
              </a:solidFill>
              <a:latin typeface="Rubik Light"/>
              <a:ea typeface="Rubik Light"/>
              <a:cs typeface="Rubik Light"/>
              <a:sym typeface="Rubik Light"/>
            </a:endParaRPr>
          </a:p>
        </p:txBody>
      </p:sp>
      <p:sp>
        <p:nvSpPr>
          <p:cNvPr id="830" name="Google Shape;830;p93"/>
          <p:cNvSpPr/>
          <p:nvPr/>
        </p:nvSpPr>
        <p:spPr>
          <a:xfrm>
            <a:off x="2412262" y="26920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31" name="Google Shape;831;p93"/>
          <p:cNvSpPr txBox="1"/>
          <p:nvPr/>
        </p:nvSpPr>
        <p:spPr>
          <a:xfrm>
            <a:off x="2520917" y="25947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Healthcare</a:t>
            </a:r>
            <a:endParaRPr sz="1400">
              <a:solidFill>
                <a:schemeClr val="dk1"/>
              </a:solidFill>
              <a:latin typeface="Rubik Light"/>
              <a:ea typeface="Rubik Light"/>
              <a:cs typeface="Rubik Light"/>
              <a:sym typeface="Rubik Light"/>
            </a:endParaRPr>
          </a:p>
        </p:txBody>
      </p:sp>
      <p:sp>
        <p:nvSpPr>
          <p:cNvPr id="832" name="Google Shape;832;p93"/>
          <p:cNvSpPr/>
          <p:nvPr/>
        </p:nvSpPr>
        <p:spPr>
          <a:xfrm>
            <a:off x="5776091" y="29206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33" name="Google Shape;833;p93"/>
          <p:cNvSpPr txBox="1"/>
          <p:nvPr/>
        </p:nvSpPr>
        <p:spPr>
          <a:xfrm>
            <a:off x="5884746" y="28233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Social</a:t>
            </a:r>
            <a:endParaRPr sz="1400">
              <a:solidFill>
                <a:schemeClr val="dk1"/>
              </a:solidFill>
              <a:latin typeface="Rubik Light"/>
              <a:ea typeface="Rubik Light"/>
              <a:cs typeface="Rubik Light"/>
              <a:sym typeface="Rubik Light"/>
            </a:endParaRPr>
          </a:p>
        </p:txBody>
      </p:sp>
      <p:sp>
        <p:nvSpPr>
          <p:cNvPr id="834" name="Google Shape;834;p93"/>
          <p:cNvSpPr/>
          <p:nvPr/>
        </p:nvSpPr>
        <p:spPr>
          <a:xfrm>
            <a:off x="2412262" y="30730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35" name="Google Shape;835;p93"/>
          <p:cNvSpPr txBox="1"/>
          <p:nvPr/>
        </p:nvSpPr>
        <p:spPr>
          <a:xfrm>
            <a:off x="2520917" y="29757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Education &amp; Training</a:t>
            </a:r>
            <a:endParaRPr sz="1400">
              <a:solidFill>
                <a:schemeClr val="dk1"/>
              </a:solidFill>
              <a:latin typeface="Rubik Light"/>
              <a:ea typeface="Rubik Light"/>
              <a:cs typeface="Rubik Light"/>
              <a:sym typeface="Rubik Light"/>
            </a:endParaRPr>
          </a:p>
        </p:txBody>
      </p:sp>
      <p:sp>
        <p:nvSpPr>
          <p:cNvPr id="836" name="Google Shape;836;p93"/>
          <p:cNvSpPr/>
          <p:nvPr/>
        </p:nvSpPr>
        <p:spPr>
          <a:xfrm>
            <a:off x="2412262" y="34540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37" name="Google Shape;837;p93"/>
          <p:cNvSpPr txBox="1"/>
          <p:nvPr/>
        </p:nvSpPr>
        <p:spPr>
          <a:xfrm>
            <a:off x="2520917" y="3356793"/>
            <a:ext cx="29151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Real estate, Architecture and Interior Design</a:t>
            </a:r>
            <a:endParaRPr sz="1400">
              <a:solidFill>
                <a:schemeClr val="dk1"/>
              </a:solidFill>
              <a:latin typeface="Rubik Light"/>
              <a:ea typeface="Rubik Light"/>
              <a:cs typeface="Rubik Light"/>
              <a:sym typeface="Rubik Light"/>
            </a:endParaRPr>
          </a:p>
        </p:txBody>
      </p:sp>
      <p:sp>
        <p:nvSpPr>
          <p:cNvPr id="838" name="Google Shape;838;p93"/>
          <p:cNvSpPr/>
          <p:nvPr/>
        </p:nvSpPr>
        <p:spPr>
          <a:xfrm>
            <a:off x="5765062" y="38350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39" name="Google Shape;839;p93"/>
          <p:cNvSpPr txBox="1"/>
          <p:nvPr/>
        </p:nvSpPr>
        <p:spPr>
          <a:xfrm>
            <a:off x="5873717" y="37377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Entertainment</a:t>
            </a:r>
            <a:endParaRPr sz="1400">
              <a:solidFill>
                <a:schemeClr val="dk1"/>
              </a:solidFill>
              <a:latin typeface="Rubik Light"/>
              <a:ea typeface="Rubik Light"/>
              <a:cs typeface="Rubik Light"/>
              <a:sym typeface="Rubik Light"/>
            </a:endParaRPr>
          </a:p>
        </p:txBody>
      </p:sp>
      <p:sp>
        <p:nvSpPr>
          <p:cNvPr id="840" name="Google Shape;840;p93"/>
          <p:cNvSpPr/>
          <p:nvPr/>
        </p:nvSpPr>
        <p:spPr>
          <a:xfrm>
            <a:off x="5776091" y="2626708"/>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41" name="Google Shape;841;p93"/>
          <p:cNvSpPr txBox="1"/>
          <p:nvPr/>
        </p:nvSpPr>
        <p:spPr>
          <a:xfrm>
            <a:off x="5884746" y="2529459"/>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Arts and Design </a:t>
            </a:r>
            <a:endParaRPr sz="1400">
              <a:solidFill>
                <a:schemeClr val="dk1"/>
              </a:solidFill>
              <a:latin typeface="Rubik Light"/>
              <a:ea typeface="Rubik Light"/>
              <a:cs typeface="Rubik Light"/>
              <a:sym typeface="Rubik Light"/>
            </a:endParaRPr>
          </a:p>
        </p:txBody>
      </p:sp>
      <p:sp>
        <p:nvSpPr>
          <p:cNvPr id="842" name="Google Shape;842;p93"/>
          <p:cNvSpPr/>
          <p:nvPr/>
        </p:nvSpPr>
        <p:spPr>
          <a:xfrm>
            <a:off x="5776091" y="32254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43" name="Google Shape;843;p93"/>
          <p:cNvSpPr txBox="1"/>
          <p:nvPr/>
        </p:nvSpPr>
        <p:spPr>
          <a:xfrm>
            <a:off x="5884746" y="31281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Fitness and Wellbeing</a:t>
            </a:r>
            <a:endParaRPr sz="1400">
              <a:solidFill>
                <a:schemeClr val="dk1"/>
              </a:solidFill>
              <a:latin typeface="Rubik Light"/>
              <a:ea typeface="Rubik Light"/>
              <a:cs typeface="Rubik Light"/>
              <a:sym typeface="Rubik Light"/>
            </a:endParaRPr>
          </a:p>
        </p:txBody>
      </p:sp>
      <p:sp>
        <p:nvSpPr>
          <p:cNvPr id="844" name="Google Shape;844;p93"/>
          <p:cNvSpPr/>
          <p:nvPr/>
        </p:nvSpPr>
        <p:spPr>
          <a:xfrm>
            <a:off x="5776091" y="35302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45" name="Google Shape;845;p93"/>
          <p:cNvSpPr txBox="1"/>
          <p:nvPr/>
        </p:nvSpPr>
        <p:spPr>
          <a:xfrm>
            <a:off x="5884746" y="34329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Recruitment</a:t>
            </a:r>
            <a:endParaRPr sz="1400">
              <a:solidFill>
                <a:schemeClr val="dk1"/>
              </a:solidFill>
              <a:latin typeface="Rubik Light"/>
              <a:ea typeface="Rubik Light"/>
              <a:cs typeface="Rubik Light"/>
              <a:sym typeface="Rubik Light"/>
            </a:endParaRPr>
          </a:p>
        </p:txBody>
      </p:sp>
      <p:sp>
        <p:nvSpPr>
          <p:cNvPr id="846" name="Google Shape;846;p93"/>
          <p:cNvSpPr/>
          <p:nvPr/>
        </p:nvSpPr>
        <p:spPr>
          <a:xfrm>
            <a:off x="2412262" y="39874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47" name="Google Shape;847;p93"/>
          <p:cNvSpPr txBox="1"/>
          <p:nvPr/>
        </p:nvSpPr>
        <p:spPr>
          <a:xfrm>
            <a:off x="2520917" y="38901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Retail</a:t>
            </a:r>
            <a:endParaRPr sz="1400">
              <a:solidFill>
                <a:schemeClr val="dk1"/>
              </a:solidFill>
              <a:latin typeface="Rubik Light"/>
              <a:ea typeface="Rubik Light"/>
              <a:cs typeface="Rubik Light"/>
              <a:sym typeface="Rubik Light"/>
            </a:endParaRPr>
          </a:p>
        </p:txBody>
      </p:sp>
      <p:sp>
        <p:nvSpPr>
          <p:cNvPr id="848" name="Google Shape;848;p93"/>
          <p:cNvSpPr/>
          <p:nvPr/>
        </p:nvSpPr>
        <p:spPr>
          <a:xfrm>
            <a:off x="5765062" y="4139842"/>
            <a:ext cx="87300" cy="87300"/>
          </a:xfrm>
          <a:prstGeom prst="rect">
            <a:avLst/>
          </a:prstGeom>
          <a:solidFill>
            <a:srgbClr val="FB38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849" name="Google Shape;849;p93"/>
          <p:cNvSpPr txBox="1"/>
          <p:nvPr/>
        </p:nvSpPr>
        <p:spPr>
          <a:xfrm>
            <a:off x="5873717" y="4042593"/>
            <a:ext cx="2915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a:solidFill>
                  <a:schemeClr val="dk1"/>
                </a:solidFill>
                <a:latin typeface="Rubik Light"/>
                <a:ea typeface="Rubik Light"/>
                <a:cs typeface="Rubik Light"/>
                <a:sym typeface="Rubik Light"/>
              </a:rPr>
              <a:t>Tourism</a:t>
            </a:r>
            <a:endParaRPr sz="1400">
              <a:solidFill>
                <a:schemeClr val="dk1"/>
              </a:solidFill>
              <a:latin typeface="Rubik Light"/>
              <a:ea typeface="Rubik Light"/>
              <a:cs typeface="Rubik Light"/>
              <a:sym typeface="Rubik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4"/>
          <p:cNvSpPr/>
          <p:nvPr/>
        </p:nvSpPr>
        <p:spPr>
          <a:xfrm>
            <a:off x="2155372" y="1349828"/>
            <a:ext cx="4833300" cy="2443800"/>
          </a:xfrm>
          <a:prstGeom prst="roundRect">
            <a:avLst>
              <a:gd name="adj" fmla="val 7313"/>
            </a:avLst>
          </a:prstGeom>
          <a:solidFill>
            <a:srgbClr val="FB38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ko" sz="3600" b="1">
                <a:solidFill>
                  <a:srgbClr val="FBFCFD"/>
                </a:solidFill>
                <a:latin typeface="Rubik"/>
                <a:ea typeface="Rubik"/>
                <a:cs typeface="Rubik"/>
                <a:sym typeface="Rubik"/>
              </a:rPr>
              <a:t>Automotive</a:t>
            </a:r>
            <a:endParaRPr sz="3600" b="1">
              <a:solidFill>
                <a:srgbClr val="FBFCFD"/>
              </a:solidFill>
              <a:latin typeface="Rubik"/>
              <a:ea typeface="Rubik"/>
              <a:cs typeface="Rubik"/>
              <a:sym typeface="Rubik"/>
            </a:endParaRPr>
          </a:p>
        </p:txBody>
      </p:sp>
      <p:sp>
        <p:nvSpPr>
          <p:cNvPr id="855" name="Google Shape;855;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95"/>
          <p:cNvSpPr txBox="1"/>
          <p:nvPr/>
        </p:nvSpPr>
        <p:spPr>
          <a:xfrm>
            <a:off x="1228733" y="2326306"/>
            <a:ext cx="3669300" cy="1577325"/>
          </a:xfrm>
          <a:prstGeom prst="rect">
            <a:avLst/>
          </a:prstGeom>
          <a:noFill/>
          <a:ln>
            <a:noFill/>
          </a:ln>
        </p:spPr>
        <p:txBody>
          <a:bodyPr spcFirstLastPara="1" wrap="square" lIns="68575" tIns="34275" rIns="68575" bIns="34275" anchor="t" anchorCtr="0">
            <a:spAutoFit/>
          </a:bodyPr>
          <a:lstStyle/>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Virtual Prototyping and Design</a:t>
            </a: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Training</a:t>
            </a: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Virtual Reality Showrooms</a:t>
            </a: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Safety of Self - Driving Cars</a:t>
            </a:r>
            <a:endParaRPr dirty="0">
              <a:solidFill>
                <a:schemeClr val="dk1"/>
              </a:solidFill>
              <a:latin typeface="Rubik Light"/>
              <a:ea typeface="Rubik Light"/>
              <a:cs typeface="Rubik Light"/>
              <a:sym typeface="Rubik Light"/>
            </a:endParaRPr>
          </a:p>
        </p:txBody>
      </p:sp>
      <p:sp>
        <p:nvSpPr>
          <p:cNvPr id="861" name="Google Shape;861;p95"/>
          <p:cNvSpPr txBox="1"/>
          <p:nvPr/>
        </p:nvSpPr>
        <p:spPr>
          <a:xfrm>
            <a:off x="1228733" y="1338266"/>
            <a:ext cx="3343200" cy="3924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ko" sz="2100">
                <a:solidFill>
                  <a:schemeClr val="dk1"/>
                </a:solidFill>
                <a:latin typeface="Rubik Black"/>
                <a:ea typeface="Rubik Black"/>
                <a:cs typeface="Rubik Black"/>
                <a:sym typeface="Rubik Black"/>
              </a:rPr>
              <a:t>Use Cases</a:t>
            </a:r>
            <a:endParaRPr sz="1100"/>
          </a:p>
        </p:txBody>
      </p:sp>
      <p:sp>
        <p:nvSpPr>
          <p:cNvPr id="862" name="Google Shape;862;p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32</a:t>
            </a:fld>
            <a:endParaRPr/>
          </a:p>
        </p:txBody>
      </p:sp>
      <p:pic>
        <p:nvPicPr>
          <p:cNvPr id="863" name="Google Shape;863;p95"/>
          <p:cNvPicPr preferRelativeResize="0"/>
          <p:nvPr/>
        </p:nvPicPr>
        <p:blipFill>
          <a:blip r:embed="rId3">
            <a:alphaModFix/>
          </a:blip>
          <a:stretch>
            <a:fillRect/>
          </a:stretch>
        </p:blipFill>
        <p:spPr>
          <a:xfrm>
            <a:off x="5214328" y="502001"/>
            <a:ext cx="2737126" cy="1824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7"/>
        <p:cNvGrpSpPr/>
        <p:nvPr/>
      </p:nvGrpSpPr>
      <p:grpSpPr>
        <a:xfrm>
          <a:off x="0" y="0"/>
          <a:ext cx="0" cy="0"/>
          <a:chOff x="0" y="0"/>
          <a:chExt cx="0" cy="0"/>
        </a:xfrm>
      </p:grpSpPr>
      <p:pic>
        <p:nvPicPr>
          <p:cNvPr id="3" name="VR Training - Automotive" descr="VR Training - Automotive">
            <a:hlinkClick r:id="" action="ppaction://media"/>
            <a:extLst>
              <a:ext uri="{FF2B5EF4-FFF2-40B4-BE49-F238E27FC236}">
                <a16:creationId xmlns:a16="http://schemas.microsoft.com/office/drawing/2014/main" id="{7B3BF3CF-251A-A22E-08AF-001A5590B1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3175"/>
            <a:ext cx="91297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97"/>
          <p:cNvSpPr/>
          <p:nvPr/>
        </p:nvSpPr>
        <p:spPr>
          <a:xfrm>
            <a:off x="2155372" y="1349828"/>
            <a:ext cx="4833300" cy="2443800"/>
          </a:xfrm>
          <a:prstGeom prst="roundRect">
            <a:avLst>
              <a:gd name="adj" fmla="val 7313"/>
            </a:avLst>
          </a:prstGeom>
          <a:solidFill>
            <a:srgbClr val="FB38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ko" sz="3600" b="1">
                <a:solidFill>
                  <a:srgbClr val="FBFCFD"/>
                </a:solidFill>
                <a:latin typeface="Rubik"/>
                <a:ea typeface="Rubik"/>
                <a:cs typeface="Rubik"/>
                <a:sym typeface="Rubik"/>
              </a:rPr>
              <a:t>Healthcare</a:t>
            </a:r>
            <a:endParaRPr sz="3600" b="1">
              <a:solidFill>
                <a:srgbClr val="FBFCFD"/>
              </a:solidFill>
              <a:latin typeface="Rubik"/>
              <a:ea typeface="Rubik"/>
              <a:cs typeface="Rubik"/>
              <a:sym typeface="Rubik"/>
            </a:endParaRPr>
          </a:p>
        </p:txBody>
      </p:sp>
      <p:sp>
        <p:nvSpPr>
          <p:cNvPr id="874" name="Google Shape;874;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35</a:t>
            </a:fld>
            <a:endParaRPr/>
          </a:p>
        </p:txBody>
      </p:sp>
      <p:sp>
        <p:nvSpPr>
          <p:cNvPr id="880" name="Google Shape;880;p98"/>
          <p:cNvSpPr txBox="1"/>
          <p:nvPr/>
        </p:nvSpPr>
        <p:spPr>
          <a:xfrm>
            <a:off x="1228725" y="1640500"/>
            <a:ext cx="4363500" cy="1577325"/>
          </a:xfrm>
          <a:prstGeom prst="rect">
            <a:avLst/>
          </a:prstGeom>
          <a:noFill/>
          <a:ln>
            <a:noFill/>
          </a:ln>
        </p:spPr>
        <p:txBody>
          <a:bodyPr spcFirstLastPara="1" wrap="square" lIns="68575" tIns="34275" rIns="68575" bIns="34275" anchor="t" anchorCtr="0">
            <a:spAutoFit/>
          </a:bodyPr>
          <a:lstStyle/>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Pain relief</a:t>
            </a: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Training surgical Skills</a:t>
            </a: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endParaRPr lang="de-DE" altLang="ko" dirty="0">
              <a:solidFill>
                <a:schemeClr val="dk1"/>
              </a:solidFill>
              <a:latin typeface="Rubik Light"/>
              <a:ea typeface="Rubik Light"/>
              <a:cs typeface="Rubik Light"/>
              <a:sym typeface="Rubik Light"/>
            </a:endParaRPr>
          </a:p>
          <a:p>
            <a:pPr marL="457200" marR="0" lvl="0" indent="-317500" algn="l" rtl="0">
              <a:spcBef>
                <a:spcPts val="0"/>
              </a:spcBef>
              <a:spcAft>
                <a:spcPts val="0"/>
              </a:spcAft>
              <a:buClr>
                <a:schemeClr val="dk1"/>
              </a:buClr>
              <a:buSzPts val="1400"/>
              <a:buFont typeface="Rubik Light"/>
              <a:buAutoNum type="arabicPeriod"/>
            </a:pPr>
            <a:r>
              <a:rPr lang="ko" dirty="0">
                <a:solidFill>
                  <a:schemeClr val="dk1"/>
                </a:solidFill>
                <a:latin typeface="Rubik Light"/>
                <a:ea typeface="Rubik Light"/>
                <a:cs typeface="Rubik Light"/>
                <a:sym typeface="Rubik Light"/>
              </a:rPr>
              <a:t>Treatment for mental Health Issues: </a:t>
            </a:r>
            <a:br>
              <a:rPr lang="ko" dirty="0">
                <a:solidFill>
                  <a:schemeClr val="dk1"/>
                </a:solidFill>
                <a:latin typeface="Rubik Light"/>
                <a:ea typeface="Rubik Light"/>
                <a:cs typeface="Rubik Light"/>
                <a:sym typeface="Rubik Light"/>
              </a:rPr>
            </a:br>
            <a:r>
              <a:rPr lang="ko" dirty="0">
                <a:solidFill>
                  <a:schemeClr val="dk1"/>
                </a:solidFill>
                <a:latin typeface="Rubik Light"/>
                <a:ea typeface="Rubik Light"/>
                <a:cs typeface="Rubik Light"/>
                <a:sym typeface="Rubik Light"/>
              </a:rPr>
              <a:t>VR exposure therapy in the treatment of PTSD and anxiety</a:t>
            </a:r>
            <a:endParaRPr dirty="0">
              <a:solidFill>
                <a:schemeClr val="dk1"/>
              </a:solidFill>
              <a:latin typeface="Rubik Light"/>
              <a:ea typeface="Rubik Light"/>
              <a:cs typeface="Rubik Light"/>
              <a:sym typeface="Rubik Light"/>
            </a:endParaRPr>
          </a:p>
        </p:txBody>
      </p:sp>
      <p:sp>
        <p:nvSpPr>
          <p:cNvPr id="881" name="Google Shape;881;p98"/>
          <p:cNvSpPr txBox="1"/>
          <p:nvPr/>
        </p:nvSpPr>
        <p:spPr>
          <a:xfrm>
            <a:off x="1228733" y="881066"/>
            <a:ext cx="3343200" cy="3924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ko" sz="2100">
                <a:solidFill>
                  <a:schemeClr val="dk1"/>
                </a:solidFill>
                <a:latin typeface="Rubik Black"/>
                <a:ea typeface="Rubik Black"/>
                <a:cs typeface="Rubik Black"/>
                <a:sym typeface="Rubik Black"/>
              </a:rPr>
              <a:t>Use Cases</a:t>
            </a:r>
            <a:endParaRPr sz="1100"/>
          </a:p>
        </p:txBody>
      </p:sp>
      <p:pic>
        <p:nvPicPr>
          <p:cNvPr id="882" name="Google Shape;882;p98"/>
          <p:cNvPicPr preferRelativeResize="0"/>
          <p:nvPr/>
        </p:nvPicPr>
        <p:blipFill>
          <a:blip r:embed="rId3">
            <a:alphaModFix/>
          </a:blip>
          <a:stretch>
            <a:fillRect/>
          </a:stretch>
        </p:blipFill>
        <p:spPr>
          <a:xfrm>
            <a:off x="5350749" y="2658050"/>
            <a:ext cx="3054802" cy="19092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86"/>
        <p:cNvGrpSpPr/>
        <p:nvPr/>
      </p:nvGrpSpPr>
      <p:grpSpPr>
        <a:xfrm>
          <a:off x="0" y="0"/>
          <a:ext cx="0" cy="0"/>
          <a:chOff x="0" y="0"/>
          <a:chExt cx="0" cy="0"/>
        </a:xfrm>
      </p:grpSpPr>
      <p:pic>
        <p:nvPicPr>
          <p:cNvPr id="2" name="VR Medical Simulation and Training from Arch Virtual, Developers of Acadicus" descr="VR Medical Simulation and Training from Arch Virtual, Developers of Acadicus">
            <a:hlinkClick r:id="" action="ppaction://media"/>
            <a:extLst>
              <a:ext uri="{FF2B5EF4-FFF2-40B4-BE49-F238E27FC236}">
                <a16:creationId xmlns:a16="http://schemas.microsoft.com/office/drawing/2014/main" id="{2CB7CB8E-1CF0-CE55-FCFA-FE3ED18249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31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0"/>
          <p:cNvSpPr/>
          <p:nvPr/>
        </p:nvSpPr>
        <p:spPr>
          <a:xfrm>
            <a:off x="2155372" y="1349828"/>
            <a:ext cx="4833300" cy="2443800"/>
          </a:xfrm>
          <a:prstGeom prst="roundRect">
            <a:avLst>
              <a:gd name="adj" fmla="val 7313"/>
            </a:avLst>
          </a:prstGeom>
          <a:solidFill>
            <a:srgbClr val="FB38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ko" sz="3600" b="1">
                <a:solidFill>
                  <a:srgbClr val="FBFCFD"/>
                </a:solidFill>
                <a:latin typeface="Rubik"/>
                <a:ea typeface="Rubik"/>
                <a:cs typeface="Rubik"/>
                <a:sym typeface="Rubik"/>
              </a:rPr>
              <a:t>Education &amp; Training</a:t>
            </a:r>
            <a:endParaRPr sz="3600" b="1">
              <a:solidFill>
                <a:srgbClr val="FBFCFD"/>
              </a:solidFill>
              <a:latin typeface="Rubik"/>
              <a:ea typeface="Rubik"/>
              <a:cs typeface="Rubik"/>
              <a:sym typeface="Rubik"/>
            </a:endParaRPr>
          </a:p>
        </p:txBody>
      </p:sp>
      <p:sp>
        <p:nvSpPr>
          <p:cNvPr id="893" name="Google Shape;893;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01"/>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38</a:t>
            </a:fld>
            <a:endParaRPr/>
          </a:p>
        </p:txBody>
      </p:sp>
      <p:sp>
        <p:nvSpPr>
          <p:cNvPr id="899" name="Google Shape;899;p101"/>
          <p:cNvSpPr txBox="1"/>
          <p:nvPr/>
        </p:nvSpPr>
        <p:spPr>
          <a:xfrm>
            <a:off x="1228733" y="2063956"/>
            <a:ext cx="3669300" cy="3645000"/>
          </a:xfrm>
          <a:prstGeom prst="rect">
            <a:avLst/>
          </a:prstGeom>
          <a:noFill/>
          <a:ln>
            <a:noFill/>
          </a:ln>
        </p:spPr>
        <p:txBody>
          <a:bodyPr spcFirstLastPara="1" wrap="square" lIns="68575" tIns="34275" rIns="68575" bIns="34275" anchor="t" anchorCtr="0">
            <a:spAutoFit/>
          </a:bodyPr>
          <a:lstStyle/>
          <a:p>
            <a:pPr marL="457200" lvl="0" indent="-317500" algn="l" rtl="0">
              <a:spcBef>
                <a:spcPts val="0"/>
              </a:spcBef>
              <a:spcAft>
                <a:spcPts val="0"/>
              </a:spcAft>
              <a:buClr>
                <a:schemeClr val="dk1"/>
              </a:buClr>
              <a:buSzPts val="1400"/>
              <a:buFont typeface="Rubik Light"/>
              <a:buAutoNum type="arabicPeriod"/>
            </a:pPr>
            <a:r>
              <a:rPr lang="ko">
                <a:solidFill>
                  <a:schemeClr val="dk1"/>
                </a:solidFill>
                <a:latin typeface="Rubik Light"/>
                <a:ea typeface="Rubik Light"/>
                <a:cs typeface="Rubik Light"/>
                <a:sym typeface="Rubik Light"/>
              </a:rPr>
              <a:t>Teaching and Learning:</a:t>
            </a:r>
            <a:endParaRPr>
              <a:solidFill>
                <a:schemeClr val="dk1"/>
              </a:solidFill>
              <a:latin typeface="Rubik Light"/>
              <a:ea typeface="Rubik Light"/>
              <a:cs typeface="Rubik Light"/>
              <a:sym typeface="Rubik Light"/>
            </a:endParaRPr>
          </a:p>
          <a:p>
            <a:pPr marL="457200" lvl="0" indent="0" algn="l" rtl="0">
              <a:spcBef>
                <a:spcPts val="0"/>
              </a:spcBef>
              <a:spcAft>
                <a:spcPts val="0"/>
              </a:spcAft>
              <a:buNone/>
            </a:pPr>
            <a:endParaRPr>
              <a:solidFill>
                <a:schemeClr val="dk1"/>
              </a:solidFill>
              <a:latin typeface="Rubik Light"/>
              <a:ea typeface="Rubik Light"/>
              <a:cs typeface="Rubik Light"/>
              <a:sym typeface="Rubik Light"/>
            </a:endParaRPr>
          </a:p>
          <a:p>
            <a:pPr marL="457200" lvl="0" indent="0" algn="l" rtl="0">
              <a:lnSpc>
                <a:spcPct val="115000"/>
              </a:lnSpc>
              <a:spcBef>
                <a:spcPts val="0"/>
              </a:spcBef>
              <a:spcAft>
                <a:spcPts val="0"/>
              </a:spcAft>
              <a:buNone/>
            </a:pPr>
            <a:r>
              <a:rPr lang="ko">
                <a:solidFill>
                  <a:schemeClr val="dk1"/>
                </a:solidFill>
                <a:latin typeface="Rubik Light"/>
                <a:ea typeface="Rubik Light"/>
                <a:cs typeface="Rubik Light"/>
                <a:sym typeface="Rubik Light"/>
              </a:rPr>
              <a:t>Rendering Pipeline in VR</a:t>
            </a:r>
            <a:endParaRPr>
              <a:solidFill>
                <a:schemeClr val="dk1"/>
              </a:solidFill>
              <a:latin typeface="Rubik Light"/>
              <a:ea typeface="Rubik Light"/>
              <a:cs typeface="Rubik Light"/>
              <a:sym typeface="Rubik Light"/>
            </a:endParaRPr>
          </a:p>
          <a:p>
            <a:pPr marL="457200" lvl="0" indent="0" algn="l" rtl="0">
              <a:lnSpc>
                <a:spcPct val="115000"/>
              </a:lnSpc>
              <a:spcBef>
                <a:spcPts val="0"/>
              </a:spcBef>
              <a:spcAft>
                <a:spcPts val="0"/>
              </a:spcAft>
              <a:buNone/>
            </a:pPr>
            <a:r>
              <a:rPr lang="ko">
                <a:solidFill>
                  <a:schemeClr val="dk1"/>
                </a:solidFill>
                <a:latin typeface="Rubik Light"/>
                <a:ea typeface="Rubik Light"/>
                <a:cs typeface="Rubik Light"/>
                <a:sym typeface="Rubik Light"/>
              </a:rPr>
              <a:t>Immersive Vocabulary Learning</a:t>
            </a:r>
            <a:endParaRPr>
              <a:solidFill>
                <a:schemeClr val="dk1"/>
              </a:solidFill>
              <a:latin typeface="Rubik Light"/>
              <a:ea typeface="Rubik Light"/>
              <a:cs typeface="Rubik Light"/>
              <a:sym typeface="Rubik Light"/>
            </a:endParaRPr>
          </a:p>
          <a:p>
            <a:pPr marL="457200" lvl="0" indent="0" algn="l" rtl="0">
              <a:lnSpc>
                <a:spcPct val="115000"/>
              </a:lnSpc>
              <a:spcBef>
                <a:spcPts val="0"/>
              </a:spcBef>
              <a:spcAft>
                <a:spcPts val="0"/>
              </a:spcAft>
              <a:buNone/>
            </a:pPr>
            <a:r>
              <a:rPr lang="ko">
                <a:solidFill>
                  <a:schemeClr val="dk1"/>
                </a:solidFill>
                <a:latin typeface="Rubik Light"/>
                <a:ea typeface="Rubik Light"/>
                <a:cs typeface="Rubik Light"/>
                <a:sym typeface="Rubik Light"/>
              </a:rPr>
              <a:t>Exploring Space</a:t>
            </a:r>
            <a:endParaRPr>
              <a:solidFill>
                <a:schemeClr val="dk1"/>
              </a:solidFill>
              <a:latin typeface="Rubik Light"/>
              <a:ea typeface="Rubik Light"/>
              <a:cs typeface="Rubik Light"/>
              <a:sym typeface="Rubik Light"/>
            </a:endParaRPr>
          </a:p>
          <a:p>
            <a:pPr marL="457200" lvl="0" indent="0" algn="l" rtl="0">
              <a:spcBef>
                <a:spcPts val="0"/>
              </a:spcBef>
              <a:spcAft>
                <a:spcPts val="0"/>
              </a:spcAft>
              <a:buNone/>
            </a:pPr>
            <a:endParaRPr>
              <a:solidFill>
                <a:schemeClr val="dk1"/>
              </a:solidFill>
              <a:latin typeface="Rubik Light"/>
              <a:ea typeface="Rubik Light"/>
              <a:cs typeface="Rubik Light"/>
              <a:sym typeface="Rubik Light"/>
            </a:endParaRPr>
          </a:p>
          <a:p>
            <a:pPr marL="457200" lvl="0" indent="-317500" algn="l" rtl="0">
              <a:spcBef>
                <a:spcPts val="0"/>
              </a:spcBef>
              <a:spcAft>
                <a:spcPts val="0"/>
              </a:spcAft>
              <a:buClr>
                <a:schemeClr val="dk1"/>
              </a:buClr>
              <a:buSzPts val="1400"/>
              <a:buFont typeface="Rubik Light"/>
              <a:buAutoNum type="arabicPeriod"/>
            </a:pPr>
            <a:r>
              <a:rPr lang="ko">
                <a:solidFill>
                  <a:schemeClr val="dk1"/>
                </a:solidFill>
                <a:latin typeface="Rubik Light"/>
                <a:ea typeface="Rubik Light"/>
                <a:cs typeface="Rubik Light"/>
                <a:sym typeface="Rubik Light"/>
              </a:rPr>
              <a:t>Collaboration/ Marketing:</a:t>
            </a:r>
            <a:endParaRPr>
              <a:solidFill>
                <a:schemeClr val="dk1"/>
              </a:solidFill>
              <a:latin typeface="Rubik Light"/>
              <a:ea typeface="Rubik Light"/>
              <a:cs typeface="Rubik Light"/>
              <a:sym typeface="Rubik Light"/>
            </a:endParaRPr>
          </a:p>
          <a:p>
            <a:pPr marL="457200" lvl="0" indent="0" algn="l" rtl="0">
              <a:spcBef>
                <a:spcPts val="0"/>
              </a:spcBef>
              <a:spcAft>
                <a:spcPts val="0"/>
              </a:spcAft>
              <a:buNone/>
            </a:pPr>
            <a:endParaRPr>
              <a:solidFill>
                <a:schemeClr val="dk1"/>
              </a:solidFill>
              <a:latin typeface="Rubik Light"/>
              <a:ea typeface="Rubik Light"/>
              <a:cs typeface="Rubik Light"/>
              <a:sym typeface="Rubik Light"/>
            </a:endParaRPr>
          </a:p>
          <a:p>
            <a:pPr marL="457200" lvl="0" indent="0" algn="l" rtl="0">
              <a:spcBef>
                <a:spcPts val="0"/>
              </a:spcBef>
              <a:spcAft>
                <a:spcPts val="0"/>
              </a:spcAft>
              <a:buNone/>
            </a:pPr>
            <a:r>
              <a:rPr lang="ko">
                <a:solidFill>
                  <a:schemeClr val="dk1"/>
                </a:solidFill>
                <a:latin typeface="Rubik Light"/>
                <a:ea typeface="Rubik Light"/>
                <a:cs typeface="Rubik Light"/>
                <a:sym typeface="Rubik Light"/>
              </a:rPr>
              <a:t>Virtual Campus </a:t>
            </a:r>
            <a:endParaRPr>
              <a:solidFill>
                <a:schemeClr val="dk1"/>
              </a:solidFill>
              <a:latin typeface="Rubik Light"/>
              <a:ea typeface="Rubik Light"/>
              <a:cs typeface="Rubik Light"/>
              <a:sym typeface="Rubik Light"/>
            </a:endParaRPr>
          </a:p>
          <a:p>
            <a:pPr marL="457200" lvl="0" indent="0" algn="l" rtl="0">
              <a:spcBef>
                <a:spcPts val="0"/>
              </a:spcBef>
              <a:spcAft>
                <a:spcPts val="0"/>
              </a:spcAft>
              <a:buNone/>
            </a:pPr>
            <a:endParaRPr>
              <a:solidFill>
                <a:schemeClr val="dk1"/>
              </a:solidFill>
              <a:latin typeface="Rubik Light"/>
              <a:ea typeface="Rubik Light"/>
              <a:cs typeface="Rubik Light"/>
              <a:sym typeface="Rubik Light"/>
            </a:endParaRPr>
          </a:p>
          <a:p>
            <a:pPr marL="457200" lvl="0" indent="0" algn="l" rtl="0">
              <a:spcBef>
                <a:spcPts val="0"/>
              </a:spcBef>
              <a:spcAft>
                <a:spcPts val="0"/>
              </a:spcAft>
              <a:buNone/>
            </a:pP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marR="0" lvl="0" indent="0" algn="l" rtl="0">
              <a:spcBef>
                <a:spcPts val="0"/>
              </a:spcBef>
              <a:spcAft>
                <a:spcPts val="0"/>
              </a:spcAft>
              <a:buNone/>
            </a:pPr>
            <a:endParaRPr sz="1600">
              <a:solidFill>
                <a:schemeClr val="dk1"/>
              </a:solidFill>
              <a:latin typeface="Rubik Light"/>
              <a:ea typeface="Rubik Light"/>
              <a:cs typeface="Rubik Light"/>
              <a:sym typeface="Rubik Light"/>
            </a:endParaRPr>
          </a:p>
        </p:txBody>
      </p:sp>
      <p:sp>
        <p:nvSpPr>
          <p:cNvPr id="900" name="Google Shape;900;p101"/>
          <p:cNvSpPr txBox="1"/>
          <p:nvPr/>
        </p:nvSpPr>
        <p:spPr>
          <a:xfrm>
            <a:off x="1228733" y="1338266"/>
            <a:ext cx="3343200" cy="3924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ko" sz="2100">
                <a:solidFill>
                  <a:schemeClr val="dk1"/>
                </a:solidFill>
                <a:latin typeface="Rubik Black"/>
                <a:ea typeface="Rubik Black"/>
                <a:cs typeface="Rubik Black"/>
                <a:sym typeface="Rubik Black"/>
              </a:rPr>
              <a:t>Use Cases</a:t>
            </a:r>
            <a:endParaRPr sz="1100"/>
          </a:p>
        </p:txBody>
      </p:sp>
      <p:sp>
        <p:nvSpPr>
          <p:cNvPr id="901" name="Google Shape;901;p101"/>
          <p:cNvSpPr txBox="1"/>
          <p:nvPr/>
        </p:nvSpPr>
        <p:spPr>
          <a:xfrm>
            <a:off x="4637525" y="2063951"/>
            <a:ext cx="3669300" cy="6171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a:solidFill>
                  <a:schemeClr val="dk1"/>
                </a:solidFill>
                <a:latin typeface="Rubik Light"/>
                <a:ea typeface="Rubik Light"/>
                <a:cs typeface="Rubik Light"/>
                <a:sym typeface="Rubik Light"/>
              </a:rPr>
              <a:t>3.   Training:</a:t>
            </a: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lvl="0" indent="0" algn="l" rtl="0">
              <a:spcBef>
                <a:spcPts val="0"/>
              </a:spcBef>
              <a:spcAft>
                <a:spcPts val="0"/>
              </a:spcAft>
              <a:buNone/>
            </a:pPr>
            <a:endParaRPr>
              <a:solidFill>
                <a:schemeClr val="dk1"/>
              </a:solidFill>
              <a:latin typeface="Rubik Light"/>
              <a:ea typeface="Rubik Light"/>
              <a:cs typeface="Rubik Light"/>
              <a:sym typeface="Rubik Light"/>
            </a:endParaRPr>
          </a:p>
          <a:p>
            <a:pPr marL="0" marR="0" lvl="0" indent="0" algn="l" rtl="0">
              <a:spcBef>
                <a:spcPts val="0"/>
              </a:spcBef>
              <a:spcAft>
                <a:spcPts val="0"/>
              </a:spcAft>
              <a:buNone/>
            </a:pPr>
            <a:endParaRPr sz="1600">
              <a:solidFill>
                <a:schemeClr val="dk1"/>
              </a:solidFill>
              <a:latin typeface="Rubik Light"/>
              <a:ea typeface="Rubik Light"/>
              <a:cs typeface="Rubik Light"/>
              <a:sym typeface="Rubik Light"/>
            </a:endParaRPr>
          </a:p>
        </p:txBody>
      </p:sp>
      <p:sp>
        <p:nvSpPr>
          <p:cNvPr id="902" name="Google Shape;902;p101"/>
          <p:cNvSpPr txBox="1"/>
          <p:nvPr/>
        </p:nvSpPr>
        <p:spPr>
          <a:xfrm>
            <a:off x="4637525" y="2481000"/>
            <a:ext cx="4027200" cy="617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ko">
                <a:solidFill>
                  <a:schemeClr val="dk1"/>
                </a:solidFill>
                <a:latin typeface="Rubik Light"/>
                <a:ea typeface="Rubik Light"/>
                <a:cs typeface="Rubik Light"/>
                <a:sym typeface="Rubik Light"/>
              </a:rPr>
              <a:t>Training without material cost or risk of injury</a:t>
            </a:r>
            <a:endParaRPr>
              <a:solidFill>
                <a:schemeClr val="dk1"/>
              </a:solidFill>
              <a:latin typeface="Rubik Light"/>
              <a:ea typeface="Rubik Light"/>
              <a:cs typeface="Rubik Light"/>
              <a:sym typeface="Rubik Light"/>
            </a:endParaRPr>
          </a:p>
          <a:p>
            <a:pPr marL="0" lvl="0" indent="0" algn="l" rtl="0">
              <a:lnSpc>
                <a:spcPct val="115000"/>
              </a:lnSpc>
              <a:spcBef>
                <a:spcPts val="0"/>
              </a:spcBef>
              <a:spcAft>
                <a:spcPts val="0"/>
              </a:spcAft>
              <a:buClr>
                <a:schemeClr val="dk1"/>
              </a:buClr>
              <a:buSzPts val="1100"/>
              <a:buFont typeface="Arial"/>
              <a:buNone/>
            </a:pPr>
            <a:r>
              <a:rPr lang="ko">
                <a:solidFill>
                  <a:schemeClr val="dk1"/>
                </a:solidFill>
                <a:latin typeface="Rubik Light"/>
                <a:ea typeface="Rubik Light"/>
                <a:cs typeface="Rubik Light"/>
                <a:sym typeface="Rubik Light"/>
              </a:rPr>
              <a:t>Simulating dangerous situations </a:t>
            </a:r>
            <a:endParaRPr>
              <a:solidFill>
                <a:schemeClr val="dk1"/>
              </a:solidFill>
              <a:latin typeface="Rubik Light"/>
              <a:ea typeface="Rubik Light"/>
              <a:cs typeface="Rubik Light"/>
              <a:sym typeface="Rubik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02"/>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39</a:t>
            </a:fld>
            <a:endParaRPr/>
          </a:p>
        </p:txBody>
      </p:sp>
      <p:pic>
        <p:nvPicPr>
          <p:cNvPr id="908" name="Google Shape;908;p102"/>
          <p:cNvPicPr preferRelativeResize="0"/>
          <p:nvPr/>
        </p:nvPicPr>
        <p:blipFill rotWithShape="1">
          <a:blip r:embed="rId3">
            <a:alphaModFix/>
          </a:blip>
          <a:srcRect l="11684"/>
          <a:stretch/>
        </p:blipFill>
        <p:spPr>
          <a:xfrm>
            <a:off x="4359275" y="166175"/>
            <a:ext cx="4357949" cy="2399800"/>
          </a:xfrm>
          <a:prstGeom prst="rect">
            <a:avLst/>
          </a:prstGeom>
          <a:noFill/>
          <a:ln>
            <a:noFill/>
          </a:ln>
        </p:spPr>
      </p:pic>
      <p:pic>
        <p:nvPicPr>
          <p:cNvPr id="909" name="Google Shape;909;p102"/>
          <p:cNvPicPr preferRelativeResize="0"/>
          <p:nvPr/>
        </p:nvPicPr>
        <p:blipFill>
          <a:blip r:embed="rId4">
            <a:alphaModFix/>
          </a:blip>
          <a:stretch>
            <a:fillRect/>
          </a:stretch>
        </p:blipFill>
        <p:spPr>
          <a:xfrm>
            <a:off x="969299" y="2624933"/>
            <a:ext cx="4097675" cy="2304942"/>
          </a:xfrm>
          <a:prstGeom prst="rect">
            <a:avLst/>
          </a:prstGeom>
          <a:noFill/>
          <a:ln>
            <a:noFill/>
          </a:ln>
        </p:spPr>
      </p:pic>
      <p:sp>
        <p:nvSpPr>
          <p:cNvPr id="910" name="Google Shape;910;p102"/>
          <p:cNvSpPr txBox="1"/>
          <p:nvPr/>
        </p:nvSpPr>
        <p:spPr>
          <a:xfrm>
            <a:off x="1081750" y="908875"/>
            <a:ext cx="2830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a:latin typeface="Rubik"/>
                <a:ea typeface="Rubik"/>
                <a:cs typeface="Rubik"/>
                <a:sym typeface="Rubik"/>
              </a:rPr>
              <a:t>RWTH Aachen University - Department of Learning Technologies</a:t>
            </a:r>
            <a:endParaRPr>
              <a:latin typeface="Rubik"/>
              <a:ea typeface="Rubik"/>
              <a:cs typeface="Rubik"/>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6"/>
          <p:cNvSpPr/>
          <p:nvPr/>
        </p:nvSpPr>
        <p:spPr>
          <a:xfrm>
            <a:off x="2155372" y="1349828"/>
            <a:ext cx="4833257" cy="2443843"/>
          </a:xfrm>
          <a:prstGeom prst="roundRect">
            <a:avLst>
              <a:gd name="adj" fmla="val 7313"/>
            </a:avLst>
          </a:prstGeom>
          <a:solidFill>
            <a:srgbClr val="FB38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ko" sz="3600" b="1">
                <a:solidFill>
                  <a:srgbClr val="FBFCFD"/>
                </a:solidFill>
                <a:latin typeface="Rubik"/>
                <a:ea typeface="Rubik"/>
                <a:cs typeface="Rubik"/>
                <a:sym typeface="Rubik"/>
              </a:rPr>
              <a:t>What is VR?</a:t>
            </a:r>
            <a:endParaRPr sz="3600" b="1">
              <a:solidFill>
                <a:srgbClr val="FBFCFD"/>
              </a:solidFill>
              <a:latin typeface="Rubik"/>
              <a:ea typeface="Rubik"/>
              <a:cs typeface="Rubik"/>
              <a:sym typeface="Rubik"/>
            </a:endParaRPr>
          </a:p>
        </p:txBody>
      </p:sp>
      <p:sp>
        <p:nvSpPr>
          <p:cNvPr id="405" name="Google Shape;405;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4"/>
        <p:cNvGrpSpPr/>
        <p:nvPr/>
      </p:nvGrpSpPr>
      <p:grpSpPr>
        <a:xfrm>
          <a:off x="0" y="0"/>
          <a:ext cx="0" cy="0"/>
          <a:chOff x="0" y="0"/>
          <a:chExt cx="0" cy="0"/>
        </a:xfrm>
      </p:grpSpPr>
      <p:pic>
        <p:nvPicPr>
          <p:cNvPr id="2" name="Morehouse College Launches Groundbreaking Classes in Virtual Reality with the VictoryXR Academy" descr="Morehouse College Launches Groundbreaking Classes in Virtual Reality with the VictoryXR Academy">
            <a:hlinkClick r:id="" action="ppaction://media"/>
            <a:extLst>
              <a:ext uri="{FF2B5EF4-FFF2-40B4-BE49-F238E27FC236}">
                <a16:creationId xmlns:a16="http://schemas.microsoft.com/office/drawing/2014/main" id="{71D5B6E5-A5A6-C2C8-F695-BD7A4B290E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1588"/>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97"/>
          <p:cNvSpPr/>
          <p:nvPr/>
        </p:nvSpPr>
        <p:spPr>
          <a:xfrm>
            <a:off x="2155372" y="1349828"/>
            <a:ext cx="4833300" cy="2443800"/>
          </a:xfrm>
          <a:prstGeom prst="roundRect">
            <a:avLst>
              <a:gd name="adj" fmla="val 7313"/>
            </a:avLst>
          </a:prstGeom>
          <a:solidFill>
            <a:srgbClr val="FB38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de-DE" altLang="ko" sz="3600" b="1" dirty="0" err="1">
                <a:solidFill>
                  <a:srgbClr val="FBFCFD"/>
                </a:solidFill>
                <a:latin typeface="Rubik"/>
                <a:ea typeface="Rubik"/>
                <a:cs typeface="Rubik"/>
                <a:sym typeface="Rubik"/>
              </a:rPr>
              <a:t>My</a:t>
            </a:r>
            <a:r>
              <a:rPr lang="de-DE" altLang="ko" sz="3600" b="1" dirty="0">
                <a:solidFill>
                  <a:srgbClr val="FBFCFD"/>
                </a:solidFill>
                <a:latin typeface="Rubik"/>
                <a:ea typeface="Rubik"/>
                <a:cs typeface="Rubik"/>
                <a:sym typeface="Rubik"/>
              </a:rPr>
              <a:t> </a:t>
            </a:r>
            <a:r>
              <a:rPr lang="de-DE" altLang="ko" sz="3600" b="1" dirty="0" err="1">
                <a:solidFill>
                  <a:srgbClr val="FBFCFD"/>
                </a:solidFill>
                <a:latin typeface="Rubik"/>
                <a:ea typeface="Rubik"/>
                <a:cs typeface="Rubik"/>
                <a:sym typeface="Rubik"/>
              </a:rPr>
              <a:t>favorite</a:t>
            </a:r>
            <a:r>
              <a:rPr lang="de-DE" altLang="ko" sz="3600" b="1" dirty="0">
                <a:solidFill>
                  <a:srgbClr val="FBFCFD"/>
                </a:solidFill>
                <a:latin typeface="Rubik"/>
                <a:ea typeface="Rubik"/>
                <a:cs typeface="Rubik"/>
                <a:sym typeface="Rubik"/>
              </a:rPr>
              <a:t> VR </a:t>
            </a:r>
            <a:r>
              <a:rPr lang="de-DE" altLang="ko" sz="3600" b="1" dirty="0" err="1">
                <a:solidFill>
                  <a:srgbClr val="FBFCFD"/>
                </a:solidFill>
                <a:latin typeface="Rubik"/>
                <a:ea typeface="Rubik"/>
                <a:cs typeface="Rubik"/>
                <a:sym typeface="Rubik"/>
              </a:rPr>
              <a:t>Application</a:t>
            </a:r>
            <a:endParaRPr sz="3600" b="1" dirty="0">
              <a:solidFill>
                <a:srgbClr val="FBFCFD"/>
              </a:solidFill>
              <a:latin typeface="Rubik"/>
              <a:ea typeface="Rubik"/>
              <a:cs typeface="Rubik"/>
              <a:sym typeface="Rubik"/>
            </a:endParaRPr>
          </a:p>
        </p:txBody>
      </p:sp>
      <p:sp>
        <p:nvSpPr>
          <p:cNvPr id="874" name="Google Shape;874;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41</a:t>
            </a:fld>
            <a:endParaRPr/>
          </a:p>
        </p:txBody>
      </p:sp>
    </p:spTree>
    <p:extLst>
      <p:ext uri="{BB962C8B-B14F-4D97-AF65-F5344CB8AC3E}">
        <p14:creationId xmlns:p14="http://schemas.microsoft.com/office/powerpoint/2010/main" val="2453925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3" name="Tilt Brush_ Painting from a new perspective" descr="Tilt Brush_ Painting from a new perspective">
            <a:hlinkClick r:id="" action="ppaction://media"/>
            <a:extLst>
              <a:ext uri="{FF2B5EF4-FFF2-40B4-BE49-F238E27FC236}">
                <a16:creationId xmlns:a16="http://schemas.microsoft.com/office/drawing/2014/main" id="{660028AC-4681-D0E0-3F0E-EBFFA9197A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3175"/>
            <a:ext cx="9144000" cy="5143500"/>
          </a:xfrm>
          <a:prstGeom prst="rect">
            <a:avLst/>
          </a:prstGeom>
        </p:spPr>
      </p:pic>
    </p:spTree>
    <p:extLst>
      <p:ext uri="{BB962C8B-B14F-4D97-AF65-F5344CB8AC3E}">
        <p14:creationId xmlns:p14="http://schemas.microsoft.com/office/powerpoint/2010/main" val="33852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05"/>
          <p:cNvSpPr txBox="1"/>
          <p:nvPr/>
        </p:nvSpPr>
        <p:spPr>
          <a:xfrm>
            <a:off x="720498" y="1214000"/>
            <a:ext cx="7538100" cy="438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2400" dirty="0">
                <a:solidFill>
                  <a:schemeClr val="dk1"/>
                </a:solidFill>
                <a:latin typeface="Rubik Black"/>
                <a:ea typeface="Rubik Black"/>
                <a:cs typeface="Rubik Black"/>
                <a:sym typeface="Rubik Black"/>
              </a:rPr>
              <a:t>Contents </a:t>
            </a:r>
            <a:r>
              <a:rPr lang="ko" sz="2100" dirty="0">
                <a:solidFill>
                  <a:schemeClr val="dk1"/>
                </a:solidFill>
                <a:latin typeface="Rubik"/>
                <a:ea typeface="Rubik"/>
                <a:cs typeface="Rubik"/>
                <a:sym typeface="Rubik"/>
              </a:rPr>
              <a:t>(</a:t>
            </a:r>
            <a:r>
              <a:rPr lang="de-DE" altLang="ko" sz="2100" dirty="0">
                <a:solidFill>
                  <a:schemeClr val="dk1"/>
                </a:solidFill>
                <a:latin typeface="Rubik"/>
                <a:ea typeface="Rubik"/>
                <a:cs typeface="Rubik"/>
                <a:sym typeface="Rubik"/>
              </a:rPr>
              <a:t>Today</a:t>
            </a:r>
            <a:r>
              <a:rPr lang="ko" sz="2100" dirty="0">
                <a:solidFill>
                  <a:schemeClr val="dk1"/>
                </a:solidFill>
                <a:latin typeface="Rubik"/>
                <a:ea typeface="Rubik"/>
                <a:cs typeface="Rubik"/>
                <a:sym typeface="Rubik"/>
              </a:rPr>
              <a:t>)</a:t>
            </a:r>
            <a:endParaRPr sz="2100" dirty="0">
              <a:solidFill>
                <a:schemeClr val="dk1"/>
              </a:solidFill>
              <a:latin typeface="Rubik"/>
              <a:ea typeface="Rubik"/>
              <a:cs typeface="Rubik"/>
              <a:sym typeface="Rubik"/>
            </a:endParaRPr>
          </a:p>
        </p:txBody>
      </p:sp>
      <p:sp>
        <p:nvSpPr>
          <p:cNvPr id="927" name="Google Shape;927;p105"/>
          <p:cNvSpPr/>
          <p:nvPr/>
        </p:nvSpPr>
        <p:spPr>
          <a:xfrm>
            <a:off x="861419"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05. </a:t>
            </a:r>
            <a:endParaRPr sz="1100">
              <a:solidFill>
                <a:srgbClr val="666666"/>
              </a:solidFill>
            </a:endParaRPr>
          </a:p>
        </p:txBody>
      </p:sp>
      <p:sp>
        <p:nvSpPr>
          <p:cNvPr id="928" name="Google Shape;928;p105"/>
          <p:cNvSpPr/>
          <p:nvPr/>
        </p:nvSpPr>
        <p:spPr>
          <a:xfrm>
            <a:off x="2821064"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929" name="Google Shape;929;p105"/>
          <p:cNvSpPr/>
          <p:nvPr/>
        </p:nvSpPr>
        <p:spPr>
          <a:xfrm>
            <a:off x="2592506"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06.</a:t>
            </a:r>
            <a:endParaRPr sz="1100">
              <a:solidFill>
                <a:srgbClr val="666666"/>
              </a:solidFill>
            </a:endParaRPr>
          </a:p>
        </p:txBody>
      </p:sp>
      <p:sp>
        <p:nvSpPr>
          <p:cNvPr id="930" name="Google Shape;930;p105"/>
          <p:cNvSpPr/>
          <p:nvPr/>
        </p:nvSpPr>
        <p:spPr>
          <a:xfrm>
            <a:off x="4627726"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chemeClr val="dk1"/>
                </a:solidFill>
                <a:latin typeface="Rubik"/>
                <a:ea typeface="Rubik"/>
                <a:cs typeface="Rubik"/>
                <a:sym typeface="Rubik"/>
              </a:rPr>
              <a:t>Locomotion Techniques in VR</a:t>
            </a:r>
            <a:endParaRPr sz="1500">
              <a:solidFill>
                <a:schemeClr val="dk1"/>
              </a:solidFill>
              <a:latin typeface="Rubik"/>
              <a:ea typeface="Rubik"/>
              <a:cs typeface="Rubik"/>
              <a:sym typeface="Rubik"/>
            </a:endParaRPr>
          </a:p>
        </p:txBody>
      </p:sp>
      <p:sp>
        <p:nvSpPr>
          <p:cNvPr id="931" name="Google Shape;931;p105"/>
          <p:cNvSpPr/>
          <p:nvPr/>
        </p:nvSpPr>
        <p:spPr>
          <a:xfrm>
            <a:off x="4627760"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07.</a:t>
            </a:r>
            <a:endParaRPr sz="1100">
              <a:solidFill>
                <a:schemeClr val="dk1"/>
              </a:solidFill>
            </a:endParaRPr>
          </a:p>
        </p:txBody>
      </p:sp>
      <p:sp>
        <p:nvSpPr>
          <p:cNvPr id="932" name="Google Shape;932;p105"/>
          <p:cNvSpPr/>
          <p:nvPr/>
        </p:nvSpPr>
        <p:spPr>
          <a:xfrm>
            <a:off x="6714269"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Challenges</a:t>
            </a:r>
            <a:endParaRPr sz="1200">
              <a:solidFill>
                <a:srgbClr val="666666"/>
              </a:solidFill>
              <a:latin typeface="Rubik"/>
              <a:ea typeface="Rubik"/>
              <a:cs typeface="Rubik"/>
              <a:sym typeface="Rubik"/>
            </a:endParaRPr>
          </a:p>
        </p:txBody>
      </p:sp>
      <p:sp>
        <p:nvSpPr>
          <p:cNvPr id="933" name="Google Shape;933;p105"/>
          <p:cNvSpPr/>
          <p:nvPr/>
        </p:nvSpPr>
        <p:spPr>
          <a:xfrm>
            <a:off x="6714311"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08.</a:t>
            </a:r>
            <a:endParaRPr sz="1100">
              <a:solidFill>
                <a:srgbClr val="666666"/>
              </a:solidFill>
            </a:endParaRPr>
          </a:p>
        </p:txBody>
      </p:sp>
      <p:sp>
        <p:nvSpPr>
          <p:cNvPr id="934" name="Google Shape;934;p105"/>
          <p:cNvSpPr/>
          <p:nvPr/>
        </p:nvSpPr>
        <p:spPr>
          <a:xfrm>
            <a:off x="2603650"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rgbClr val="666666"/>
                </a:solidFill>
                <a:latin typeface="Rubik"/>
                <a:ea typeface="Rubik"/>
                <a:cs typeface="Rubik"/>
                <a:sym typeface="Rubik"/>
              </a:rPr>
              <a:t>VR Applications</a:t>
            </a:r>
            <a:endParaRPr sz="1500">
              <a:solidFill>
                <a:srgbClr val="666666"/>
              </a:solidFill>
              <a:latin typeface="Rubik"/>
              <a:ea typeface="Rubik"/>
              <a:cs typeface="Rubik"/>
              <a:sym typeface="Rubik"/>
            </a:endParaRPr>
          </a:p>
          <a:p>
            <a:pPr marL="0" marR="0" lvl="0" indent="0" algn="l" rtl="0">
              <a:spcBef>
                <a:spcPts val="0"/>
              </a:spcBef>
              <a:spcAft>
                <a:spcPts val="0"/>
              </a:spcAft>
              <a:buNone/>
            </a:pPr>
            <a:endParaRPr sz="1500">
              <a:solidFill>
                <a:srgbClr val="666666"/>
              </a:solidFill>
              <a:latin typeface="Rubik"/>
              <a:ea typeface="Rubik"/>
              <a:cs typeface="Rubik"/>
              <a:sym typeface="Rubik"/>
            </a:endParaRPr>
          </a:p>
        </p:txBody>
      </p:sp>
      <p:sp>
        <p:nvSpPr>
          <p:cNvPr id="935" name="Google Shape;935;p105"/>
          <p:cNvSpPr/>
          <p:nvPr/>
        </p:nvSpPr>
        <p:spPr>
          <a:xfrm>
            <a:off x="893918"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Methods</a:t>
            </a:r>
            <a:endParaRPr sz="1500">
              <a:solidFill>
                <a:srgbClr val="666666"/>
              </a:solidFill>
              <a:latin typeface="Rubik"/>
              <a:ea typeface="Rubik"/>
              <a:cs typeface="Rubik"/>
              <a:sym typeface="Rubik"/>
            </a:endParaRPr>
          </a:p>
        </p:txBody>
      </p:sp>
      <p:sp>
        <p:nvSpPr>
          <p:cNvPr id="936" name="Google Shape;936;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43</a:t>
            </a:fld>
            <a:endParaRPr/>
          </a:p>
        </p:txBody>
      </p:sp>
      <p:pic>
        <p:nvPicPr>
          <p:cNvPr id="937" name="Google Shape;937;p105"/>
          <p:cNvPicPr preferRelativeResize="0"/>
          <p:nvPr/>
        </p:nvPicPr>
        <p:blipFill>
          <a:blip r:embed="rId3">
            <a:alphaModFix/>
          </a:blip>
          <a:stretch>
            <a:fillRect/>
          </a:stretch>
        </p:blipFill>
        <p:spPr>
          <a:xfrm>
            <a:off x="2053325" y="2571750"/>
            <a:ext cx="352500" cy="352500"/>
          </a:xfrm>
          <a:prstGeom prst="rect">
            <a:avLst/>
          </a:prstGeom>
          <a:noFill/>
          <a:ln>
            <a:noFill/>
          </a:ln>
        </p:spPr>
      </p:pic>
      <p:pic>
        <p:nvPicPr>
          <p:cNvPr id="938" name="Google Shape;938;p105"/>
          <p:cNvPicPr preferRelativeResize="0"/>
          <p:nvPr/>
        </p:nvPicPr>
        <p:blipFill>
          <a:blip r:embed="rId4">
            <a:alphaModFix/>
          </a:blip>
          <a:stretch>
            <a:fillRect/>
          </a:stretch>
        </p:blipFill>
        <p:spPr>
          <a:xfrm>
            <a:off x="5080600" y="3296925"/>
            <a:ext cx="638700" cy="638700"/>
          </a:xfrm>
          <a:prstGeom prst="rect">
            <a:avLst/>
          </a:prstGeom>
          <a:noFill/>
          <a:ln>
            <a:noFill/>
          </a:ln>
        </p:spPr>
      </p:pic>
      <p:pic>
        <p:nvPicPr>
          <p:cNvPr id="939" name="Google Shape;939;p105"/>
          <p:cNvPicPr preferRelativeResize="0"/>
          <p:nvPr/>
        </p:nvPicPr>
        <p:blipFill>
          <a:blip r:embed="rId3">
            <a:alphaModFix/>
          </a:blip>
          <a:stretch>
            <a:fillRect/>
          </a:stretch>
        </p:blipFill>
        <p:spPr>
          <a:xfrm>
            <a:off x="4034525" y="2571750"/>
            <a:ext cx="352500" cy="352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06"/>
          <p:cNvSpPr txBox="1"/>
          <p:nvPr/>
        </p:nvSpPr>
        <p:spPr>
          <a:xfrm>
            <a:off x="1343028" y="55368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100">
                <a:solidFill>
                  <a:schemeClr val="dk1"/>
                </a:solidFill>
                <a:latin typeface="Rubik Black"/>
                <a:ea typeface="Rubik Black"/>
                <a:cs typeface="Rubik Black"/>
                <a:sym typeface="Rubik Black"/>
              </a:rPr>
              <a:t>How to move through VR?</a:t>
            </a:r>
            <a:endParaRPr sz="2100">
              <a:solidFill>
                <a:schemeClr val="dk1"/>
              </a:solidFill>
              <a:latin typeface="Rubik Black"/>
              <a:ea typeface="Rubik Black"/>
              <a:cs typeface="Rubik Black"/>
              <a:sym typeface="Rubik Black"/>
            </a:endParaRPr>
          </a:p>
        </p:txBody>
      </p:sp>
      <p:sp>
        <p:nvSpPr>
          <p:cNvPr id="945" name="Google Shape;945;p106"/>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44</a:t>
            </a:fld>
            <a:endParaRPr/>
          </a:p>
        </p:txBody>
      </p:sp>
      <p:sp>
        <p:nvSpPr>
          <p:cNvPr id="946" name="Google Shape;946;p106"/>
          <p:cNvSpPr txBox="1"/>
          <p:nvPr/>
        </p:nvSpPr>
        <p:spPr>
          <a:xfrm>
            <a:off x="1185325" y="1610775"/>
            <a:ext cx="5939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dirty="0">
                <a:latin typeface="Helvetica Neue Medium" panose="02000503000000020004" pitchFamily="2" charset="0"/>
                <a:cs typeface="Helvetica Neue Medium" panose="02000503000000020004" pitchFamily="2" charset="0"/>
              </a:rPr>
              <a:t>Walking:</a:t>
            </a:r>
            <a:endParaRPr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lvl="0" indent="0" algn="l" rtl="0">
              <a:spcBef>
                <a:spcPts val="0"/>
              </a:spcBef>
              <a:spcAft>
                <a:spcPts val="0"/>
              </a:spcAft>
              <a:buNone/>
            </a:pPr>
            <a:r>
              <a:rPr lang="ko" dirty="0">
                <a:latin typeface="Helvetica Neue" panose="02000503000000020004" pitchFamily="2" charset="0"/>
                <a:cs typeface="Helvetica Neue" panose="02000503000000020004" pitchFamily="2" charset="0"/>
              </a:rPr>
              <a:t>-&gt; only possible in limited rooms (not larger than tracked area)</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07"/>
          <p:cNvSpPr txBox="1">
            <a:spLocks noGrp="1"/>
          </p:cNvSpPr>
          <p:nvPr>
            <p:ph type="sldNum" idx="12"/>
          </p:nvPr>
        </p:nvSpPr>
        <p:spPr>
          <a:xfrm>
            <a:off x="-2710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45</a:t>
            </a:fld>
            <a:endParaRPr/>
          </a:p>
        </p:txBody>
      </p:sp>
      <p:sp>
        <p:nvSpPr>
          <p:cNvPr id="952" name="Google Shape;952;p107"/>
          <p:cNvSpPr txBox="1"/>
          <p:nvPr/>
        </p:nvSpPr>
        <p:spPr>
          <a:xfrm>
            <a:off x="797395" y="924511"/>
            <a:ext cx="70296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Can’t we just make people walk faster?</a:t>
            </a:r>
            <a:endParaRPr sz="2400">
              <a:solidFill>
                <a:schemeClr val="dk1"/>
              </a:solidFill>
              <a:latin typeface="Rubik Black"/>
              <a:ea typeface="Rubik Black"/>
              <a:cs typeface="Rubik Black"/>
              <a:sym typeface="Rubik Black"/>
            </a:endParaRPr>
          </a:p>
        </p:txBody>
      </p:sp>
      <p:pic>
        <p:nvPicPr>
          <p:cNvPr id="953" name="Google Shape;953;p107"/>
          <p:cNvPicPr preferRelativeResize="0"/>
          <p:nvPr/>
        </p:nvPicPr>
        <p:blipFill>
          <a:blip r:embed="rId3">
            <a:alphaModFix/>
          </a:blip>
          <a:stretch>
            <a:fillRect/>
          </a:stretch>
        </p:blipFill>
        <p:spPr>
          <a:xfrm>
            <a:off x="969300" y="2261188"/>
            <a:ext cx="1933375" cy="1933375"/>
          </a:xfrm>
          <a:prstGeom prst="rect">
            <a:avLst/>
          </a:prstGeom>
          <a:noFill/>
          <a:ln>
            <a:noFill/>
          </a:ln>
        </p:spPr>
      </p:pic>
      <p:sp>
        <p:nvSpPr>
          <p:cNvPr id="954" name="Google Shape;954;p107"/>
          <p:cNvSpPr/>
          <p:nvPr/>
        </p:nvSpPr>
        <p:spPr>
          <a:xfrm>
            <a:off x="1928825" y="2366400"/>
            <a:ext cx="171300" cy="110700"/>
          </a:xfrm>
          <a:prstGeom prst="roundRect">
            <a:avLst>
              <a:gd name="adj" fmla="val 16667"/>
            </a:avLst>
          </a:prstGeom>
          <a:solidFill>
            <a:srgbClr val="323232"/>
          </a:solidFill>
          <a:ln w="9525" cap="flat" cmpd="sng">
            <a:solidFill>
              <a:srgbClr val="323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5" name="Google Shape;955;p107"/>
          <p:cNvCxnSpPr/>
          <p:nvPr/>
        </p:nvCxnSpPr>
        <p:spPr>
          <a:xfrm>
            <a:off x="2613625" y="2180100"/>
            <a:ext cx="0" cy="483300"/>
          </a:xfrm>
          <a:prstGeom prst="straightConnector1">
            <a:avLst/>
          </a:prstGeom>
          <a:noFill/>
          <a:ln w="19050" cap="flat" cmpd="sng">
            <a:solidFill>
              <a:schemeClr val="dk2"/>
            </a:solidFill>
            <a:prstDash val="solid"/>
            <a:round/>
            <a:headEnd type="stealth" w="med" len="med"/>
            <a:tailEnd type="stealth" w="med" len="med"/>
          </a:ln>
        </p:spPr>
      </p:cxnSp>
      <p:sp>
        <p:nvSpPr>
          <p:cNvPr id="956" name="Google Shape;956;p107"/>
          <p:cNvSpPr txBox="1"/>
          <p:nvPr/>
        </p:nvSpPr>
        <p:spPr>
          <a:xfrm>
            <a:off x="2905675" y="2103225"/>
            <a:ext cx="230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dirty="0">
                <a:latin typeface="Rubik Light"/>
                <a:ea typeface="Rubik Light"/>
                <a:cs typeface="Rubik Light"/>
                <a:sym typeface="Rubik Light"/>
              </a:rPr>
              <a:t>+/- 5cm height difference tolerated</a:t>
            </a:r>
            <a:endParaRPr dirty="0">
              <a:latin typeface="Rubik Light"/>
              <a:ea typeface="Rubik Light"/>
              <a:cs typeface="Rubik Light"/>
              <a:sym typeface="Rubik Light"/>
            </a:endParaRPr>
          </a:p>
        </p:txBody>
      </p:sp>
      <p:sp>
        <p:nvSpPr>
          <p:cNvPr id="957" name="Google Shape;957;p107"/>
          <p:cNvSpPr txBox="1"/>
          <p:nvPr/>
        </p:nvSpPr>
        <p:spPr>
          <a:xfrm>
            <a:off x="4084400" y="3170875"/>
            <a:ext cx="263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a:latin typeface="Rubik Light"/>
                <a:ea typeface="Rubik Light"/>
                <a:cs typeface="Rubik Light"/>
                <a:sym typeface="Rubik Light"/>
              </a:rPr>
              <a:t>Speed increases by +/- 25% are unnoticed by users</a:t>
            </a:r>
            <a:endParaRPr>
              <a:latin typeface="Rubik Light"/>
              <a:ea typeface="Rubik Light"/>
              <a:cs typeface="Rubik Light"/>
              <a:sym typeface="Rubik Light"/>
            </a:endParaRPr>
          </a:p>
        </p:txBody>
      </p:sp>
      <p:cxnSp>
        <p:nvCxnSpPr>
          <p:cNvPr id="958" name="Google Shape;958;p107"/>
          <p:cNvCxnSpPr/>
          <p:nvPr/>
        </p:nvCxnSpPr>
        <p:spPr>
          <a:xfrm>
            <a:off x="2855300" y="3776275"/>
            <a:ext cx="3867000" cy="10200"/>
          </a:xfrm>
          <a:prstGeom prst="straightConnector1">
            <a:avLst/>
          </a:prstGeom>
          <a:noFill/>
          <a:ln w="19050" cap="flat" cmpd="sng">
            <a:solidFill>
              <a:schemeClr val="dk2"/>
            </a:solidFill>
            <a:prstDash val="solid"/>
            <a:round/>
            <a:headEnd type="none" w="med" len="med"/>
            <a:tailEnd type="stealth"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08"/>
          <p:cNvSpPr txBox="1"/>
          <p:nvPr/>
        </p:nvSpPr>
        <p:spPr>
          <a:xfrm>
            <a:off x="1343028" y="55368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100" dirty="0">
                <a:solidFill>
                  <a:schemeClr val="dk1"/>
                </a:solidFill>
                <a:latin typeface="Rubik Black"/>
                <a:ea typeface="Rubik Black"/>
                <a:cs typeface="Rubik Black"/>
                <a:sym typeface="Rubik Black"/>
              </a:rPr>
              <a:t>How to move through VR?</a:t>
            </a:r>
            <a:endParaRPr sz="2100" dirty="0">
              <a:solidFill>
                <a:schemeClr val="dk1"/>
              </a:solidFill>
              <a:latin typeface="Rubik Black"/>
              <a:ea typeface="Rubik Black"/>
              <a:cs typeface="Rubik Black"/>
              <a:sym typeface="Rubik Black"/>
            </a:endParaRPr>
          </a:p>
        </p:txBody>
      </p:sp>
      <p:sp>
        <p:nvSpPr>
          <p:cNvPr id="964" name="Google Shape;964;p108"/>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46</a:t>
            </a:fld>
            <a:endParaRPr/>
          </a:p>
        </p:txBody>
      </p:sp>
      <p:sp>
        <p:nvSpPr>
          <p:cNvPr id="965" name="Google Shape;965;p108"/>
          <p:cNvSpPr txBox="1"/>
          <p:nvPr/>
        </p:nvSpPr>
        <p:spPr>
          <a:xfrm>
            <a:off x="1185325" y="1610775"/>
            <a:ext cx="59391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dirty="0">
                <a:latin typeface="Helvetica Neue Medium" panose="02000503000000020004" pitchFamily="2" charset="0"/>
                <a:cs typeface="Helvetica Neue Medium" panose="02000503000000020004" pitchFamily="2" charset="0"/>
              </a:rPr>
              <a:t>Walking:</a:t>
            </a:r>
            <a:endParaRPr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lvl="0" indent="0" algn="l" rtl="0">
              <a:spcBef>
                <a:spcPts val="0"/>
              </a:spcBef>
              <a:spcAft>
                <a:spcPts val="0"/>
              </a:spcAft>
              <a:buNone/>
            </a:pPr>
            <a:r>
              <a:rPr lang="ko" dirty="0">
                <a:latin typeface="Helvetica Neue" panose="02000503000000020004" pitchFamily="2" charset="0"/>
                <a:cs typeface="Helvetica Neue" panose="02000503000000020004" pitchFamily="2" charset="0"/>
              </a:rPr>
              <a:t>-&gt; only possible in limited rooms (not larger than tracked area)</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r>
              <a:rPr lang="ko" dirty="0">
                <a:latin typeface="Helvetica Neue Medium" panose="02000503000000020004" pitchFamily="2" charset="0"/>
                <a:cs typeface="Helvetica Neue Medium" panose="02000503000000020004" pitchFamily="2" charset="0"/>
              </a:rPr>
              <a:t>Walking-In-Place (WIP)</a:t>
            </a:r>
            <a:endParaRPr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lvl="0" indent="0" algn="l" rtl="0">
              <a:spcBef>
                <a:spcPts val="0"/>
              </a:spcBef>
              <a:spcAft>
                <a:spcPts val="0"/>
              </a:spcAft>
              <a:buNone/>
            </a:pPr>
            <a:r>
              <a:rPr lang="ko" dirty="0">
                <a:latin typeface="Helvetica Neue" panose="02000503000000020004" pitchFamily="2" charset="0"/>
                <a:cs typeface="Helvetica Neue" panose="02000503000000020004" pitchFamily="2" charset="0"/>
              </a:rPr>
              <a:t>-&gt; in open interaction spaces</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6" name="Google Shape;1026;p113"/>
          <p:cNvSpPr txBox="1"/>
          <p:nvPr/>
        </p:nvSpPr>
        <p:spPr>
          <a:xfrm>
            <a:off x="1355733" y="1399206"/>
            <a:ext cx="3669300"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altLang="ko" dirty="0">
                <a:solidFill>
                  <a:schemeClr val="dk1"/>
                </a:solidFill>
                <a:latin typeface="Rubik Light"/>
                <a:ea typeface="Rubik Light"/>
                <a:cs typeface="Rubik Light"/>
                <a:sym typeface="Rubik Light"/>
              </a:rPr>
              <a:t>Tracking – </a:t>
            </a:r>
            <a:r>
              <a:rPr lang="de-DE" altLang="ko" dirty="0" err="1">
                <a:solidFill>
                  <a:schemeClr val="dk1"/>
                </a:solidFill>
                <a:latin typeface="Rubik Light"/>
                <a:ea typeface="Rubik Light"/>
                <a:cs typeface="Rubik Light"/>
                <a:sym typeface="Rubik Light"/>
              </a:rPr>
              <a:t>based</a:t>
            </a:r>
            <a:r>
              <a:rPr lang="de-DE" altLang="ko" dirty="0">
                <a:solidFill>
                  <a:schemeClr val="dk1"/>
                </a:solidFill>
                <a:latin typeface="Rubik Light"/>
                <a:ea typeface="Rubik Light"/>
                <a:cs typeface="Rubik Light"/>
                <a:sym typeface="Rubik Light"/>
              </a:rPr>
              <a:t> WIP</a:t>
            </a:r>
            <a:endParaRPr dirty="0"/>
          </a:p>
        </p:txBody>
      </p:sp>
      <p:sp>
        <p:nvSpPr>
          <p:cNvPr id="1030" name="Google Shape;1030;p1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47</a:t>
            </a:fld>
            <a:endParaRPr/>
          </a:p>
        </p:txBody>
      </p:sp>
      <p:sp>
        <p:nvSpPr>
          <p:cNvPr id="2" name="Google Shape;1026;p113">
            <a:extLst>
              <a:ext uri="{FF2B5EF4-FFF2-40B4-BE49-F238E27FC236}">
                <a16:creationId xmlns:a16="http://schemas.microsoft.com/office/drawing/2014/main" id="{6996FF92-1981-3939-BE8B-FF7457A4ED85}"/>
              </a:ext>
            </a:extLst>
          </p:cNvPr>
          <p:cNvSpPr txBox="1"/>
          <p:nvPr/>
        </p:nvSpPr>
        <p:spPr>
          <a:xfrm>
            <a:off x="5025033" y="1399205"/>
            <a:ext cx="3669300"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altLang="ko" dirty="0" err="1">
                <a:solidFill>
                  <a:schemeClr val="dk1"/>
                </a:solidFill>
                <a:latin typeface="Rubik Light"/>
                <a:ea typeface="Rubik Light"/>
                <a:cs typeface="Rubik Light"/>
                <a:sym typeface="Rubik Light"/>
              </a:rPr>
              <a:t>Mechanical</a:t>
            </a:r>
            <a:r>
              <a:rPr lang="de-DE" altLang="ko" dirty="0">
                <a:solidFill>
                  <a:schemeClr val="dk1"/>
                </a:solidFill>
                <a:latin typeface="Rubik Light"/>
                <a:ea typeface="Rubik Light"/>
                <a:cs typeface="Rubik Light"/>
                <a:sym typeface="Rubik Light"/>
              </a:rPr>
              <a:t> WIP</a:t>
            </a:r>
            <a:endParaRPr dirty="0"/>
          </a:p>
        </p:txBody>
      </p:sp>
      <p:pic>
        <p:nvPicPr>
          <p:cNvPr id="4" name="Grafik 3">
            <a:extLst>
              <a:ext uri="{FF2B5EF4-FFF2-40B4-BE49-F238E27FC236}">
                <a16:creationId xmlns:a16="http://schemas.microsoft.com/office/drawing/2014/main" id="{2FF978F1-092B-2F21-CA8F-45E4FB72BC08}"/>
              </a:ext>
            </a:extLst>
          </p:cNvPr>
          <p:cNvPicPr>
            <a:picLocks noChangeAspect="1"/>
          </p:cNvPicPr>
          <p:nvPr/>
        </p:nvPicPr>
        <p:blipFill>
          <a:blip r:embed="rId3"/>
          <a:stretch>
            <a:fillRect/>
          </a:stretch>
        </p:blipFill>
        <p:spPr>
          <a:xfrm>
            <a:off x="1294701" y="1912468"/>
            <a:ext cx="1895682" cy="2488082"/>
          </a:xfrm>
          <a:prstGeom prst="rect">
            <a:avLst/>
          </a:prstGeom>
        </p:spPr>
      </p:pic>
      <p:pic>
        <p:nvPicPr>
          <p:cNvPr id="8" name="Grafik 7">
            <a:extLst>
              <a:ext uri="{FF2B5EF4-FFF2-40B4-BE49-F238E27FC236}">
                <a16:creationId xmlns:a16="http://schemas.microsoft.com/office/drawing/2014/main" id="{84D00A65-AE29-9BBD-AC6B-512FC9377839}"/>
              </a:ext>
            </a:extLst>
          </p:cNvPr>
          <p:cNvPicPr>
            <a:picLocks noChangeAspect="1"/>
          </p:cNvPicPr>
          <p:nvPr/>
        </p:nvPicPr>
        <p:blipFill rotWithShape="1">
          <a:blip r:embed="rId4"/>
          <a:srcRect l="10000" t="16297" r="15432"/>
          <a:stretch/>
        </p:blipFill>
        <p:spPr>
          <a:xfrm>
            <a:off x="4901603" y="1912468"/>
            <a:ext cx="2104032" cy="2361811"/>
          </a:xfrm>
          <a:prstGeom prst="rect">
            <a:avLst/>
          </a:prstGeom>
        </p:spPr>
      </p:pic>
      <p:sp>
        <p:nvSpPr>
          <p:cNvPr id="9" name="Google Shape;963;p108">
            <a:extLst>
              <a:ext uri="{FF2B5EF4-FFF2-40B4-BE49-F238E27FC236}">
                <a16:creationId xmlns:a16="http://schemas.microsoft.com/office/drawing/2014/main" id="{DF97AFCC-2764-1D4B-B6E8-5F2D2F9EBDDA}"/>
              </a:ext>
            </a:extLst>
          </p:cNvPr>
          <p:cNvSpPr txBox="1"/>
          <p:nvPr/>
        </p:nvSpPr>
        <p:spPr>
          <a:xfrm>
            <a:off x="1343028" y="55368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sz="2100" dirty="0" err="1">
                <a:solidFill>
                  <a:schemeClr val="dk1"/>
                </a:solidFill>
                <a:latin typeface="Rubik Black"/>
                <a:ea typeface="Rubik Black"/>
                <a:cs typeface="Rubik Black"/>
                <a:sym typeface="Rubik Black"/>
              </a:rPr>
              <a:t>Two</a:t>
            </a:r>
            <a:r>
              <a:rPr lang="de-DE" altLang="ko" sz="2100" dirty="0">
                <a:solidFill>
                  <a:schemeClr val="dk1"/>
                </a:solidFill>
                <a:latin typeface="Rubik Black"/>
                <a:ea typeface="Rubik Black"/>
                <a:cs typeface="Rubik Black"/>
                <a:sym typeface="Rubik Black"/>
              </a:rPr>
              <a:t> </a:t>
            </a:r>
            <a:r>
              <a:rPr lang="de-DE" altLang="ko" sz="2100" dirty="0" err="1">
                <a:solidFill>
                  <a:schemeClr val="dk1"/>
                </a:solidFill>
                <a:latin typeface="Rubik Black"/>
                <a:ea typeface="Rubik Black"/>
                <a:cs typeface="Rubik Black"/>
                <a:sym typeface="Rubik Black"/>
              </a:rPr>
              <a:t>types</a:t>
            </a:r>
            <a:r>
              <a:rPr lang="de-DE" altLang="ko" sz="2100" dirty="0">
                <a:solidFill>
                  <a:schemeClr val="dk1"/>
                </a:solidFill>
                <a:latin typeface="Rubik Black"/>
                <a:ea typeface="Rubik Black"/>
                <a:cs typeface="Rubik Black"/>
                <a:sym typeface="Rubik Black"/>
              </a:rPr>
              <a:t> </a:t>
            </a:r>
            <a:r>
              <a:rPr lang="de-DE" altLang="ko" sz="2100" dirty="0" err="1">
                <a:solidFill>
                  <a:schemeClr val="dk1"/>
                </a:solidFill>
                <a:latin typeface="Rubik Black"/>
                <a:ea typeface="Rubik Black"/>
                <a:cs typeface="Rubik Black"/>
                <a:sym typeface="Rubik Black"/>
              </a:rPr>
              <a:t>of</a:t>
            </a:r>
            <a:r>
              <a:rPr lang="de-DE" altLang="ko" sz="2100" dirty="0">
                <a:solidFill>
                  <a:schemeClr val="dk1"/>
                </a:solidFill>
                <a:latin typeface="Rubik Black"/>
                <a:ea typeface="Rubik Black"/>
                <a:cs typeface="Rubik Black"/>
                <a:sym typeface="Rubik Black"/>
              </a:rPr>
              <a:t> WIP</a:t>
            </a:r>
            <a:endParaRPr sz="2100" dirty="0">
              <a:solidFill>
                <a:schemeClr val="dk1"/>
              </a:solidFill>
              <a:latin typeface="Rubik Black"/>
              <a:ea typeface="Rubik Black"/>
              <a:cs typeface="Rubik Black"/>
              <a:sym typeface="Rubik Black"/>
            </a:endParaRPr>
          </a:p>
        </p:txBody>
      </p:sp>
    </p:spTree>
    <p:extLst>
      <p:ext uri="{BB962C8B-B14F-4D97-AF65-F5344CB8AC3E}">
        <p14:creationId xmlns:p14="http://schemas.microsoft.com/office/powerpoint/2010/main" val="132002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14"/>
        <p:cNvGrpSpPr/>
        <p:nvPr/>
      </p:nvGrpSpPr>
      <p:grpSpPr>
        <a:xfrm>
          <a:off x="0" y="0"/>
          <a:ext cx="0" cy="0"/>
          <a:chOff x="0" y="0"/>
          <a:chExt cx="0" cy="0"/>
        </a:xfrm>
      </p:grpSpPr>
      <p:pic>
        <p:nvPicPr>
          <p:cNvPr id="3" name="Omni One Prototype" descr="Omni One Prototype">
            <a:hlinkClick r:id="" action="ppaction://media"/>
            <a:extLst>
              <a:ext uri="{FF2B5EF4-FFF2-40B4-BE49-F238E27FC236}">
                <a16:creationId xmlns:a16="http://schemas.microsoft.com/office/drawing/2014/main" id="{209059AD-1300-C239-7DA7-2DE0C699DB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9144000" cy="5143500"/>
          </a:xfrm>
          <a:prstGeom prst="rect">
            <a:avLst/>
          </a:prstGeom>
        </p:spPr>
      </p:pic>
    </p:spTree>
    <p:extLst>
      <p:ext uri="{BB962C8B-B14F-4D97-AF65-F5344CB8AC3E}">
        <p14:creationId xmlns:p14="http://schemas.microsoft.com/office/powerpoint/2010/main" val="36811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08"/>
          <p:cNvSpPr txBox="1"/>
          <p:nvPr/>
        </p:nvSpPr>
        <p:spPr>
          <a:xfrm>
            <a:off x="1343028" y="55368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100" dirty="0">
                <a:solidFill>
                  <a:schemeClr val="dk1"/>
                </a:solidFill>
                <a:latin typeface="Rubik Black"/>
                <a:ea typeface="Rubik Black"/>
                <a:cs typeface="Rubik Black"/>
                <a:sym typeface="Rubik Black"/>
              </a:rPr>
              <a:t>How to move through VR?</a:t>
            </a:r>
            <a:endParaRPr sz="2100" dirty="0">
              <a:solidFill>
                <a:schemeClr val="dk1"/>
              </a:solidFill>
              <a:latin typeface="Rubik Black"/>
              <a:ea typeface="Rubik Black"/>
              <a:cs typeface="Rubik Black"/>
              <a:sym typeface="Rubik Black"/>
            </a:endParaRPr>
          </a:p>
        </p:txBody>
      </p:sp>
      <p:sp>
        <p:nvSpPr>
          <p:cNvPr id="964" name="Google Shape;964;p108"/>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49</a:t>
            </a:fld>
            <a:endParaRPr/>
          </a:p>
        </p:txBody>
      </p:sp>
      <p:sp>
        <p:nvSpPr>
          <p:cNvPr id="965" name="Google Shape;965;p108"/>
          <p:cNvSpPr txBox="1"/>
          <p:nvPr/>
        </p:nvSpPr>
        <p:spPr>
          <a:xfrm>
            <a:off x="1185325" y="1610775"/>
            <a:ext cx="59391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dirty="0">
                <a:latin typeface="Helvetica Neue Medium" panose="02000503000000020004" pitchFamily="2" charset="0"/>
                <a:cs typeface="Helvetica Neue Medium" panose="02000503000000020004" pitchFamily="2" charset="0"/>
              </a:rPr>
              <a:t>Walking:</a:t>
            </a:r>
            <a:endParaRPr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lvl="0" indent="0" algn="l" rtl="0">
              <a:spcBef>
                <a:spcPts val="0"/>
              </a:spcBef>
              <a:spcAft>
                <a:spcPts val="0"/>
              </a:spcAft>
              <a:buNone/>
            </a:pPr>
            <a:r>
              <a:rPr lang="ko" dirty="0">
                <a:latin typeface="Helvetica Neue" panose="02000503000000020004" pitchFamily="2" charset="0"/>
                <a:cs typeface="Helvetica Neue" panose="02000503000000020004" pitchFamily="2" charset="0"/>
              </a:rPr>
              <a:t>-&gt; only possible in limited rooms (not larger than tracked area)</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r>
              <a:rPr lang="ko" dirty="0">
                <a:latin typeface="Helvetica Neue Medium" panose="02000503000000020004" pitchFamily="2" charset="0"/>
                <a:cs typeface="Helvetica Neue Medium" panose="02000503000000020004" pitchFamily="2" charset="0"/>
              </a:rPr>
              <a:t>Walking-In-Place (WIP)</a:t>
            </a:r>
            <a:endParaRPr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lvl="0" indent="0" algn="l" rtl="0">
              <a:spcBef>
                <a:spcPts val="0"/>
              </a:spcBef>
              <a:spcAft>
                <a:spcPts val="0"/>
              </a:spcAft>
              <a:buNone/>
            </a:pPr>
            <a:r>
              <a:rPr lang="ko" dirty="0">
                <a:latin typeface="Helvetica Neue" panose="02000503000000020004" pitchFamily="2" charset="0"/>
                <a:cs typeface="Helvetica Neue" panose="02000503000000020004" pitchFamily="2" charset="0"/>
              </a:rPr>
              <a:t>-&gt; in open interaction spaces</a:t>
            </a:r>
            <a:endParaRPr lang="de-DE" altLang="ko" dirty="0">
              <a:latin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lang="de-DE" dirty="0">
              <a:latin typeface="Helvetica Neue" panose="02000503000000020004" pitchFamily="2" charset="0"/>
              <a:ea typeface="Helvetica Neue" panose="02000503000000020004" pitchFamily="2" charset="0"/>
              <a:cs typeface="Helvetica Neue" panose="02000503000000020004" pitchFamily="2" charset="0"/>
            </a:endParaRPr>
          </a:p>
          <a:p>
            <a:r>
              <a:rPr lang="de-DE" altLang="ko" dirty="0"/>
              <a:t>But </a:t>
            </a:r>
            <a:r>
              <a:rPr lang="de-DE" altLang="ko" dirty="0" err="1"/>
              <a:t>what</a:t>
            </a:r>
            <a:r>
              <a:rPr lang="de-DE" altLang="ko" dirty="0"/>
              <a:t> </a:t>
            </a:r>
            <a:r>
              <a:rPr lang="de-DE" altLang="ko" dirty="0" err="1"/>
              <a:t>can</a:t>
            </a:r>
            <a:r>
              <a:rPr lang="de-DE" altLang="ko" dirty="0"/>
              <a:t> </a:t>
            </a:r>
            <a:r>
              <a:rPr lang="de-DE" altLang="ko" dirty="0" err="1"/>
              <a:t>you</a:t>
            </a:r>
            <a:r>
              <a:rPr lang="de-DE" altLang="ko" dirty="0"/>
              <a:t> do </a:t>
            </a:r>
            <a:r>
              <a:rPr lang="de-DE" altLang="ko" dirty="0" err="1"/>
              <a:t>if</a:t>
            </a:r>
            <a:r>
              <a:rPr lang="de-DE" altLang="ko" dirty="0"/>
              <a:t> </a:t>
            </a:r>
            <a:r>
              <a:rPr lang="de-DE" altLang="ko" dirty="0" err="1"/>
              <a:t>it</a:t>
            </a:r>
            <a:r>
              <a:rPr lang="de-DE" altLang="ko" dirty="0"/>
              <a:t> </a:t>
            </a:r>
            <a:r>
              <a:rPr lang="de-DE" altLang="ko" dirty="0" err="1"/>
              <a:t>is</a:t>
            </a:r>
            <a:r>
              <a:rPr lang="de-DE" altLang="ko" dirty="0"/>
              <a:t> not possible </a:t>
            </a:r>
            <a:r>
              <a:rPr lang="de-DE" altLang="ko" dirty="0" err="1"/>
              <a:t>to</a:t>
            </a:r>
            <a:r>
              <a:rPr lang="de-DE" altLang="ko" dirty="0"/>
              <a:t> </a:t>
            </a:r>
            <a:r>
              <a:rPr lang="de-DE" altLang="ko" dirty="0" err="1"/>
              <a:t>use</a:t>
            </a:r>
            <a:r>
              <a:rPr lang="de-DE" altLang="ko" dirty="0"/>
              <a:t> </a:t>
            </a:r>
            <a:r>
              <a:rPr lang="de-DE" altLang="ko" dirty="0" err="1"/>
              <a:t>your</a:t>
            </a:r>
            <a:r>
              <a:rPr lang="de-DE" altLang="ko" dirty="0"/>
              <a:t> </a:t>
            </a:r>
            <a:r>
              <a:rPr lang="de-DE" altLang="ko" dirty="0" err="1"/>
              <a:t>legs</a:t>
            </a:r>
            <a:r>
              <a:rPr lang="de-DE" altLang="ko" dirty="0"/>
              <a:t>?</a:t>
            </a:r>
            <a:endParaRPr lang="de-DE" dirty="0"/>
          </a:p>
          <a:p>
            <a:pPr marL="0" lvl="0" indent="0" algn="l" rtl="0">
              <a:spcBef>
                <a:spcPts val="0"/>
              </a:spcBef>
              <a:spcAft>
                <a:spcPts val="0"/>
              </a:spcAft>
              <a:buNone/>
            </a:pP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954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7"/>
          <p:cNvPicPr preferRelativeResize="0"/>
          <p:nvPr/>
        </p:nvPicPr>
        <p:blipFill rotWithShape="1">
          <a:blip r:embed="rId3">
            <a:alphaModFix/>
          </a:blip>
          <a:srcRect/>
          <a:stretch/>
        </p:blipFill>
        <p:spPr>
          <a:xfrm>
            <a:off x="1997550" y="581274"/>
            <a:ext cx="6980425" cy="4270825"/>
          </a:xfrm>
          <a:prstGeom prst="rect">
            <a:avLst/>
          </a:prstGeom>
          <a:noFill/>
          <a:ln>
            <a:noFill/>
          </a:ln>
        </p:spPr>
      </p:pic>
      <p:sp>
        <p:nvSpPr>
          <p:cNvPr id="411" name="Google Shape;411;p67"/>
          <p:cNvSpPr txBox="1"/>
          <p:nvPr/>
        </p:nvSpPr>
        <p:spPr>
          <a:xfrm>
            <a:off x="482537" y="2206475"/>
            <a:ext cx="2313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900">
                <a:solidFill>
                  <a:schemeClr val="dk1"/>
                </a:solidFill>
                <a:latin typeface="Rubik Light"/>
                <a:ea typeface="Rubik Light"/>
                <a:cs typeface="Rubik Light"/>
                <a:sym typeface="Rubik Light"/>
              </a:rPr>
              <a:t>(2012, Aincrad- und Fairy-Dance-Arc, 25 Episodes)</a:t>
            </a:r>
            <a:endParaRPr sz="1100"/>
          </a:p>
        </p:txBody>
      </p:sp>
      <p:sp>
        <p:nvSpPr>
          <p:cNvPr id="412" name="Google Shape;412;p67"/>
          <p:cNvSpPr txBox="1"/>
          <p:nvPr/>
        </p:nvSpPr>
        <p:spPr>
          <a:xfrm>
            <a:off x="440937" y="1860277"/>
            <a:ext cx="2313300" cy="3462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ko" sz="1800">
                <a:solidFill>
                  <a:schemeClr val="dk1"/>
                </a:solidFill>
                <a:latin typeface="Rubik Black"/>
                <a:ea typeface="Rubik Black"/>
                <a:cs typeface="Rubik Black"/>
                <a:sym typeface="Rubik Black"/>
              </a:rPr>
              <a:t>Sword Art Online</a:t>
            </a:r>
            <a:endParaRPr sz="1100"/>
          </a:p>
        </p:txBody>
      </p:sp>
      <p:pic>
        <p:nvPicPr>
          <p:cNvPr id="413" name="Google Shape;413;p67"/>
          <p:cNvPicPr preferRelativeResize="0">
            <a:picLocks noGrp="1"/>
          </p:cNvPicPr>
          <p:nvPr>
            <p:ph type="pic" idx="2"/>
          </p:nvPr>
        </p:nvPicPr>
        <p:blipFill rotWithShape="1">
          <a:blip r:embed="rId4">
            <a:alphaModFix/>
          </a:blip>
          <a:srcRect t="25680" b="25680"/>
          <a:stretch/>
        </p:blipFill>
        <p:spPr>
          <a:xfrm>
            <a:off x="2971565" y="623426"/>
            <a:ext cx="4992000" cy="3497700"/>
          </a:xfrm>
          <a:prstGeom prst="roundRect">
            <a:avLst>
              <a:gd name="adj" fmla="val 1000"/>
            </a:avLst>
          </a:prstGeom>
          <a:solidFill>
            <a:srgbClr val="F2F2F2"/>
          </a:solidFill>
          <a:ln>
            <a:noFill/>
          </a:ln>
        </p:spPr>
      </p:pic>
      <p:sp>
        <p:nvSpPr>
          <p:cNvPr id="414" name="Google Shape;414;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0"/>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50</a:t>
            </a:fld>
            <a:endParaRPr/>
          </a:p>
        </p:txBody>
      </p:sp>
      <p:pic>
        <p:nvPicPr>
          <p:cNvPr id="978" name="Google Shape;978;p110"/>
          <p:cNvPicPr preferRelativeResize="0"/>
          <p:nvPr/>
        </p:nvPicPr>
        <p:blipFill>
          <a:blip r:embed="rId3">
            <a:alphaModFix/>
          </a:blip>
          <a:stretch>
            <a:fillRect/>
          </a:stretch>
        </p:blipFill>
        <p:spPr>
          <a:xfrm rot="742631">
            <a:off x="1009725" y="1615050"/>
            <a:ext cx="1125625" cy="1913401"/>
          </a:xfrm>
          <a:prstGeom prst="rect">
            <a:avLst/>
          </a:prstGeom>
          <a:noFill/>
          <a:ln>
            <a:noFill/>
          </a:ln>
        </p:spPr>
      </p:pic>
      <p:pic>
        <p:nvPicPr>
          <p:cNvPr id="6" name="Grafik 5" descr="Pfeil mit einer Linie: Kurve im Uhrzeigersinn mit einfarbiger Füllung">
            <a:extLst>
              <a:ext uri="{FF2B5EF4-FFF2-40B4-BE49-F238E27FC236}">
                <a16:creationId xmlns:a16="http://schemas.microsoft.com/office/drawing/2014/main" id="{6E87E23D-27E8-CA5B-568D-C4799CC33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95245">
            <a:off x="4204" y="1614797"/>
            <a:ext cx="1426126" cy="1651055"/>
          </a:xfrm>
          <a:prstGeom prst="rect">
            <a:avLst/>
          </a:prstGeom>
        </p:spPr>
      </p:pic>
      <p:sp>
        <p:nvSpPr>
          <p:cNvPr id="9" name="Google Shape;1026;p113">
            <a:extLst>
              <a:ext uri="{FF2B5EF4-FFF2-40B4-BE49-F238E27FC236}">
                <a16:creationId xmlns:a16="http://schemas.microsoft.com/office/drawing/2014/main" id="{05779DAA-84F3-52E3-D367-52152F98F6B7}"/>
              </a:ext>
            </a:extLst>
          </p:cNvPr>
          <p:cNvSpPr txBox="1"/>
          <p:nvPr/>
        </p:nvSpPr>
        <p:spPr>
          <a:xfrm>
            <a:off x="927942" y="3626852"/>
            <a:ext cx="1289190"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Arm Cycling</a:t>
            </a:r>
            <a:endParaRPr dirty="0"/>
          </a:p>
        </p:txBody>
      </p:sp>
      <p:pic>
        <p:nvPicPr>
          <p:cNvPr id="2" name="Google Shape;978;p110">
            <a:extLst>
              <a:ext uri="{FF2B5EF4-FFF2-40B4-BE49-F238E27FC236}">
                <a16:creationId xmlns:a16="http://schemas.microsoft.com/office/drawing/2014/main" id="{B7144CEE-DB9B-2BAE-169F-966D91FABD87}"/>
              </a:ext>
            </a:extLst>
          </p:cNvPr>
          <p:cNvPicPr preferRelativeResize="0"/>
          <p:nvPr/>
        </p:nvPicPr>
        <p:blipFill>
          <a:blip r:embed="rId3">
            <a:alphaModFix/>
          </a:blip>
          <a:stretch>
            <a:fillRect/>
          </a:stretch>
        </p:blipFill>
        <p:spPr>
          <a:xfrm rot="742631">
            <a:off x="2775025" y="1678550"/>
            <a:ext cx="1125625" cy="1913401"/>
          </a:xfrm>
          <a:prstGeom prst="rect">
            <a:avLst/>
          </a:prstGeom>
          <a:noFill/>
          <a:ln>
            <a:noFill/>
          </a:ln>
        </p:spPr>
      </p:pic>
      <p:sp>
        <p:nvSpPr>
          <p:cNvPr id="3" name="Oval 2">
            <a:extLst>
              <a:ext uri="{FF2B5EF4-FFF2-40B4-BE49-F238E27FC236}">
                <a16:creationId xmlns:a16="http://schemas.microsoft.com/office/drawing/2014/main" id="{9FA43C22-21AD-6886-4EFD-D692D2043DEC}"/>
              </a:ext>
            </a:extLst>
          </p:cNvPr>
          <p:cNvSpPr/>
          <p:nvPr/>
        </p:nvSpPr>
        <p:spPr>
          <a:xfrm>
            <a:off x="3263900" y="2349500"/>
            <a:ext cx="317500" cy="279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nach unten mit einfarbiger Füllung">
            <a:extLst>
              <a:ext uri="{FF2B5EF4-FFF2-40B4-BE49-F238E27FC236}">
                <a16:creationId xmlns:a16="http://schemas.microsoft.com/office/drawing/2014/main" id="{1C2598B2-4326-7610-34C4-BABB2D6E67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0399">
            <a:off x="3597207" y="1900210"/>
            <a:ext cx="914400" cy="1539474"/>
          </a:xfrm>
          <a:prstGeom prst="rect">
            <a:avLst/>
          </a:prstGeom>
        </p:spPr>
      </p:pic>
      <p:sp>
        <p:nvSpPr>
          <p:cNvPr id="10" name="Google Shape;1026;p113">
            <a:extLst>
              <a:ext uri="{FF2B5EF4-FFF2-40B4-BE49-F238E27FC236}">
                <a16:creationId xmlns:a16="http://schemas.microsoft.com/office/drawing/2014/main" id="{2BC48D83-A12F-49E4-E0DA-EDADEDD50C2A}"/>
              </a:ext>
            </a:extLst>
          </p:cNvPr>
          <p:cNvSpPr txBox="1"/>
          <p:nvPr/>
        </p:nvSpPr>
        <p:spPr>
          <a:xfrm>
            <a:off x="2619304" y="3626852"/>
            <a:ext cx="1381195"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Point </a:t>
            </a:r>
            <a:r>
              <a:rPr lang="de-DE" altLang="ko" dirty="0" err="1">
                <a:solidFill>
                  <a:schemeClr val="dk1"/>
                </a:solidFill>
                <a:latin typeface="Rubik Light"/>
                <a:ea typeface="Rubik Light"/>
                <a:cs typeface="Rubik Light"/>
                <a:sym typeface="Rubik Light"/>
              </a:rPr>
              <a:t>Tugging</a:t>
            </a:r>
            <a:endParaRPr dirty="0"/>
          </a:p>
        </p:txBody>
      </p:sp>
      <p:pic>
        <p:nvPicPr>
          <p:cNvPr id="4" name="Google Shape;978;p110">
            <a:extLst>
              <a:ext uri="{FF2B5EF4-FFF2-40B4-BE49-F238E27FC236}">
                <a16:creationId xmlns:a16="http://schemas.microsoft.com/office/drawing/2014/main" id="{CEAB3839-8591-B6F4-7300-B250EE962464}"/>
              </a:ext>
            </a:extLst>
          </p:cNvPr>
          <p:cNvPicPr preferRelativeResize="0"/>
          <p:nvPr/>
        </p:nvPicPr>
        <p:blipFill>
          <a:blip r:embed="rId3">
            <a:alphaModFix/>
          </a:blip>
          <a:stretch>
            <a:fillRect/>
          </a:stretch>
        </p:blipFill>
        <p:spPr>
          <a:xfrm rot="742631">
            <a:off x="4654625" y="1716650"/>
            <a:ext cx="1125625" cy="1913401"/>
          </a:xfrm>
          <a:prstGeom prst="rect">
            <a:avLst/>
          </a:prstGeom>
          <a:noFill/>
          <a:ln>
            <a:noFill/>
          </a:ln>
        </p:spPr>
      </p:pic>
      <p:sp>
        <p:nvSpPr>
          <p:cNvPr id="5" name="Oval 4">
            <a:extLst>
              <a:ext uri="{FF2B5EF4-FFF2-40B4-BE49-F238E27FC236}">
                <a16:creationId xmlns:a16="http://schemas.microsoft.com/office/drawing/2014/main" id="{2A9F0BF7-8710-66DD-22E2-D05D6B7E4593}"/>
              </a:ext>
            </a:extLst>
          </p:cNvPr>
          <p:cNvSpPr/>
          <p:nvPr/>
        </p:nvSpPr>
        <p:spPr>
          <a:xfrm>
            <a:off x="5143500" y="2374900"/>
            <a:ext cx="317500" cy="279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730AE863-D1E0-0AFA-2BC7-E1BF91D66641}"/>
              </a:ext>
            </a:extLst>
          </p:cNvPr>
          <p:cNvSpPr/>
          <p:nvPr/>
        </p:nvSpPr>
        <p:spPr>
          <a:xfrm>
            <a:off x="5461000" y="1516649"/>
            <a:ext cx="101600" cy="10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FC80C591-5326-AFD8-3BDC-75DD5743645D}"/>
              </a:ext>
            </a:extLst>
          </p:cNvPr>
          <p:cNvSpPr/>
          <p:nvPr/>
        </p:nvSpPr>
        <p:spPr>
          <a:xfrm>
            <a:off x="5562600" y="1250848"/>
            <a:ext cx="101600" cy="10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BFB7D90-C31F-D01C-3827-4565F6D4BA02}"/>
              </a:ext>
            </a:extLst>
          </p:cNvPr>
          <p:cNvSpPr/>
          <p:nvPr/>
        </p:nvSpPr>
        <p:spPr>
          <a:xfrm>
            <a:off x="5676900" y="965548"/>
            <a:ext cx="101600" cy="10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E03C8052-CF15-ED13-91C5-926457BFE682}"/>
              </a:ext>
            </a:extLst>
          </p:cNvPr>
          <p:cNvSpPr/>
          <p:nvPr/>
        </p:nvSpPr>
        <p:spPr>
          <a:xfrm>
            <a:off x="5730935" y="565672"/>
            <a:ext cx="241300" cy="248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oogle Shape;1026;p113">
            <a:extLst>
              <a:ext uri="{FF2B5EF4-FFF2-40B4-BE49-F238E27FC236}">
                <a16:creationId xmlns:a16="http://schemas.microsoft.com/office/drawing/2014/main" id="{3921FCED-082E-D9AD-37B6-A4D32989B9FA}"/>
              </a:ext>
            </a:extLst>
          </p:cNvPr>
          <p:cNvSpPr txBox="1"/>
          <p:nvPr/>
        </p:nvSpPr>
        <p:spPr>
          <a:xfrm>
            <a:off x="4402671" y="3617413"/>
            <a:ext cx="1381195"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err="1">
                <a:solidFill>
                  <a:schemeClr val="dk1"/>
                </a:solidFill>
                <a:latin typeface="Rubik Light"/>
                <a:ea typeface="Rubik Light"/>
                <a:cs typeface="Rubik Light"/>
                <a:sym typeface="Rubik Light"/>
              </a:rPr>
              <a:t>Teleporting</a:t>
            </a:r>
            <a:endParaRPr dirty="0"/>
          </a:p>
        </p:txBody>
      </p:sp>
      <p:pic>
        <p:nvPicPr>
          <p:cNvPr id="15" name="Google Shape;981;p110">
            <a:extLst>
              <a:ext uri="{FF2B5EF4-FFF2-40B4-BE49-F238E27FC236}">
                <a16:creationId xmlns:a16="http://schemas.microsoft.com/office/drawing/2014/main" id="{8A6BF274-837B-5992-AE12-D9A3D5C40C00}"/>
              </a:ext>
            </a:extLst>
          </p:cNvPr>
          <p:cNvPicPr preferRelativeResize="0"/>
          <p:nvPr/>
        </p:nvPicPr>
        <p:blipFill>
          <a:blip r:embed="rId8">
            <a:alphaModFix/>
          </a:blip>
          <a:stretch>
            <a:fillRect/>
          </a:stretch>
        </p:blipFill>
        <p:spPr>
          <a:xfrm>
            <a:off x="6260100" y="1453149"/>
            <a:ext cx="2110200" cy="2110200"/>
          </a:xfrm>
          <a:prstGeom prst="rect">
            <a:avLst/>
          </a:prstGeom>
          <a:noFill/>
          <a:ln>
            <a:noFill/>
          </a:ln>
        </p:spPr>
      </p:pic>
      <p:pic>
        <p:nvPicPr>
          <p:cNvPr id="20" name="Grafik 19" descr="Cursor mit einfarbiger Füllung">
            <a:extLst>
              <a:ext uri="{FF2B5EF4-FFF2-40B4-BE49-F238E27FC236}">
                <a16:creationId xmlns:a16="http://schemas.microsoft.com/office/drawing/2014/main" id="{24BA4CA3-CBED-6E69-9FAA-2380413EF3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3244" y="964472"/>
            <a:ext cx="606338" cy="606338"/>
          </a:xfrm>
          <a:prstGeom prst="rect">
            <a:avLst/>
          </a:prstGeom>
        </p:spPr>
      </p:pic>
      <p:pic>
        <p:nvPicPr>
          <p:cNvPr id="21" name="Grafik 20" descr="Cursor mit einfarbiger Füllung">
            <a:extLst>
              <a:ext uri="{FF2B5EF4-FFF2-40B4-BE49-F238E27FC236}">
                <a16:creationId xmlns:a16="http://schemas.microsoft.com/office/drawing/2014/main" id="{D2CD76D2-8E2B-2214-15A8-6FDDE3251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563165">
            <a:off x="6232051" y="1644646"/>
            <a:ext cx="606338" cy="606338"/>
          </a:xfrm>
          <a:prstGeom prst="rect">
            <a:avLst/>
          </a:prstGeom>
        </p:spPr>
      </p:pic>
      <p:pic>
        <p:nvPicPr>
          <p:cNvPr id="22" name="Grafik 21" descr="Cursor mit einfarbiger Füllung">
            <a:extLst>
              <a:ext uri="{FF2B5EF4-FFF2-40B4-BE49-F238E27FC236}">
                <a16:creationId xmlns:a16="http://schemas.microsoft.com/office/drawing/2014/main" id="{B8E543A2-2F1A-E9B5-E13A-6976E4CDDD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956549">
            <a:off x="6953603" y="1658552"/>
            <a:ext cx="606338" cy="606338"/>
          </a:xfrm>
          <a:prstGeom prst="rect">
            <a:avLst/>
          </a:prstGeom>
        </p:spPr>
      </p:pic>
      <p:pic>
        <p:nvPicPr>
          <p:cNvPr id="23" name="Grafik 22" descr="Cursor mit einfarbiger Füllung">
            <a:extLst>
              <a:ext uri="{FF2B5EF4-FFF2-40B4-BE49-F238E27FC236}">
                <a16:creationId xmlns:a16="http://schemas.microsoft.com/office/drawing/2014/main" id="{FA7F0B92-4B2A-F009-56A5-999DE14993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536344">
            <a:off x="6779887" y="866296"/>
            <a:ext cx="606338" cy="606338"/>
          </a:xfrm>
          <a:prstGeom prst="rect">
            <a:avLst/>
          </a:prstGeom>
        </p:spPr>
      </p:pic>
      <p:sp>
        <p:nvSpPr>
          <p:cNvPr id="24" name="Google Shape;1026;p113">
            <a:extLst>
              <a:ext uri="{FF2B5EF4-FFF2-40B4-BE49-F238E27FC236}">
                <a16:creationId xmlns:a16="http://schemas.microsoft.com/office/drawing/2014/main" id="{35D38895-D861-D25E-8534-94F29D3F38CE}"/>
              </a:ext>
            </a:extLst>
          </p:cNvPr>
          <p:cNvSpPr txBox="1"/>
          <p:nvPr/>
        </p:nvSpPr>
        <p:spPr>
          <a:xfrm>
            <a:off x="6536271" y="3642813"/>
            <a:ext cx="1381195"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Joystick</a:t>
            </a:r>
            <a:endParaRPr dirty="0"/>
          </a:p>
        </p:txBody>
      </p:sp>
      <p:sp>
        <p:nvSpPr>
          <p:cNvPr id="25" name="Google Shape;963;p108">
            <a:extLst>
              <a:ext uri="{FF2B5EF4-FFF2-40B4-BE49-F238E27FC236}">
                <a16:creationId xmlns:a16="http://schemas.microsoft.com/office/drawing/2014/main" id="{52D1918C-1012-6421-5C4F-4512D640019F}"/>
              </a:ext>
            </a:extLst>
          </p:cNvPr>
          <p:cNvSpPr txBox="1"/>
          <p:nvPr/>
        </p:nvSpPr>
        <p:spPr>
          <a:xfrm>
            <a:off x="994274" y="718947"/>
            <a:ext cx="6457800" cy="392400"/>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de-DE" altLang="ko" sz="2100" dirty="0" err="1">
                <a:solidFill>
                  <a:schemeClr val="dk1"/>
                </a:solidFill>
                <a:latin typeface="Rubik Black"/>
                <a:ea typeface="Rubik Black"/>
                <a:cs typeface="Rubik Black"/>
                <a:sym typeface="Rubik Black"/>
              </a:rPr>
              <a:t>Locomotion</a:t>
            </a:r>
            <a:r>
              <a:rPr lang="de-DE" altLang="ko" sz="2100" dirty="0">
                <a:solidFill>
                  <a:schemeClr val="dk1"/>
                </a:solidFill>
                <a:latin typeface="Rubik Black"/>
                <a:ea typeface="Rubik Black"/>
                <a:cs typeface="Rubik Black"/>
                <a:sym typeface="Rubik Black"/>
              </a:rPr>
              <a:t> </a:t>
            </a:r>
            <a:r>
              <a:rPr lang="de-DE" altLang="ko" sz="2100" dirty="0" err="1">
                <a:solidFill>
                  <a:schemeClr val="dk1"/>
                </a:solidFill>
                <a:latin typeface="Rubik Black"/>
                <a:ea typeface="Rubik Black"/>
                <a:cs typeface="Rubik Black"/>
                <a:sym typeface="Rubik Black"/>
              </a:rPr>
              <a:t>Techniques</a:t>
            </a:r>
            <a:endParaRPr sz="2100" dirty="0">
              <a:solidFill>
                <a:schemeClr val="dk1"/>
              </a:solidFill>
              <a:latin typeface="Rubik Black"/>
              <a:ea typeface="Rubik Black"/>
              <a:cs typeface="Rubik Black"/>
              <a:sym typeface="Rubik Black"/>
            </a:endParaRPr>
          </a:p>
        </p:txBody>
      </p:sp>
    </p:spTree>
    <p:extLst>
      <p:ext uri="{BB962C8B-B14F-4D97-AF65-F5344CB8AC3E}">
        <p14:creationId xmlns:p14="http://schemas.microsoft.com/office/powerpoint/2010/main" val="9611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animBg="1"/>
      <p:bldP spid="7" grpId="0" animBg="1"/>
      <p:bldP spid="11" grpId="0" animBg="1"/>
      <p:bldP spid="12" grpId="0" animBg="1"/>
      <p:bldP spid="13" grpId="0" animBg="1"/>
      <p:bldP spid="14"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0F41D865-F53D-3F08-AF4D-802ED33CBAD2}"/>
              </a:ext>
            </a:extLst>
          </p:cNvPr>
          <p:cNvPicPr>
            <a:picLocks noGrp="1" noChangeAspect="1"/>
          </p:cNvPicPr>
          <p:nvPr>
            <p:ph type="pic" idx="2"/>
          </p:nvPr>
        </p:nvPicPr>
        <p:blipFill rotWithShape="1">
          <a:blip r:embed="rId3"/>
          <a:srcRect l="3981" t="655" r="2319" b="13378"/>
          <a:stretch/>
        </p:blipFill>
        <p:spPr>
          <a:xfrm>
            <a:off x="-1" y="847226"/>
            <a:ext cx="4572001" cy="3902625"/>
          </a:xfrm>
        </p:spPr>
      </p:pic>
      <p:sp>
        <p:nvSpPr>
          <p:cNvPr id="3" name="Foliennummernplatzhalter 2">
            <a:extLst>
              <a:ext uri="{FF2B5EF4-FFF2-40B4-BE49-F238E27FC236}">
                <a16:creationId xmlns:a16="http://schemas.microsoft.com/office/drawing/2014/main" id="{FC1E310A-7BE2-316B-5934-FB5CFD20F1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altLang="ko" smtClean="0"/>
              <a:t>51</a:t>
            </a:fld>
            <a:endParaRPr lang="de-DE"/>
          </a:p>
        </p:txBody>
      </p:sp>
      <p:pic>
        <p:nvPicPr>
          <p:cNvPr id="7" name="Grafik 6">
            <a:extLst>
              <a:ext uri="{FF2B5EF4-FFF2-40B4-BE49-F238E27FC236}">
                <a16:creationId xmlns:a16="http://schemas.microsoft.com/office/drawing/2014/main" id="{17D5A830-0B9E-4639-7134-D9AB2088F738}"/>
              </a:ext>
            </a:extLst>
          </p:cNvPr>
          <p:cNvPicPr>
            <a:picLocks noChangeAspect="1"/>
          </p:cNvPicPr>
          <p:nvPr/>
        </p:nvPicPr>
        <p:blipFill rotWithShape="1">
          <a:blip r:embed="rId4"/>
          <a:srcRect r="25077"/>
          <a:stretch/>
        </p:blipFill>
        <p:spPr>
          <a:xfrm>
            <a:off x="4572000" y="847225"/>
            <a:ext cx="4572000" cy="3902625"/>
          </a:xfrm>
          <a:prstGeom prst="rect">
            <a:avLst/>
          </a:prstGeom>
        </p:spPr>
      </p:pic>
      <p:sp>
        <p:nvSpPr>
          <p:cNvPr id="8" name="Google Shape;963;p108">
            <a:extLst>
              <a:ext uri="{FF2B5EF4-FFF2-40B4-BE49-F238E27FC236}">
                <a16:creationId xmlns:a16="http://schemas.microsoft.com/office/drawing/2014/main" id="{C7F73B23-02F6-64D1-A654-930FC9F8C7F5}"/>
              </a:ext>
            </a:extLst>
          </p:cNvPr>
          <p:cNvSpPr txBox="1"/>
          <p:nvPr/>
        </p:nvSpPr>
        <p:spPr>
          <a:xfrm>
            <a:off x="1343028" y="31238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sz="2100" dirty="0">
                <a:solidFill>
                  <a:schemeClr val="dk1"/>
                </a:solidFill>
                <a:latin typeface="Rubik Black"/>
                <a:ea typeface="Rubik Black"/>
                <a:cs typeface="Rubik Black"/>
                <a:sym typeface="Rubik Black"/>
              </a:rPr>
              <a:t>Evaluation</a:t>
            </a:r>
            <a:endParaRPr sz="2100" dirty="0">
              <a:solidFill>
                <a:schemeClr val="dk1"/>
              </a:solidFill>
              <a:latin typeface="Rubik Black"/>
              <a:ea typeface="Rubik Black"/>
              <a:cs typeface="Rubik Black"/>
              <a:sym typeface="Rubik Black"/>
            </a:endParaRPr>
          </a:p>
        </p:txBody>
      </p:sp>
      <p:sp>
        <p:nvSpPr>
          <p:cNvPr id="9" name="Textfeld 8">
            <a:extLst>
              <a:ext uri="{FF2B5EF4-FFF2-40B4-BE49-F238E27FC236}">
                <a16:creationId xmlns:a16="http://schemas.microsoft.com/office/drawing/2014/main" id="{118CB4C8-DB3C-7F63-21A7-C8A3156C03F6}"/>
              </a:ext>
            </a:extLst>
          </p:cNvPr>
          <p:cNvSpPr txBox="1"/>
          <p:nvPr/>
        </p:nvSpPr>
        <p:spPr>
          <a:xfrm>
            <a:off x="550985" y="4749850"/>
            <a:ext cx="2157046" cy="276999"/>
          </a:xfrm>
          <a:prstGeom prst="rect">
            <a:avLst/>
          </a:prstGeom>
          <a:noFill/>
        </p:spPr>
        <p:txBody>
          <a:bodyPr wrap="square" rtlCol="0">
            <a:spAutoFit/>
          </a:bodyPr>
          <a:lstStyle/>
          <a:p>
            <a:r>
              <a:rPr lang="de-DE" sz="1200" dirty="0" err="1">
                <a:latin typeface="Helvetica Neue Light" panose="02000403000000020004" pitchFamily="2" charset="0"/>
                <a:ea typeface="Helvetica Neue Light" panose="02000403000000020004" pitchFamily="2" charset="0"/>
              </a:rPr>
              <a:t>Coomer</a:t>
            </a:r>
            <a:r>
              <a:rPr lang="de-DE" sz="1200" dirty="0">
                <a:latin typeface="Helvetica Neue Light" panose="02000403000000020004" pitchFamily="2" charset="0"/>
                <a:ea typeface="Helvetica Neue Light" panose="02000403000000020004" pitchFamily="2" charset="0"/>
              </a:rPr>
              <a:t> et al. SAP ‘18</a:t>
            </a:r>
          </a:p>
        </p:txBody>
      </p:sp>
    </p:spTree>
    <p:extLst>
      <p:ext uri="{BB962C8B-B14F-4D97-AF65-F5344CB8AC3E}">
        <p14:creationId xmlns:p14="http://schemas.microsoft.com/office/powerpoint/2010/main" val="4225563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0"/>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52</a:t>
            </a:fld>
            <a:endParaRPr/>
          </a:p>
        </p:txBody>
      </p:sp>
      <p:pic>
        <p:nvPicPr>
          <p:cNvPr id="978" name="Google Shape;978;p110"/>
          <p:cNvPicPr preferRelativeResize="0"/>
          <p:nvPr/>
        </p:nvPicPr>
        <p:blipFill>
          <a:blip r:embed="rId3">
            <a:alphaModFix/>
          </a:blip>
          <a:stretch>
            <a:fillRect/>
          </a:stretch>
        </p:blipFill>
        <p:spPr>
          <a:xfrm rot="742631">
            <a:off x="1009725" y="1615050"/>
            <a:ext cx="1125625" cy="1913401"/>
          </a:xfrm>
          <a:prstGeom prst="rect">
            <a:avLst/>
          </a:prstGeom>
          <a:noFill/>
          <a:ln>
            <a:noFill/>
          </a:ln>
        </p:spPr>
      </p:pic>
      <p:pic>
        <p:nvPicPr>
          <p:cNvPr id="6" name="Grafik 5" descr="Pfeil mit einer Linie: Kurve im Uhrzeigersinn mit einfarbiger Füllung">
            <a:extLst>
              <a:ext uri="{FF2B5EF4-FFF2-40B4-BE49-F238E27FC236}">
                <a16:creationId xmlns:a16="http://schemas.microsoft.com/office/drawing/2014/main" id="{6E87E23D-27E8-CA5B-568D-C4799CC33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95245">
            <a:off x="115500" y="1278145"/>
            <a:ext cx="1426126" cy="2024501"/>
          </a:xfrm>
          <a:prstGeom prst="rect">
            <a:avLst/>
          </a:prstGeom>
        </p:spPr>
      </p:pic>
      <p:sp>
        <p:nvSpPr>
          <p:cNvPr id="9" name="Google Shape;1026;p113">
            <a:extLst>
              <a:ext uri="{FF2B5EF4-FFF2-40B4-BE49-F238E27FC236}">
                <a16:creationId xmlns:a16="http://schemas.microsoft.com/office/drawing/2014/main" id="{05779DAA-84F3-52E3-D367-52152F98F6B7}"/>
              </a:ext>
            </a:extLst>
          </p:cNvPr>
          <p:cNvSpPr txBox="1"/>
          <p:nvPr/>
        </p:nvSpPr>
        <p:spPr>
          <a:xfrm>
            <a:off x="912952" y="3919919"/>
            <a:ext cx="1289190"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Arm Cycling</a:t>
            </a:r>
            <a:endParaRPr dirty="0"/>
          </a:p>
        </p:txBody>
      </p:sp>
      <p:pic>
        <p:nvPicPr>
          <p:cNvPr id="2" name="Google Shape;978;p110">
            <a:extLst>
              <a:ext uri="{FF2B5EF4-FFF2-40B4-BE49-F238E27FC236}">
                <a16:creationId xmlns:a16="http://schemas.microsoft.com/office/drawing/2014/main" id="{B7144CEE-DB9B-2BAE-169F-966D91FABD87}"/>
              </a:ext>
            </a:extLst>
          </p:cNvPr>
          <p:cNvPicPr preferRelativeResize="0"/>
          <p:nvPr/>
        </p:nvPicPr>
        <p:blipFill>
          <a:blip r:embed="rId3">
            <a:alphaModFix/>
          </a:blip>
          <a:stretch>
            <a:fillRect/>
          </a:stretch>
        </p:blipFill>
        <p:spPr>
          <a:xfrm rot="742631">
            <a:off x="2775025" y="1678550"/>
            <a:ext cx="1125625" cy="1913401"/>
          </a:xfrm>
          <a:prstGeom prst="rect">
            <a:avLst/>
          </a:prstGeom>
          <a:noFill/>
          <a:ln>
            <a:noFill/>
          </a:ln>
        </p:spPr>
      </p:pic>
      <p:sp>
        <p:nvSpPr>
          <p:cNvPr id="3" name="Oval 2">
            <a:extLst>
              <a:ext uri="{FF2B5EF4-FFF2-40B4-BE49-F238E27FC236}">
                <a16:creationId xmlns:a16="http://schemas.microsoft.com/office/drawing/2014/main" id="{9FA43C22-21AD-6886-4EFD-D692D2043DEC}"/>
              </a:ext>
            </a:extLst>
          </p:cNvPr>
          <p:cNvSpPr/>
          <p:nvPr/>
        </p:nvSpPr>
        <p:spPr>
          <a:xfrm>
            <a:off x="3263900" y="23495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nach unten mit einfarbiger Füllung">
            <a:extLst>
              <a:ext uri="{FF2B5EF4-FFF2-40B4-BE49-F238E27FC236}">
                <a16:creationId xmlns:a16="http://schemas.microsoft.com/office/drawing/2014/main" id="{1C2598B2-4326-7610-34C4-BABB2D6E67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0399">
            <a:off x="3597207" y="1900210"/>
            <a:ext cx="914400" cy="1539474"/>
          </a:xfrm>
          <a:prstGeom prst="rect">
            <a:avLst/>
          </a:prstGeom>
        </p:spPr>
      </p:pic>
      <p:sp>
        <p:nvSpPr>
          <p:cNvPr id="10" name="Google Shape;1026;p113">
            <a:extLst>
              <a:ext uri="{FF2B5EF4-FFF2-40B4-BE49-F238E27FC236}">
                <a16:creationId xmlns:a16="http://schemas.microsoft.com/office/drawing/2014/main" id="{2BC48D83-A12F-49E4-E0DA-EDADEDD50C2A}"/>
              </a:ext>
            </a:extLst>
          </p:cNvPr>
          <p:cNvSpPr txBox="1"/>
          <p:nvPr/>
        </p:nvSpPr>
        <p:spPr>
          <a:xfrm>
            <a:off x="2604314" y="3919919"/>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Point </a:t>
            </a:r>
            <a:r>
              <a:rPr lang="de-DE" altLang="ko" dirty="0" err="1">
                <a:solidFill>
                  <a:schemeClr val="dk1"/>
                </a:solidFill>
                <a:latin typeface="Rubik Light"/>
                <a:ea typeface="Rubik Light"/>
                <a:cs typeface="Rubik Light"/>
                <a:sym typeface="Rubik Light"/>
              </a:rPr>
              <a:t>Tugging</a:t>
            </a:r>
            <a:endParaRPr dirty="0"/>
          </a:p>
        </p:txBody>
      </p:sp>
      <p:pic>
        <p:nvPicPr>
          <p:cNvPr id="4" name="Google Shape;978;p110">
            <a:extLst>
              <a:ext uri="{FF2B5EF4-FFF2-40B4-BE49-F238E27FC236}">
                <a16:creationId xmlns:a16="http://schemas.microsoft.com/office/drawing/2014/main" id="{CEAB3839-8591-B6F4-7300-B250EE962464}"/>
              </a:ext>
            </a:extLst>
          </p:cNvPr>
          <p:cNvPicPr preferRelativeResize="0"/>
          <p:nvPr/>
        </p:nvPicPr>
        <p:blipFill>
          <a:blip r:embed="rId3">
            <a:alphaModFix/>
          </a:blip>
          <a:stretch>
            <a:fillRect/>
          </a:stretch>
        </p:blipFill>
        <p:spPr>
          <a:xfrm rot="742631">
            <a:off x="4654625" y="1716650"/>
            <a:ext cx="1125625" cy="1913401"/>
          </a:xfrm>
          <a:prstGeom prst="rect">
            <a:avLst/>
          </a:prstGeom>
          <a:noFill/>
          <a:ln>
            <a:noFill/>
          </a:ln>
        </p:spPr>
      </p:pic>
      <p:sp>
        <p:nvSpPr>
          <p:cNvPr id="5" name="Oval 4">
            <a:extLst>
              <a:ext uri="{FF2B5EF4-FFF2-40B4-BE49-F238E27FC236}">
                <a16:creationId xmlns:a16="http://schemas.microsoft.com/office/drawing/2014/main" id="{2A9F0BF7-8710-66DD-22E2-D05D6B7E4593}"/>
              </a:ext>
            </a:extLst>
          </p:cNvPr>
          <p:cNvSpPr/>
          <p:nvPr/>
        </p:nvSpPr>
        <p:spPr>
          <a:xfrm>
            <a:off x="5143500" y="23749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730AE863-D1E0-0AFA-2BC7-E1BF91D66641}"/>
              </a:ext>
            </a:extLst>
          </p:cNvPr>
          <p:cNvSpPr/>
          <p:nvPr/>
        </p:nvSpPr>
        <p:spPr>
          <a:xfrm>
            <a:off x="5461000" y="1516649"/>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FC80C591-5326-AFD8-3BDC-75DD5743645D}"/>
              </a:ext>
            </a:extLst>
          </p:cNvPr>
          <p:cNvSpPr/>
          <p:nvPr/>
        </p:nvSpPr>
        <p:spPr>
          <a:xfrm>
            <a:off x="5562600" y="12508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BFB7D90-C31F-D01C-3827-4565F6D4BA02}"/>
              </a:ext>
            </a:extLst>
          </p:cNvPr>
          <p:cNvSpPr/>
          <p:nvPr/>
        </p:nvSpPr>
        <p:spPr>
          <a:xfrm>
            <a:off x="5676900" y="9655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E03C8052-CF15-ED13-91C5-926457BFE682}"/>
              </a:ext>
            </a:extLst>
          </p:cNvPr>
          <p:cNvSpPr/>
          <p:nvPr/>
        </p:nvSpPr>
        <p:spPr>
          <a:xfrm>
            <a:off x="5730935" y="565672"/>
            <a:ext cx="241300" cy="24865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oogle Shape;1026;p113">
            <a:extLst>
              <a:ext uri="{FF2B5EF4-FFF2-40B4-BE49-F238E27FC236}">
                <a16:creationId xmlns:a16="http://schemas.microsoft.com/office/drawing/2014/main" id="{3921FCED-082E-D9AD-37B6-A4D32989B9FA}"/>
              </a:ext>
            </a:extLst>
          </p:cNvPr>
          <p:cNvSpPr txBox="1"/>
          <p:nvPr/>
        </p:nvSpPr>
        <p:spPr>
          <a:xfrm>
            <a:off x="4387681" y="39104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err="1">
                <a:solidFill>
                  <a:schemeClr val="dk1"/>
                </a:solidFill>
                <a:latin typeface="Rubik Light"/>
                <a:ea typeface="Rubik Light"/>
                <a:cs typeface="Rubik Light"/>
                <a:sym typeface="Rubik Light"/>
              </a:rPr>
              <a:t>Teleporting</a:t>
            </a:r>
            <a:endParaRPr dirty="0"/>
          </a:p>
        </p:txBody>
      </p:sp>
      <p:pic>
        <p:nvPicPr>
          <p:cNvPr id="15" name="Google Shape;981;p110">
            <a:extLst>
              <a:ext uri="{FF2B5EF4-FFF2-40B4-BE49-F238E27FC236}">
                <a16:creationId xmlns:a16="http://schemas.microsoft.com/office/drawing/2014/main" id="{8A6BF274-837B-5992-AE12-D9A3D5C40C00}"/>
              </a:ext>
            </a:extLst>
          </p:cNvPr>
          <p:cNvPicPr preferRelativeResize="0"/>
          <p:nvPr/>
        </p:nvPicPr>
        <p:blipFill>
          <a:blip r:embed="rId8">
            <a:alphaModFix/>
          </a:blip>
          <a:stretch>
            <a:fillRect/>
          </a:stretch>
        </p:blipFill>
        <p:spPr>
          <a:xfrm>
            <a:off x="6260100" y="1453149"/>
            <a:ext cx="2110200" cy="2110200"/>
          </a:xfrm>
          <a:prstGeom prst="rect">
            <a:avLst/>
          </a:prstGeom>
          <a:noFill/>
          <a:ln>
            <a:noFill/>
          </a:ln>
        </p:spPr>
      </p:pic>
      <p:pic>
        <p:nvPicPr>
          <p:cNvPr id="20" name="Grafik 19" descr="Cursor mit einfarbiger Füllung">
            <a:extLst>
              <a:ext uri="{FF2B5EF4-FFF2-40B4-BE49-F238E27FC236}">
                <a16:creationId xmlns:a16="http://schemas.microsoft.com/office/drawing/2014/main" id="{24BA4CA3-CBED-6E69-9FAA-2380413EF3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3244" y="964472"/>
            <a:ext cx="606338" cy="606338"/>
          </a:xfrm>
          <a:prstGeom prst="rect">
            <a:avLst/>
          </a:prstGeom>
        </p:spPr>
      </p:pic>
      <p:pic>
        <p:nvPicPr>
          <p:cNvPr id="21" name="Grafik 20" descr="Cursor mit einfarbiger Füllung">
            <a:extLst>
              <a:ext uri="{FF2B5EF4-FFF2-40B4-BE49-F238E27FC236}">
                <a16:creationId xmlns:a16="http://schemas.microsoft.com/office/drawing/2014/main" id="{D2CD76D2-8E2B-2214-15A8-6FDDE3251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563165">
            <a:off x="6232051" y="1644646"/>
            <a:ext cx="606338" cy="606338"/>
          </a:xfrm>
          <a:prstGeom prst="rect">
            <a:avLst/>
          </a:prstGeom>
        </p:spPr>
      </p:pic>
      <p:pic>
        <p:nvPicPr>
          <p:cNvPr id="22" name="Grafik 21" descr="Cursor mit einfarbiger Füllung">
            <a:extLst>
              <a:ext uri="{FF2B5EF4-FFF2-40B4-BE49-F238E27FC236}">
                <a16:creationId xmlns:a16="http://schemas.microsoft.com/office/drawing/2014/main" id="{B8E543A2-2F1A-E9B5-E13A-6976E4CDDD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956549">
            <a:off x="6953603" y="1658552"/>
            <a:ext cx="606338" cy="606338"/>
          </a:xfrm>
          <a:prstGeom prst="rect">
            <a:avLst/>
          </a:prstGeom>
        </p:spPr>
      </p:pic>
      <p:pic>
        <p:nvPicPr>
          <p:cNvPr id="23" name="Grafik 22" descr="Cursor mit einfarbiger Füllung">
            <a:extLst>
              <a:ext uri="{FF2B5EF4-FFF2-40B4-BE49-F238E27FC236}">
                <a16:creationId xmlns:a16="http://schemas.microsoft.com/office/drawing/2014/main" id="{FA7F0B92-4B2A-F009-56A5-999DE14993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536344">
            <a:off x="6779887" y="866296"/>
            <a:ext cx="606338" cy="606338"/>
          </a:xfrm>
          <a:prstGeom prst="rect">
            <a:avLst/>
          </a:prstGeom>
        </p:spPr>
      </p:pic>
      <p:sp>
        <p:nvSpPr>
          <p:cNvPr id="24" name="Google Shape;1026;p113">
            <a:extLst>
              <a:ext uri="{FF2B5EF4-FFF2-40B4-BE49-F238E27FC236}">
                <a16:creationId xmlns:a16="http://schemas.microsoft.com/office/drawing/2014/main" id="{35D38895-D861-D25E-8534-94F29D3F38CE}"/>
              </a:ext>
            </a:extLst>
          </p:cNvPr>
          <p:cNvSpPr txBox="1"/>
          <p:nvPr/>
        </p:nvSpPr>
        <p:spPr>
          <a:xfrm>
            <a:off x="6221481" y="39358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Joystick</a:t>
            </a:r>
            <a:endParaRPr dirty="0"/>
          </a:p>
        </p:txBody>
      </p:sp>
      <p:sp>
        <p:nvSpPr>
          <p:cNvPr id="16" name="Oval 15">
            <a:extLst>
              <a:ext uri="{FF2B5EF4-FFF2-40B4-BE49-F238E27FC236}">
                <a16:creationId xmlns:a16="http://schemas.microsoft.com/office/drawing/2014/main" id="{FC719141-06F3-804D-3E89-F48DE4D716B1}"/>
              </a:ext>
            </a:extLst>
          </p:cNvPr>
          <p:cNvSpPr/>
          <p:nvPr/>
        </p:nvSpPr>
        <p:spPr>
          <a:xfrm>
            <a:off x="241874" y="1556260"/>
            <a:ext cx="901700" cy="9271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Oval 16">
            <a:extLst>
              <a:ext uri="{FF2B5EF4-FFF2-40B4-BE49-F238E27FC236}">
                <a16:creationId xmlns:a16="http://schemas.microsoft.com/office/drawing/2014/main" id="{F4F13D3C-AF0F-52EF-34F0-D9DC1688EC62}"/>
              </a:ext>
            </a:extLst>
          </p:cNvPr>
          <p:cNvSpPr/>
          <p:nvPr/>
        </p:nvSpPr>
        <p:spPr>
          <a:xfrm>
            <a:off x="6209626" y="787298"/>
            <a:ext cx="901700" cy="9271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Oval 17">
            <a:extLst>
              <a:ext uri="{FF2B5EF4-FFF2-40B4-BE49-F238E27FC236}">
                <a16:creationId xmlns:a16="http://schemas.microsoft.com/office/drawing/2014/main" id="{AEB7001C-0898-5EC5-0964-E9BD65C0EA22}"/>
              </a:ext>
            </a:extLst>
          </p:cNvPr>
          <p:cNvSpPr/>
          <p:nvPr/>
        </p:nvSpPr>
        <p:spPr>
          <a:xfrm>
            <a:off x="2898129" y="1450199"/>
            <a:ext cx="823673" cy="822695"/>
          </a:xfrm>
          <a:prstGeom prst="ellipse">
            <a:avLst/>
          </a:pr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Oval 18">
            <a:extLst>
              <a:ext uri="{FF2B5EF4-FFF2-40B4-BE49-F238E27FC236}">
                <a16:creationId xmlns:a16="http://schemas.microsoft.com/office/drawing/2014/main" id="{9940C09F-C575-760D-7E4E-6A21B02C42A4}"/>
              </a:ext>
            </a:extLst>
          </p:cNvPr>
          <p:cNvSpPr/>
          <p:nvPr/>
        </p:nvSpPr>
        <p:spPr>
          <a:xfrm>
            <a:off x="4637112" y="1398140"/>
            <a:ext cx="808827" cy="822695"/>
          </a:xfrm>
          <a:prstGeom prst="ellipse">
            <a:avLst/>
          </a:pr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Textfeld 25">
            <a:extLst>
              <a:ext uri="{FF2B5EF4-FFF2-40B4-BE49-F238E27FC236}">
                <a16:creationId xmlns:a16="http://schemas.microsoft.com/office/drawing/2014/main" id="{055930EC-6912-C628-89C4-34C697ACD19D}"/>
              </a:ext>
            </a:extLst>
          </p:cNvPr>
          <p:cNvSpPr txBox="1"/>
          <p:nvPr/>
        </p:nvSpPr>
        <p:spPr>
          <a:xfrm>
            <a:off x="259141" y="1707761"/>
            <a:ext cx="1028365" cy="261610"/>
          </a:xfrm>
          <a:prstGeom prst="rect">
            <a:avLst/>
          </a:prstGeom>
          <a:noFill/>
        </p:spPr>
        <p:txBody>
          <a:bodyPr wrap="square" rtlCol="0">
            <a:spAutoFit/>
          </a:bodyPr>
          <a:lstStyle/>
          <a:p>
            <a:r>
              <a:rPr lang="de-DE" sz="1100" dirty="0" err="1">
                <a:solidFill>
                  <a:schemeClr val="bg1"/>
                </a:solidFill>
                <a:latin typeface="Helvetica Neue Light" panose="02000403000000020004" pitchFamily="2" charset="0"/>
                <a:ea typeface="Helvetica Neue Light" panose="02000403000000020004" pitchFamily="2" charset="0"/>
              </a:rPr>
              <a:t>Enjoyment</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27" name="Textfeld 26">
            <a:extLst>
              <a:ext uri="{FF2B5EF4-FFF2-40B4-BE49-F238E27FC236}">
                <a16:creationId xmlns:a16="http://schemas.microsoft.com/office/drawing/2014/main" id="{EBDCC629-97A7-CDB1-CC94-22AC959DD485}"/>
              </a:ext>
            </a:extLst>
          </p:cNvPr>
          <p:cNvSpPr txBox="1"/>
          <p:nvPr/>
        </p:nvSpPr>
        <p:spPr>
          <a:xfrm>
            <a:off x="2817475" y="1608123"/>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Enjoyment</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28" name="Textfeld 27">
            <a:extLst>
              <a:ext uri="{FF2B5EF4-FFF2-40B4-BE49-F238E27FC236}">
                <a16:creationId xmlns:a16="http://schemas.microsoft.com/office/drawing/2014/main" id="{DFE440A6-74F5-DF07-D4A3-88FC4FFDFB19}"/>
              </a:ext>
            </a:extLst>
          </p:cNvPr>
          <p:cNvSpPr txBox="1"/>
          <p:nvPr/>
        </p:nvSpPr>
        <p:spPr>
          <a:xfrm>
            <a:off x="4543203" y="1535025"/>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Enjoyment</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29" name="Textfeld 28">
            <a:extLst>
              <a:ext uri="{FF2B5EF4-FFF2-40B4-BE49-F238E27FC236}">
                <a16:creationId xmlns:a16="http://schemas.microsoft.com/office/drawing/2014/main" id="{22BDEA1E-B644-7AD5-DF84-D46F2D6F5F73}"/>
              </a:ext>
            </a:extLst>
          </p:cNvPr>
          <p:cNvSpPr txBox="1"/>
          <p:nvPr/>
        </p:nvSpPr>
        <p:spPr>
          <a:xfrm>
            <a:off x="6257544" y="923643"/>
            <a:ext cx="1028365" cy="261610"/>
          </a:xfrm>
          <a:prstGeom prst="rect">
            <a:avLst/>
          </a:prstGeom>
          <a:noFill/>
        </p:spPr>
        <p:txBody>
          <a:bodyPr wrap="square" rtlCol="0">
            <a:spAutoFit/>
          </a:bodyPr>
          <a:lstStyle/>
          <a:p>
            <a:r>
              <a:rPr lang="de-DE" sz="1100" dirty="0" err="1">
                <a:solidFill>
                  <a:schemeClr val="bg1"/>
                </a:solidFill>
                <a:latin typeface="Helvetica Neue Light" panose="02000403000000020004" pitchFamily="2" charset="0"/>
                <a:ea typeface="Helvetica Neue Light" panose="02000403000000020004" pitchFamily="2" charset="0"/>
              </a:rPr>
              <a:t>Enjoyment</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30" name="Textfeld 29">
            <a:extLst>
              <a:ext uri="{FF2B5EF4-FFF2-40B4-BE49-F238E27FC236}">
                <a16:creationId xmlns:a16="http://schemas.microsoft.com/office/drawing/2014/main" id="{469A30D7-2DDD-E848-F7A8-0A237682F836}"/>
              </a:ext>
            </a:extLst>
          </p:cNvPr>
          <p:cNvSpPr txBox="1"/>
          <p:nvPr/>
        </p:nvSpPr>
        <p:spPr>
          <a:xfrm>
            <a:off x="202156" y="1949534"/>
            <a:ext cx="981135" cy="338554"/>
          </a:xfrm>
          <a:prstGeom prst="rect">
            <a:avLst/>
          </a:prstGeom>
          <a:noFill/>
        </p:spPr>
        <p:txBody>
          <a:bodyPr wrap="square" rtlCol="0">
            <a:spAutoFit/>
          </a:bodyPr>
          <a:lstStyle/>
          <a:p>
            <a:pPr algn="ctr"/>
            <a:r>
              <a:rPr lang="de-DE" sz="1600" dirty="0">
                <a:solidFill>
                  <a:schemeClr val="bg1"/>
                </a:solidFill>
              </a:rPr>
              <a:t>3.9</a:t>
            </a:r>
          </a:p>
        </p:txBody>
      </p:sp>
      <p:sp>
        <p:nvSpPr>
          <p:cNvPr id="31" name="Textfeld 30">
            <a:extLst>
              <a:ext uri="{FF2B5EF4-FFF2-40B4-BE49-F238E27FC236}">
                <a16:creationId xmlns:a16="http://schemas.microsoft.com/office/drawing/2014/main" id="{A2992E51-27C6-F16D-2A53-8AA07B4B6783}"/>
              </a:ext>
            </a:extLst>
          </p:cNvPr>
          <p:cNvSpPr txBox="1"/>
          <p:nvPr/>
        </p:nvSpPr>
        <p:spPr>
          <a:xfrm>
            <a:off x="4564116" y="1760796"/>
            <a:ext cx="981135" cy="338554"/>
          </a:xfrm>
          <a:prstGeom prst="rect">
            <a:avLst/>
          </a:prstGeom>
          <a:noFill/>
        </p:spPr>
        <p:txBody>
          <a:bodyPr wrap="square" rtlCol="0">
            <a:spAutoFit/>
          </a:bodyPr>
          <a:lstStyle/>
          <a:p>
            <a:pPr algn="ctr"/>
            <a:r>
              <a:rPr lang="de-DE" sz="1600" dirty="0">
                <a:solidFill>
                  <a:schemeClr val="bg1"/>
                </a:solidFill>
              </a:rPr>
              <a:t>3.2</a:t>
            </a:r>
          </a:p>
        </p:txBody>
      </p:sp>
      <p:sp>
        <p:nvSpPr>
          <p:cNvPr id="32" name="Textfeld 31">
            <a:extLst>
              <a:ext uri="{FF2B5EF4-FFF2-40B4-BE49-F238E27FC236}">
                <a16:creationId xmlns:a16="http://schemas.microsoft.com/office/drawing/2014/main" id="{00760012-140E-485B-A8FE-AFFF28898BEE}"/>
              </a:ext>
            </a:extLst>
          </p:cNvPr>
          <p:cNvSpPr txBox="1"/>
          <p:nvPr/>
        </p:nvSpPr>
        <p:spPr>
          <a:xfrm>
            <a:off x="2816368" y="1834140"/>
            <a:ext cx="981135" cy="338554"/>
          </a:xfrm>
          <a:prstGeom prst="rect">
            <a:avLst/>
          </a:prstGeom>
          <a:noFill/>
        </p:spPr>
        <p:txBody>
          <a:bodyPr wrap="square" rtlCol="0">
            <a:spAutoFit/>
          </a:bodyPr>
          <a:lstStyle/>
          <a:p>
            <a:pPr algn="ctr"/>
            <a:r>
              <a:rPr lang="de-DE" sz="1600" dirty="0">
                <a:solidFill>
                  <a:schemeClr val="bg1"/>
                </a:solidFill>
              </a:rPr>
              <a:t>3.2</a:t>
            </a:r>
          </a:p>
        </p:txBody>
      </p:sp>
      <p:sp>
        <p:nvSpPr>
          <p:cNvPr id="33" name="Textfeld 32">
            <a:extLst>
              <a:ext uri="{FF2B5EF4-FFF2-40B4-BE49-F238E27FC236}">
                <a16:creationId xmlns:a16="http://schemas.microsoft.com/office/drawing/2014/main" id="{D18CFF6A-67BF-EF87-4314-32C1D76FFE29}"/>
              </a:ext>
            </a:extLst>
          </p:cNvPr>
          <p:cNvSpPr txBox="1"/>
          <p:nvPr/>
        </p:nvSpPr>
        <p:spPr>
          <a:xfrm>
            <a:off x="6164111" y="1160302"/>
            <a:ext cx="981135" cy="338554"/>
          </a:xfrm>
          <a:prstGeom prst="rect">
            <a:avLst/>
          </a:prstGeom>
          <a:noFill/>
        </p:spPr>
        <p:txBody>
          <a:bodyPr wrap="square" rtlCol="0">
            <a:spAutoFit/>
          </a:bodyPr>
          <a:lstStyle/>
          <a:p>
            <a:pPr algn="ctr"/>
            <a:r>
              <a:rPr lang="de-DE" sz="1600" dirty="0">
                <a:solidFill>
                  <a:schemeClr val="bg1"/>
                </a:solidFill>
              </a:rPr>
              <a:t>3.8</a:t>
            </a:r>
          </a:p>
        </p:txBody>
      </p:sp>
      <p:grpSp>
        <p:nvGrpSpPr>
          <p:cNvPr id="62" name="Gruppieren 61">
            <a:extLst>
              <a:ext uri="{FF2B5EF4-FFF2-40B4-BE49-F238E27FC236}">
                <a16:creationId xmlns:a16="http://schemas.microsoft.com/office/drawing/2014/main" id="{AD23D7F6-8F8E-AD5A-C163-E5633330583A}"/>
              </a:ext>
            </a:extLst>
          </p:cNvPr>
          <p:cNvGrpSpPr/>
          <p:nvPr/>
        </p:nvGrpSpPr>
        <p:grpSpPr>
          <a:xfrm>
            <a:off x="562267" y="2522971"/>
            <a:ext cx="1082273" cy="1052577"/>
            <a:chOff x="562267" y="2522971"/>
            <a:chExt cx="1082273" cy="1052577"/>
          </a:xfrm>
        </p:grpSpPr>
        <p:sp>
          <p:nvSpPr>
            <p:cNvPr id="34" name="Oval 33">
              <a:extLst>
                <a:ext uri="{FF2B5EF4-FFF2-40B4-BE49-F238E27FC236}">
                  <a16:creationId xmlns:a16="http://schemas.microsoft.com/office/drawing/2014/main" id="{E9F65742-98F6-0684-9859-86841799131F}"/>
                </a:ext>
              </a:extLst>
            </p:cNvPr>
            <p:cNvSpPr/>
            <p:nvPr/>
          </p:nvSpPr>
          <p:spPr>
            <a:xfrm>
              <a:off x="562267" y="2522971"/>
              <a:ext cx="1082273" cy="105257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Textfeld 34">
              <a:extLst>
                <a:ext uri="{FF2B5EF4-FFF2-40B4-BE49-F238E27FC236}">
                  <a16:creationId xmlns:a16="http://schemas.microsoft.com/office/drawing/2014/main" id="{66161260-DD6D-145D-465B-617BE2718654}"/>
                </a:ext>
              </a:extLst>
            </p:cNvPr>
            <p:cNvSpPr txBox="1"/>
            <p:nvPr/>
          </p:nvSpPr>
          <p:spPr>
            <a:xfrm>
              <a:off x="584940" y="2711001"/>
              <a:ext cx="1028365" cy="261610"/>
            </a:xfrm>
            <a:prstGeom prst="rect">
              <a:avLst/>
            </a:prstGeom>
            <a:noFill/>
          </p:spPr>
          <p:txBody>
            <a:bodyPr wrap="square" rtlCol="0">
              <a:spAutoFit/>
            </a:bodyPr>
            <a:lstStyle/>
            <a:p>
              <a:pPr algn="ctr"/>
              <a:r>
                <a:rPr lang="de-DE" sz="1100" dirty="0">
                  <a:solidFill>
                    <a:schemeClr val="bg1"/>
                  </a:solidFill>
                  <a:latin typeface="Helvetica Neue Light" panose="02000403000000020004" pitchFamily="2" charset="0"/>
                  <a:ea typeface="Helvetica Neue Light" panose="02000403000000020004" pitchFamily="2" charset="0"/>
                </a:rPr>
                <a:t>Control</a:t>
              </a:r>
            </a:p>
          </p:txBody>
        </p:sp>
        <p:sp>
          <p:nvSpPr>
            <p:cNvPr id="36" name="Textfeld 35">
              <a:extLst>
                <a:ext uri="{FF2B5EF4-FFF2-40B4-BE49-F238E27FC236}">
                  <a16:creationId xmlns:a16="http://schemas.microsoft.com/office/drawing/2014/main" id="{F1355DEB-3BFA-07E9-0E27-D5ABB76BC58F}"/>
                </a:ext>
              </a:extLst>
            </p:cNvPr>
            <p:cNvSpPr txBox="1"/>
            <p:nvPr/>
          </p:nvSpPr>
          <p:spPr>
            <a:xfrm>
              <a:off x="608556" y="2952834"/>
              <a:ext cx="981135" cy="338554"/>
            </a:xfrm>
            <a:prstGeom prst="rect">
              <a:avLst/>
            </a:prstGeom>
            <a:noFill/>
          </p:spPr>
          <p:txBody>
            <a:bodyPr wrap="square" rtlCol="0">
              <a:spAutoFit/>
            </a:bodyPr>
            <a:lstStyle/>
            <a:p>
              <a:pPr algn="ctr"/>
              <a:r>
                <a:rPr lang="de-DE" sz="1600" dirty="0">
                  <a:solidFill>
                    <a:schemeClr val="bg1"/>
                  </a:solidFill>
                </a:rPr>
                <a:t>4.3</a:t>
              </a:r>
            </a:p>
          </p:txBody>
        </p:sp>
      </p:grpSp>
      <p:grpSp>
        <p:nvGrpSpPr>
          <p:cNvPr id="961" name="Gruppieren 960">
            <a:extLst>
              <a:ext uri="{FF2B5EF4-FFF2-40B4-BE49-F238E27FC236}">
                <a16:creationId xmlns:a16="http://schemas.microsoft.com/office/drawing/2014/main" id="{BDFC4598-1CC9-63A8-9D70-76A20E71ADD1}"/>
              </a:ext>
            </a:extLst>
          </p:cNvPr>
          <p:cNvGrpSpPr/>
          <p:nvPr/>
        </p:nvGrpSpPr>
        <p:grpSpPr>
          <a:xfrm>
            <a:off x="6203637" y="2765099"/>
            <a:ext cx="1051038" cy="1066146"/>
            <a:chOff x="6203637" y="2765099"/>
            <a:chExt cx="1051038" cy="1066146"/>
          </a:xfrm>
        </p:grpSpPr>
        <p:sp>
          <p:nvSpPr>
            <p:cNvPr id="37" name="Oval 36">
              <a:extLst>
                <a:ext uri="{FF2B5EF4-FFF2-40B4-BE49-F238E27FC236}">
                  <a16:creationId xmlns:a16="http://schemas.microsoft.com/office/drawing/2014/main" id="{38AB7EE8-F9A6-5BA5-2698-0D4EC2F580A9}"/>
                </a:ext>
              </a:extLst>
            </p:cNvPr>
            <p:cNvSpPr/>
            <p:nvPr/>
          </p:nvSpPr>
          <p:spPr>
            <a:xfrm>
              <a:off x="6203637" y="2765099"/>
              <a:ext cx="1051038" cy="106614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extLst>
                <a:ext uri="{FF2B5EF4-FFF2-40B4-BE49-F238E27FC236}">
                  <a16:creationId xmlns:a16="http://schemas.microsoft.com/office/drawing/2014/main" id="{0F61B719-F71C-CC14-1BBC-A881AD12C618}"/>
                </a:ext>
              </a:extLst>
            </p:cNvPr>
            <p:cNvSpPr txBox="1"/>
            <p:nvPr/>
          </p:nvSpPr>
          <p:spPr>
            <a:xfrm>
              <a:off x="6226309" y="2953129"/>
              <a:ext cx="1028365" cy="261610"/>
            </a:xfrm>
            <a:prstGeom prst="rect">
              <a:avLst/>
            </a:prstGeom>
            <a:noFill/>
          </p:spPr>
          <p:txBody>
            <a:bodyPr wrap="square" rtlCol="0">
              <a:spAutoFit/>
            </a:bodyPr>
            <a:lstStyle/>
            <a:p>
              <a:pPr algn="ctr"/>
              <a:r>
                <a:rPr lang="de-DE" sz="1100" dirty="0">
                  <a:solidFill>
                    <a:schemeClr val="bg1"/>
                  </a:solidFill>
                  <a:latin typeface="Helvetica Neue Light" panose="02000403000000020004" pitchFamily="2" charset="0"/>
                  <a:ea typeface="Helvetica Neue Light" panose="02000403000000020004" pitchFamily="2" charset="0"/>
                </a:rPr>
                <a:t>Control</a:t>
              </a:r>
            </a:p>
          </p:txBody>
        </p:sp>
        <p:sp>
          <p:nvSpPr>
            <p:cNvPr id="39" name="Textfeld 38">
              <a:extLst>
                <a:ext uri="{FF2B5EF4-FFF2-40B4-BE49-F238E27FC236}">
                  <a16:creationId xmlns:a16="http://schemas.microsoft.com/office/drawing/2014/main" id="{1D2D4A90-F1D7-5C8F-56D5-1467D7AEE8BD}"/>
                </a:ext>
              </a:extLst>
            </p:cNvPr>
            <p:cNvSpPr txBox="1"/>
            <p:nvPr/>
          </p:nvSpPr>
          <p:spPr>
            <a:xfrm>
              <a:off x="6249925" y="3194962"/>
              <a:ext cx="981135" cy="338554"/>
            </a:xfrm>
            <a:prstGeom prst="rect">
              <a:avLst/>
            </a:prstGeom>
            <a:noFill/>
          </p:spPr>
          <p:txBody>
            <a:bodyPr wrap="square" rtlCol="0">
              <a:spAutoFit/>
            </a:bodyPr>
            <a:lstStyle/>
            <a:p>
              <a:pPr algn="ctr"/>
              <a:r>
                <a:rPr lang="de-DE" sz="1600" dirty="0">
                  <a:solidFill>
                    <a:schemeClr val="bg1"/>
                  </a:solidFill>
                </a:rPr>
                <a:t>4.1</a:t>
              </a:r>
            </a:p>
          </p:txBody>
        </p:sp>
      </p:grpSp>
      <p:grpSp>
        <p:nvGrpSpPr>
          <p:cNvPr id="63" name="Gruppieren 62">
            <a:extLst>
              <a:ext uri="{FF2B5EF4-FFF2-40B4-BE49-F238E27FC236}">
                <a16:creationId xmlns:a16="http://schemas.microsoft.com/office/drawing/2014/main" id="{227961B3-4F2D-F3C0-60F6-DFC6F8E2C705}"/>
              </a:ext>
            </a:extLst>
          </p:cNvPr>
          <p:cNvGrpSpPr/>
          <p:nvPr/>
        </p:nvGrpSpPr>
        <p:grpSpPr>
          <a:xfrm>
            <a:off x="2527968" y="2775799"/>
            <a:ext cx="1028365" cy="939954"/>
            <a:chOff x="2527968" y="2775799"/>
            <a:chExt cx="1028365" cy="939954"/>
          </a:xfrm>
        </p:grpSpPr>
        <p:sp>
          <p:nvSpPr>
            <p:cNvPr id="40" name="Oval 39">
              <a:extLst>
                <a:ext uri="{FF2B5EF4-FFF2-40B4-BE49-F238E27FC236}">
                  <a16:creationId xmlns:a16="http://schemas.microsoft.com/office/drawing/2014/main" id="{816F90F7-1058-5869-D79F-8CFFE6548C62}"/>
                </a:ext>
              </a:extLst>
            </p:cNvPr>
            <p:cNvSpPr/>
            <p:nvPr/>
          </p:nvSpPr>
          <p:spPr>
            <a:xfrm>
              <a:off x="2581496" y="2775799"/>
              <a:ext cx="893740" cy="939954"/>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Textfeld 40">
              <a:extLst>
                <a:ext uri="{FF2B5EF4-FFF2-40B4-BE49-F238E27FC236}">
                  <a16:creationId xmlns:a16="http://schemas.microsoft.com/office/drawing/2014/main" id="{18B9E212-A0F6-CE13-8C18-B17A0BE9F0C7}"/>
                </a:ext>
              </a:extLst>
            </p:cNvPr>
            <p:cNvSpPr txBox="1"/>
            <p:nvPr/>
          </p:nvSpPr>
          <p:spPr>
            <a:xfrm>
              <a:off x="2527968" y="2938428"/>
              <a:ext cx="1028365" cy="261610"/>
            </a:xfrm>
            <a:prstGeom prst="rect">
              <a:avLst/>
            </a:prstGeom>
            <a:noFill/>
          </p:spPr>
          <p:txBody>
            <a:bodyPr wrap="square" rtlCol="0">
              <a:spAutoFit/>
            </a:bodyPr>
            <a:lstStyle/>
            <a:p>
              <a:pPr algn="ctr"/>
              <a:r>
                <a:rPr lang="de-DE" sz="1100" dirty="0">
                  <a:solidFill>
                    <a:schemeClr val="bg1"/>
                  </a:solidFill>
                  <a:latin typeface="Helvetica Neue Light" panose="02000403000000020004" pitchFamily="2" charset="0"/>
                  <a:ea typeface="Helvetica Neue Light" panose="02000403000000020004" pitchFamily="2" charset="0"/>
                </a:rPr>
                <a:t>Control</a:t>
              </a:r>
            </a:p>
          </p:txBody>
        </p:sp>
        <p:sp>
          <p:nvSpPr>
            <p:cNvPr id="42" name="Textfeld 41">
              <a:extLst>
                <a:ext uri="{FF2B5EF4-FFF2-40B4-BE49-F238E27FC236}">
                  <a16:creationId xmlns:a16="http://schemas.microsoft.com/office/drawing/2014/main" id="{C13A5A70-95C8-8CC9-378E-4758D2B0F092}"/>
                </a:ext>
              </a:extLst>
            </p:cNvPr>
            <p:cNvSpPr txBox="1"/>
            <p:nvPr/>
          </p:nvSpPr>
          <p:spPr>
            <a:xfrm>
              <a:off x="2551584" y="3180261"/>
              <a:ext cx="981135" cy="338554"/>
            </a:xfrm>
            <a:prstGeom prst="rect">
              <a:avLst/>
            </a:prstGeom>
            <a:noFill/>
          </p:spPr>
          <p:txBody>
            <a:bodyPr wrap="square" rtlCol="0">
              <a:spAutoFit/>
            </a:bodyPr>
            <a:lstStyle/>
            <a:p>
              <a:pPr algn="ctr"/>
              <a:r>
                <a:rPr lang="de-DE" sz="1600" dirty="0">
                  <a:solidFill>
                    <a:schemeClr val="bg1"/>
                  </a:solidFill>
                </a:rPr>
                <a:t>3.6</a:t>
              </a:r>
            </a:p>
          </p:txBody>
        </p:sp>
      </p:grpSp>
      <p:grpSp>
        <p:nvGrpSpPr>
          <p:cNvPr id="960" name="Gruppieren 959">
            <a:extLst>
              <a:ext uri="{FF2B5EF4-FFF2-40B4-BE49-F238E27FC236}">
                <a16:creationId xmlns:a16="http://schemas.microsoft.com/office/drawing/2014/main" id="{CC45E537-5CEE-301F-E966-291FA854917A}"/>
              </a:ext>
            </a:extLst>
          </p:cNvPr>
          <p:cNvGrpSpPr/>
          <p:nvPr/>
        </p:nvGrpSpPr>
        <p:grpSpPr>
          <a:xfrm>
            <a:off x="4471068" y="2890099"/>
            <a:ext cx="1028365" cy="838354"/>
            <a:chOff x="4471068" y="2890099"/>
            <a:chExt cx="1028365" cy="838354"/>
          </a:xfrm>
        </p:grpSpPr>
        <p:sp>
          <p:nvSpPr>
            <p:cNvPr id="43" name="Oval 42">
              <a:extLst>
                <a:ext uri="{FF2B5EF4-FFF2-40B4-BE49-F238E27FC236}">
                  <a16:creationId xmlns:a16="http://schemas.microsoft.com/office/drawing/2014/main" id="{1F81D94A-F1EA-B473-DA76-194417345049}"/>
                </a:ext>
              </a:extLst>
            </p:cNvPr>
            <p:cNvSpPr/>
            <p:nvPr/>
          </p:nvSpPr>
          <p:spPr>
            <a:xfrm>
              <a:off x="4549996" y="2890099"/>
              <a:ext cx="888501" cy="838354"/>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Textfeld 43">
              <a:extLst>
                <a:ext uri="{FF2B5EF4-FFF2-40B4-BE49-F238E27FC236}">
                  <a16:creationId xmlns:a16="http://schemas.microsoft.com/office/drawing/2014/main" id="{25A0795E-1073-50D2-E8A0-6485ABA457DF}"/>
                </a:ext>
              </a:extLst>
            </p:cNvPr>
            <p:cNvSpPr txBox="1"/>
            <p:nvPr/>
          </p:nvSpPr>
          <p:spPr>
            <a:xfrm>
              <a:off x="4471068" y="3040028"/>
              <a:ext cx="1028365" cy="261610"/>
            </a:xfrm>
            <a:prstGeom prst="rect">
              <a:avLst/>
            </a:prstGeom>
            <a:noFill/>
          </p:spPr>
          <p:txBody>
            <a:bodyPr wrap="square" rtlCol="0">
              <a:spAutoFit/>
            </a:bodyPr>
            <a:lstStyle/>
            <a:p>
              <a:pPr algn="ctr"/>
              <a:r>
                <a:rPr lang="de-DE" sz="1100" dirty="0">
                  <a:solidFill>
                    <a:schemeClr val="bg1"/>
                  </a:solidFill>
                  <a:latin typeface="Helvetica Neue Light" panose="02000403000000020004" pitchFamily="2" charset="0"/>
                  <a:ea typeface="Helvetica Neue Light" panose="02000403000000020004" pitchFamily="2" charset="0"/>
                </a:rPr>
                <a:t>Control</a:t>
              </a:r>
            </a:p>
          </p:txBody>
        </p:sp>
        <p:sp>
          <p:nvSpPr>
            <p:cNvPr id="45" name="Textfeld 44">
              <a:extLst>
                <a:ext uri="{FF2B5EF4-FFF2-40B4-BE49-F238E27FC236}">
                  <a16:creationId xmlns:a16="http://schemas.microsoft.com/office/drawing/2014/main" id="{254BFB8D-46B1-DA48-D2FF-CA9D86EC16D3}"/>
                </a:ext>
              </a:extLst>
            </p:cNvPr>
            <p:cNvSpPr txBox="1"/>
            <p:nvPr/>
          </p:nvSpPr>
          <p:spPr>
            <a:xfrm>
              <a:off x="4494684" y="3281861"/>
              <a:ext cx="981135" cy="338554"/>
            </a:xfrm>
            <a:prstGeom prst="rect">
              <a:avLst/>
            </a:prstGeom>
            <a:noFill/>
          </p:spPr>
          <p:txBody>
            <a:bodyPr wrap="square" rtlCol="0">
              <a:spAutoFit/>
            </a:bodyPr>
            <a:lstStyle/>
            <a:p>
              <a:pPr algn="ctr"/>
              <a:r>
                <a:rPr lang="de-DE" sz="1600" dirty="0">
                  <a:solidFill>
                    <a:schemeClr val="bg1"/>
                  </a:solidFill>
                </a:rPr>
                <a:t>3.2</a:t>
              </a:r>
            </a:p>
          </p:txBody>
        </p:sp>
      </p:grpSp>
      <p:grpSp>
        <p:nvGrpSpPr>
          <p:cNvPr id="58" name="Gruppieren 57">
            <a:extLst>
              <a:ext uri="{FF2B5EF4-FFF2-40B4-BE49-F238E27FC236}">
                <a16:creationId xmlns:a16="http://schemas.microsoft.com/office/drawing/2014/main" id="{560B5576-BC9E-13F4-5801-AA7B8D231D45}"/>
              </a:ext>
            </a:extLst>
          </p:cNvPr>
          <p:cNvGrpSpPr/>
          <p:nvPr/>
        </p:nvGrpSpPr>
        <p:grpSpPr>
          <a:xfrm>
            <a:off x="1423470" y="1869733"/>
            <a:ext cx="1028365" cy="841268"/>
            <a:chOff x="1423470" y="1869733"/>
            <a:chExt cx="1028365" cy="841268"/>
          </a:xfrm>
        </p:grpSpPr>
        <p:sp>
          <p:nvSpPr>
            <p:cNvPr id="46" name="Oval 45">
              <a:extLst>
                <a:ext uri="{FF2B5EF4-FFF2-40B4-BE49-F238E27FC236}">
                  <a16:creationId xmlns:a16="http://schemas.microsoft.com/office/drawing/2014/main" id="{A8590759-2931-560B-FE28-548DF7D21B68}"/>
                </a:ext>
              </a:extLst>
            </p:cNvPr>
            <p:cNvSpPr/>
            <p:nvPr/>
          </p:nvSpPr>
          <p:spPr>
            <a:xfrm>
              <a:off x="1531158" y="1869733"/>
              <a:ext cx="806352" cy="841268"/>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43E673DB-7A53-C4B3-88F5-1ED8090AE74E}"/>
                </a:ext>
              </a:extLst>
            </p:cNvPr>
            <p:cNvSpPr txBox="1"/>
            <p:nvPr/>
          </p:nvSpPr>
          <p:spPr>
            <a:xfrm>
              <a:off x="1423470" y="1935334"/>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Tiredness</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48" name="Textfeld 47">
              <a:extLst>
                <a:ext uri="{FF2B5EF4-FFF2-40B4-BE49-F238E27FC236}">
                  <a16:creationId xmlns:a16="http://schemas.microsoft.com/office/drawing/2014/main" id="{36690CA9-E7FA-AC1F-B8E9-6EBF5B0E086D}"/>
                </a:ext>
              </a:extLst>
            </p:cNvPr>
            <p:cNvSpPr txBox="1"/>
            <p:nvPr/>
          </p:nvSpPr>
          <p:spPr>
            <a:xfrm>
              <a:off x="1451768" y="2160173"/>
              <a:ext cx="981135" cy="338554"/>
            </a:xfrm>
            <a:prstGeom prst="rect">
              <a:avLst/>
            </a:prstGeom>
            <a:noFill/>
          </p:spPr>
          <p:txBody>
            <a:bodyPr wrap="square" rtlCol="0">
              <a:spAutoFit/>
            </a:bodyPr>
            <a:lstStyle/>
            <a:p>
              <a:pPr algn="ctr"/>
              <a:r>
                <a:rPr lang="de-DE" sz="1600" dirty="0">
                  <a:solidFill>
                    <a:schemeClr val="bg1"/>
                  </a:solidFill>
                </a:rPr>
                <a:t>2.9</a:t>
              </a:r>
            </a:p>
          </p:txBody>
        </p:sp>
      </p:grpSp>
      <p:grpSp>
        <p:nvGrpSpPr>
          <p:cNvPr id="59" name="Gruppieren 58">
            <a:extLst>
              <a:ext uri="{FF2B5EF4-FFF2-40B4-BE49-F238E27FC236}">
                <a16:creationId xmlns:a16="http://schemas.microsoft.com/office/drawing/2014/main" id="{F4AB825D-A77D-492F-740A-6735A0C46408}"/>
              </a:ext>
            </a:extLst>
          </p:cNvPr>
          <p:cNvGrpSpPr/>
          <p:nvPr/>
        </p:nvGrpSpPr>
        <p:grpSpPr>
          <a:xfrm>
            <a:off x="3460837" y="2151635"/>
            <a:ext cx="981135" cy="711765"/>
            <a:chOff x="3460837" y="2151635"/>
            <a:chExt cx="981135" cy="711765"/>
          </a:xfrm>
        </p:grpSpPr>
        <p:sp>
          <p:nvSpPr>
            <p:cNvPr id="49" name="Oval 48">
              <a:extLst>
                <a:ext uri="{FF2B5EF4-FFF2-40B4-BE49-F238E27FC236}">
                  <a16:creationId xmlns:a16="http://schemas.microsoft.com/office/drawing/2014/main" id="{1F72F1AE-C904-1E3D-8B18-E7589367115B}"/>
                </a:ext>
              </a:extLst>
            </p:cNvPr>
            <p:cNvSpPr/>
            <p:nvPr/>
          </p:nvSpPr>
          <p:spPr>
            <a:xfrm>
              <a:off x="3572313" y="2151635"/>
              <a:ext cx="720283" cy="711765"/>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4973E3BF-1FE6-A4B7-F9EB-997E6A48E854}"/>
                </a:ext>
              </a:extLst>
            </p:cNvPr>
            <p:cNvSpPr txBox="1"/>
            <p:nvPr/>
          </p:nvSpPr>
          <p:spPr>
            <a:xfrm>
              <a:off x="3460837" y="2327676"/>
              <a:ext cx="981135" cy="338554"/>
            </a:xfrm>
            <a:prstGeom prst="rect">
              <a:avLst/>
            </a:prstGeom>
            <a:noFill/>
          </p:spPr>
          <p:txBody>
            <a:bodyPr wrap="square" rtlCol="0">
              <a:spAutoFit/>
            </a:bodyPr>
            <a:lstStyle/>
            <a:p>
              <a:pPr algn="ctr"/>
              <a:r>
                <a:rPr lang="de-DE" sz="1600" dirty="0">
                  <a:solidFill>
                    <a:schemeClr val="bg1"/>
                  </a:solidFill>
                </a:rPr>
                <a:t>2.5</a:t>
              </a:r>
            </a:p>
          </p:txBody>
        </p:sp>
      </p:grpSp>
      <p:grpSp>
        <p:nvGrpSpPr>
          <p:cNvPr id="60" name="Gruppieren 59">
            <a:extLst>
              <a:ext uri="{FF2B5EF4-FFF2-40B4-BE49-F238E27FC236}">
                <a16:creationId xmlns:a16="http://schemas.microsoft.com/office/drawing/2014/main" id="{5A888918-EBC7-CA74-43A8-26F46F696A98}"/>
              </a:ext>
            </a:extLst>
          </p:cNvPr>
          <p:cNvGrpSpPr/>
          <p:nvPr/>
        </p:nvGrpSpPr>
        <p:grpSpPr>
          <a:xfrm>
            <a:off x="5306736" y="2190855"/>
            <a:ext cx="981135" cy="597258"/>
            <a:chOff x="5306736" y="2190855"/>
            <a:chExt cx="981135" cy="597258"/>
          </a:xfrm>
        </p:grpSpPr>
        <p:sp>
          <p:nvSpPr>
            <p:cNvPr id="52" name="Oval 51">
              <a:extLst>
                <a:ext uri="{FF2B5EF4-FFF2-40B4-BE49-F238E27FC236}">
                  <a16:creationId xmlns:a16="http://schemas.microsoft.com/office/drawing/2014/main" id="{D3F0E82E-BC97-6697-3625-A932F8139EB1}"/>
                </a:ext>
              </a:extLst>
            </p:cNvPr>
            <p:cNvSpPr/>
            <p:nvPr/>
          </p:nvSpPr>
          <p:spPr>
            <a:xfrm>
              <a:off x="5520782" y="2190855"/>
              <a:ext cx="566382" cy="5972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extLst>
                <a:ext uri="{FF2B5EF4-FFF2-40B4-BE49-F238E27FC236}">
                  <a16:creationId xmlns:a16="http://schemas.microsoft.com/office/drawing/2014/main" id="{5E747D02-A565-F0FE-AF05-22FAB4BACAED}"/>
                </a:ext>
              </a:extLst>
            </p:cNvPr>
            <p:cNvSpPr txBox="1"/>
            <p:nvPr/>
          </p:nvSpPr>
          <p:spPr>
            <a:xfrm>
              <a:off x="5306736" y="2312573"/>
              <a:ext cx="981135" cy="338554"/>
            </a:xfrm>
            <a:prstGeom prst="rect">
              <a:avLst/>
            </a:prstGeom>
            <a:noFill/>
          </p:spPr>
          <p:txBody>
            <a:bodyPr wrap="square" rtlCol="0">
              <a:spAutoFit/>
            </a:bodyPr>
            <a:lstStyle/>
            <a:p>
              <a:pPr algn="ctr"/>
              <a:r>
                <a:rPr lang="de-DE" sz="1600" dirty="0">
                  <a:solidFill>
                    <a:schemeClr val="bg1"/>
                  </a:solidFill>
                </a:rPr>
                <a:t>1.5</a:t>
              </a:r>
            </a:p>
          </p:txBody>
        </p:sp>
      </p:grpSp>
      <p:grpSp>
        <p:nvGrpSpPr>
          <p:cNvPr id="61" name="Gruppieren 60">
            <a:extLst>
              <a:ext uri="{FF2B5EF4-FFF2-40B4-BE49-F238E27FC236}">
                <a16:creationId xmlns:a16="http://schemas.microsoft.com/office/drawing/2014/main" id="{3A33D70E-C640-7032-70F1-763DA357E830}"/>
              </a:ext>
            </a:extLst>
          </p:cNvPr>
          <p:cNvGrpSpPr/>
          <p:nvPr/>
        </p:nvGrpSpPr>
        <p:grpSpPr>
          <a:xfrm>
            <a:off x="7420356" y="2190855"/>
            <a:ext cx="981135" cy="597258"/>
            <a:chOff x="7420356" y="2190855"/>
            <a:chExt cx="981135" cy="597258"/>
          </a:xfrm>
        </p:grpSpPr>
        <p:sp>
          <p:nvSpPr>
            <p:cNvPr id="55" name="Oval 54">
              <a:extLst>
                <a:ext uri="{FF2B5EF4-FFF2-40B4-BE49-F238E27FC236}">
                  <a16:creationId xmlns:a16="http://schemas.microsoft.com/office/drawing/2014/main" id="{264AB89D-D9CD-9A50-CE52-15911F4C303C}"/>
                </a:ext>
              </a:extLst>
            </p:cNvPr>
            <p:cNvSpPr/>
            <p:nvPr/>
          </p:nvSpPr>
          <p:spPr>
            <a:xfrm>
              <a:off x="7634402" y="2190855"/>
              <a:ext cx="566382" cy="5972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DC8EB3C1-E109-E438-7975-049C9D8365C8}"/>
                </a:ext>
              </a:extLst>
            </p:cNvPr>
            <p:cNvSpPr txBox="1"/>
            <p:nvPr/>
          </p:nvSpPr>
          <p:spPr>
            <a:xfrm>
              <a:off x="7420356" y="2312573"/>
              <a:ext cx="981135" cy="338554"/>
            </a:xfrm>
            <a:prstGeom prst="rect">
              <a:avLst/>
            </a:prstGeom>
            <a:noFill/>
          </p:spPr>
          <p:txBody>
            <a:bodyPr wrap="square" rtlCol="0">
              <a:spAutoFit/>
            </a:bodyPr>
            <a:lstStyle/>
            <a:p>
              <a:pPr algn="ctr"/>
              <a:r>
                <a:rPr lang="de-DE" sz="1600" dirty="0">
                  <a:solidFill>
                    <a:schemeClr val="bg1"/>
                  </a:solidFill>
                </a:rPr>
                <a:t>1.5</a:t>
              </a:r>
            </a:p>
          </p:txBody>
        </p:sp>
      </p:grpSp>
    </p:spTree>
    <p:extLst>
      <p:ext uri="{BB962C8B-B14F-4D97-AF65-F5344CB8AC3E}">
        <p14:creationId xmlns:p14="http://schemas.microsoft.com/office/powerpoint/2010/main" val="32214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0"/>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53</a:t>
            </a:fld>
            <a:endParaRPr/>
          </a:p>
        </p:txBody>
      </p:sp>
      <p:pic>
        <p:nvPicPr>
          <p:cNvPr id="978" name="Google Shape;978;p110"/>
          <p:cNvPicPr preferRelativeResize="0"/>
          <p:nvPr/>
        </p:nvPicPr>
        <p:blipFill>
          <a:blip r:embed="rId3">
            <a:alphaModFix/>
          </a:blip>
          <a:stretch>
            <a:fillRect/>
          </a:stretch>
        </p:blipFill>
        <p:spPr>
          <a:xfrm rot="742631">
            <a:off x="1009725" y="1615050"/>
            <a:ext cx="1125625" cy="1913401"/>
          </a:xfrm>
          <a:prstGeom prst="rect">
            <a:avLst/>
          </a:prstGeom>
          <a:noFill/>
          <a:ln>
            <a:noFill/>
          </a:ln>
        </p:spPr>
      </p:pic>
      <p:pic>
        <p:nvPicPr>
          <p:cNvPr id="6" name="Grafik 5" descr="Pfeil mit einer Linie: Kurve im Uhrzeigersinn mit einfarbiger Füllung">
            <a:extLst>
              <a:ext uri="{FF2B5EF4-FFF2-40B4-BE49-F238E27FC236}">
                <a16:creationId xmlns:a16="http://schemas.microsoft.com/office/drawing/2014/main" id="{6E87E23D-27E8-CA5B-568D-C4799CC33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95245">
            <a:off x="115500" y="1278145"/>
            <a:ext cx="1426126" cy="2024501"/>
          </a:xfrm>
          <a:prstGeom prst="rect">
            <a:avLst/>
          </a:prstGeom>
        </p:spPr>
      </p:pic>
      <p:sp>
        <p:nvSpPr>
          <p:cNvPr id="9" name="Google Shape;1026;p113">
            <a:extLst>
              <a:ext uri="{FF2B5EF4-FFF2-40B4-BE49-F238E27FC236}">
                <a16:creationId xmlns:a16="http://schemas.microsoft.com/office/drawing/2014/main" id="{05779DAA-84F3-52E3-D367-52152F98F6B7}"/>
              </a:ext>
            </a:extLst>
          </p:cNvPr>
          <p:cNvSpPr txBox="1"/>
          <p:nvPr/>
        </p:nvSpPr>
        <p:spPr>
          <a:xfrm>
            <a:off x="912952" y="3919919"/>
            <a:ext cx="1289190"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Arm Cycling</a:t>
            </a:r>
            <a:endParaRPr dirty="0"/>
          </a:p>
        </p:txBody>
      </p:sp>
      <p:pic>
        <p:nvPicPr>
          <p:cNvPr id="2" name="Google Shape;978;p110">
            <a:extLst>
              <a:ext uri="{FF2B5EF4-FFF2-40B4-BE49-F238E27FC236}">
                <a16:creationId xmlns:a16="http://schemas.microsoft.com/office/drawing/2014/main" id="{B7144CEE-DB9B-2BAE-169F-966D91FABD87}"/>
              </a:ext>
            </a:extLst>
          </p:cNvPr>
          <p:cNvPicPr preferRelativeResize="0"/>
          <p:nvPr/>
        </p:nvPicPr>
        <p:blipFill>
          <a:blip r:embed="rId3">
            <a:alphaModFix/>
          </a:blip>
          <a:stretch>
            <a:fillRect/>
          </a:stretch>
        </p:blipFill>
        <p:spPr>
          <a:xfrm rot="742631">
            <a:off x="2775025" y="1678550"/>
            <a:ext cx="1125625" cy="1913401"/>
          </a:xfrm>
          <a:prstGeom prst="rect">
            <a:avLst/>
          </a:prstGeom>
          <a:noFill/>
          <a:ln>
            <a:noFill/>
          </a:ln>
        </p:spPr>
      </p:pic>
      <p:sp>
        <p:nvSpPr>
          <p:cNvPr id="3" name="Oval 2">
            <a:extLst>
              <a:ext uri="{FF2B5EF4-FFF2-40B4-BE49-F238E27FC236}">
                <a16:creationId xmlns:a16="http://schemas.microsoft.com/office/drawing/2014/main" id="{9FA43C22-21AD-6886-4EFD-D692D2043DEC}"/>
              </a:ext>
            </a:extLst>
          </p:cNvPr>
          <p:cNvSpPr/>
          <p:nvPr/>
        </p:nvSpPr>
        <p:spPr>
          <a:xfrm>
            <a:off x="3263900" y="23495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nach unten mit einfarbiger Füllung">
            <a:extLst>
              <a:ext uri="{FF2B5EF4-FFF2-40B4-BE49-F238E27FC236}">
                <a16:creationId xmlns:a16="http://schemas.microsoft.com/office/drawing/2014/main" id="{1C2598B2-4326-7610-34C4-BABB2D6E67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0399">
            <a:off x="3597207" y="1900210"/>
            <a:ext cx="914400" cy="1539474"/>
          </a:xfrm>
          <a:prstGeom prst="rect">
            <a:avLst/>
          </a:prstGeom>
        </p:spPr>
      </p:pic>
      <p:sp>
        <p:nvSpPr>
          <p:cNvPr id="10" name="Google Shape;1026;p113">
            <a:extLst>
              <a:ext uri="{FF2B5EF4-FFF2-40B4-BE49-F238E27FC236}">
                <a16:creationId xmlns:a16="http://schemas.microsoft.com/office/drawing/2014/main" id="{2BC48D83-A12F-49E4-E0DA-EDADEDD50C2A}"/>
              </a:ext>
            </a:extLst>
          </p:cNvPr>
          <p:cNvSpPr txBox="1"/>
          <p:nvPr/>
        </p:nvSpPr>
        <p:spPr>
          <a:xfrm>
            <a:off x="2604314" y="3919919"/>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Point </a:t>
            </a:r>
            <a:r>
              <a:rPr lang="de-DE" altLang="ko" dirty="0" err="1">
                <a:solidFill>
                  <a:schemeClr val="dk1"/>
                </a:solidFill>
                <a:latin typeface="Rubik Light"/>
                <a:ea typeface="Rubik Light"/>
                <a:cs typeface="Rubik Light"/>
                <a:sym typeface="Rubik Light"/>
              </a:rPr>
              <a:t>Tugging</a:t>
            </a:r>
            <a:endParaRPr dirty="0"/>
          </a:p>
        </p:txBody>
      </p:sp>
      <p:pic>
        <p:nvPicPr>
          <p:cNvPr id="4" name="Google Shape;978;p110">
            <a:extLst>
              <a:ext uri="{FF2B5EF4-FFF2-40B4-BE49-F238E27FC236}">
                <a16:creationId xmlns:a16="http://schemas.microsoft.com/office/drawing/2014/main" id="{CEAB3839-8591-B6F4-7300-B250EE962464}"/>
              </a:ext>
            </a:extLst>
          </p:cNvPr>
          <p:cNvPicPr preferRelativeResize="0"/>
          <p:nvPr/>
        </p:nvPicPr>
        <p:blipFill>
          <a:blip r:embed="rId3">
            <a:alphaModFix/>
          </a:blip>
          <a:stretch>
            <a:fillRect/>
          </a:stretch>
        </p:blipFill>
        <p:spPr>
          <a:xfrm rot="742631">
            <a:off x="4654625" y="1716650"/>
            <a:ext cx="1125625" cy="1913401"/>
          </a:xfrm>
          <a:prstGeom prst="rect">
            <a:avLst/>
          </a:prstGeom>
          <a:noFill/>
          <a:ln>
            <a:noFill/>
          </a:ln>
        </p:spPr>
      </p:pic>
      <p:sp>
        <p:nvSpPr>
          <p:cNvPr id="5" name="Oval 4">
            <a:extLst>
              <a:ext uri="{FF2B5EF4-FFF2-40B4-BE49-F238E27FC236}">
                <a16:creationId xmlns:a16="http://schemas.microsoft.com/office/drawing/2014/main" id="{2A9F0BF7-8710-66DD-22E2-D05D6B7E4593}"/>
              </a:ext>
            </a:extLst>
          </p:cNvPr>
          <p:cNvSpPr/>
          <p:nvPr/>
        </p:nvSpPr>
        <p:spPr>
          <a:xfrm>
            <a:off x="5143500" y="23749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730AE863-D1E0-0AFA-2BC7-E1BF91D66641}"/>
              </a:ext>
            </a:extLst>
          </p:cNvPr>
          <p:cNvSpPr/>
          <p:nvPr/>
        </p:nvSpPr>
        <p:spPr>
          <a:xfrm>
            <a:off x="5461000" y="1516649"/>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FC80C591-5326-AFD8-3BDC-75DD5743645D}"/>
              </a:ext>
            </a:extLst>
          </p:cNvPr>
          <p:cNvSpPr/>
          <p:nvPr/>
        </p:nvSpPr>
        <p:spPr>
          <a:xfrm>
            <a:off x="5562600" y="12508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BFB7D90-C31F-D01C-3827-4565F6D4BA02}"/>
              </a:ext>
            </a:extLst>
          </p:cNvPr>
          <p:cNvSpPr/>
          <p:nvPr/>
        </p:nvSpPr>
        <p:spPr>
          <a:xfrm>
            <a:off x="5676900" y="9655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E03C8052-CF15-ED13-91C5-926457BFE682}"/>
              </a:ext>
            </a:extLst>
          </p:cNvPr>
          <p:cNvSpPr/>
          <p:nvPr/>
        </p:nvSpPr>
        <p:spPr>
          <a:xfrm>
            <a:off x="5730935" y="565672"/>
            <a:ext cx="241300" cy="24865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oogle Shape;1026;p113">
            <a:extLst>
              <a:ext uri="{FF2B5EF4-FFF2-40B4-BE49-F238E27FC236}">
                <a16:creationId xmlns:a16="http://schemas.microsoft.com/office/drawing/2014/main" id="{3921FCED-082E-D9AD-37B6-A4D32989B9FA}"/>
              </a:ext>
            </a:extLst>
          </p:cNvPr>
          <p:cNvSpPr txBox="1"/>
          <p:nvPr/>
        </p:nvSpPr>
        <p:spPr>
          <a:xfrm>
            <a:off x="4387681" y="39104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err="1">
                <a:solidFill>
                  <a:schemeClr val="dk1"/>
                </a:solidFill>
                <a:latin typeface="Rubik Light"/>
                <a:ea typeface="Rubik Light"/>
                <a:cs typeface="Rubik Light"/>
                <a:sym typeface="Rubik Light"/>
              </a:rPr>
              <a:t>Teleporting</a:t>
            </a:r>
            <a:endParaRPr dirty="0"/>
          </a:p>
        </p:txBody>
      </p:sp>
      <p:pic>
        <p:nvPicPr>
          <p:cNvPr id="15" name="Google Shape;981;p110">
            <a:extLst>
              <a:ext uri="{FF2B5EF4-FFF2-40B4-BE49-F238E27FC236}">
                <a16:creationId xmlns:a16="http://schemas.microsoft.com/office/drawing/2014/main" id="{8A6BF274-837B-5992-AE12-D9A3D5C40C00}"/>
              </a:ext>
            </a:extLst>
          </p:cNvPr>
          <p:cNvPicPr preferRelativeResize="0"/>
          <p:nvPr/>
        </p:nvPicPr>
        <p:blipFill>
          <a:blip r:embed="rId8">
            <a:alphaModFix/>
          </a:blip>
          <a:stretch>
            <a:fillRect/>
          </a:stretch>
        </p:blipFill>
        <p:spPr>
          <a:xfrm>
            <a:off x="6260100" y="1453149"/>
            <a:ext cx="2110200" cy="2110200"/>
          </a:xfrm>
          <a:prstGeom prst="rect">
            <a:avLst/>
          </a:prstGeom>
          <a:noFill/>
          <a:ln>
            <a:noFill/>
          </a:ln>
        </p:spPr>
      </p:pic>
      <p:pic>
        <p:nvPicPr>
          <p:cNvPr id="20" name="Grafik 19" descr="Cursor mit einfarbiger Füllung">
            <a:extLst>
              <a:ext uri="{FF2B5EF4-FFF2-40B4-BE49-F238E27FC236}">
                <a16:creationId xmlns:a16="http://schemas.microsoft.com/office/drawing/2014/main" id="{24BA4CA3-CBED-6E69-9FAA-2380413EF3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3244" y="964472"/>
            <a:ext cx="606338" cy="606338"/>
          </a:xfrm>
          <a:prstGeom prst="rect">
            <a:avLst/>
          </a:prstGeom>
        </p:spPr>
      </p:pic>
      <p:pic>
        <p:nvPicPr>
          <p:cNvPr id="21" name="Grafik 20" descr="Cursor mit einfarbiger Füllung">
            <a:extLst>
              <a:ext uri="{FF2B5EF4-FFF2-40B4-BE49-F238E27FC236}">
                <a16:creationId xmlns:a16="http://schemas.microsoft.com/office/drawing/2014/main" id="{D2CD76D2-8E2B-2214-15A8-6FDDE3251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563165">
            <a:off x="6232051" y="1644646"/>
            <a:ext cx="606338" cy="606338"/>
          </a:xfrm>
          <a:prstGeom prst="rect">
            <a:avLst/>
          </a:prstGeom>
        </p:spPr>
      </p:pic>
      <p:pic>
        <p:nvPicPr>
          <p:cNvPr id="22" name="Grafik 21" descr="Cursor mit einfarbiger Füllung">
            <a:extLst>
              <a:ext uri="{FF2B5EF4-FFF2-40B4-BE49-F238E27FC236}">
                <a16:creationId xmlns:a16="http://schemas.microsoft.com/office/drawing/2014/main" id="{B8E543A2-2F1A-E9B5-E13A-6976E4CDDD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956549">
            <a:off x="6953603" y="1658552"/>
            <a:ext cx="606338" cy="606338"/>
          </a:xfrm>
          <a:prstGeom prst="rect">
            <a:avLst/>
          </a:prstGeom>
        </p:spPr>
      </p:pic>
      <p:pic>
        <p:nvPicPr>
          <p:cNvPr id="23" name="Grafik 22" descr="Cursor mit einfarbiger Füllung">
            <a:extLst>
              <a:ext uri="{FF2B5EF4-FFF2-40B4-BE49-F238E27FC236}">
                <a16:creationId xmlns:a16="http://schemas.microsoft.com/office/drawing/2014/main" id="{FA7F0B92-4B2A-F009-56A5-999DE14993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536344">
            <a:off x="6779887" y="866296"/>
            <a:ext cx="606338" cy="606338"/>
          </a:xfrm>
          <a:prstGeom prst="rect">
            <a:avLst/>
          </a:prstGeom>
        </p:spPr>
      </p:pic>
      <p:sp>
        <p:nvSpPr>
          <p:cNvPr id="24" name="Google Shape;1026;p113">
            <a:extLst>
              <a:ext uri="{FF2B5EF4-FFF2-40B4-BE49-F238E27FC236}">
                <a16:creationId xmlns:a16="http://schemas.microsoft.com/office/drawing/2014/main" id="{35D38895-D861-D25E-8534-94F29D3F38CE}"/>
              </a:ext>
            </a:extLst>
          </p:cNvPr>
          <p:cNvSpPr txBox="1"/>
          <p:nvPr/>
        </p:nvSpPr>
        <p:spPr>
          <a:xfrm>
            <a:off x="6221481" y="39358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Joystick</a:t>
            </a:r>
            <a:endParaRPr dirty="0"/>
          </a:p>
        </p:txBody>
      </p:sp>
      <p:grpSp>
        <p:nvGrpSpPr>
          <p:cNvPr id="62" name="Gruppieren 61">
            <a:extLst>
              <a:ext uri="{FF2B5EF4-FFF2-40B4-BE49-F238E27FC236}">
                <a16:creationId xmlns:a16="http://schemas.microsoft.com/office/drawing/2014/main" id="{AD23D7F6-8F8E-AD5A-C163-E5633330583A}"/>
              </a:ext>
            </a:extLst>
          </p:cNvPr>
          <p:cNvGrpSpPr/>
          <p:nvPr/>
        </p:nvGrpSpPr>
        <p:grpSpPr>
          <a:xfrm>
            <a:off x="562267" y="2522972"/>
            <a:ext cx="936749" cy="894786"/>
            <a:chOff x="562267" y="2522971"/>
            <a:chExt cx="1082273" cy="1052577"/>
          </a:xfrm>
        </p:grpSpPr>
        <p:sp>
          <p:nvSpPr>
            <p:cNvPr id="34" name="Oval 33">
              <a:extLst>
                <a:ext uri="{FF2B5EF4-FFF2-40B4-BE49-F238E27FC236}">
                  <a16:creationId xmlns:a16="http://schemas.microsoft.com/office/drawing/2014/main" id="{E9F65742-98F6-0684-9859-86841799131F}"/>
                </a:ext>
              </a:extLst>
            </p:cNvPr>
            <p:cNvSpPr/>
            <p:nvPr/>
          </p:nvSpPr>
          <p:spPr>
            <a:xfrm>
              <a:off x="562267" y="2522971"/>
              <a:ext cx="1082273" cy="1052577"/>
            </a:xfrm>
            <a:prstGeom prst="ellipse">
              <a:avLst/>
            </a:prstGeom>
            <a:solidFill>
              <a:srgbClr val="D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Textfeld 34">
              <a:extLst>
                <a:ext uri="{FF2B5EF4-FFF2-40B4-BE49-F238E27FC236}">
                  <a16:creationId xmlns:a16="http://schemas.microsoft.com/office/drawing/2014/main" id="{66161260-DD6D-145D-465B-617BE2718654}"/>
                </a:ext>
              </a:extLst>
            </p:cNvPr>
            <p:cNvSpPr txBox="1"/>
            <p:nvPr/>
          </p:nvSpPr>
          <p:spPr>
            <a:xfrm>
              <a:off x="584940" y="2711001"/>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Distance</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36" name="Textfeld 35">
              <a:extLst>
                <a:ext uri="{FF2B5EF4-FFF2-40B4-BE49-F238E27FC236}">
                  <a16:creationId xmlns:a16="http://schemas.microsoft.com/office/drawing/2014/main" id="{F1355DEB-3BFA-07E9-0E27-D5ABB76BC58F}"/>
                </a:ext>
              </a:extLst>
            </p:cNvPr>
            <p:cNvSpPr txBox="1"/>
            <p:nvPr/>
          </p:nvSpPr>
          <p:spPr>
            <a:xfrm>
              <a:off x="608556" y="2952834"/>
              <a:ext cx="981135" cy="338554"/>
            </a:xfrm>
            <a:prstGeom prst="rect">
              <a:avLst/>
            </a:prstGeom>
            <a:noFill/>
          </p:spPr>
          <p:txBody>
            <a:bodyPr wrap="square" rtlCol="0">
              <a:spAutoFit/>
            </a:bodyPr>
            <a:lstStyle/>
            <a:p>
              <a:pPr algn="ctr"/>
              <a:r>
                <a:rPr lang="de-DE" sz="1600" dirty="0">
                  <a:solidFill>
                    <a:schemeClr val="bg1"/>
                  </a:solidFill>
                </a:rPr>
                <a:t>896m</a:t>
              </a:r>
            </a:p>
          </p:txBody>
        </p:sp>
      </p:grpSp>
      <p:grpSp>
        <p:nvGrpSpPr>
          <p:cNvPr id="25" name="Gruppieren 24">
            <a:extLst>
              <a:ext uri="{FF2B5EF4-FFF2-40B4-BE49-F238E27FC236}">
                <a16:creationId xmlns:a16="http://schemas.microsoft.com/office/drawing/2014/main" id="{E4ECA217-4D3C-2359-A4B5-A47B9920AE3E}"/>
              </a:ext>
            </a:extLst>
          </p:cNvPr>
          <p:cNvGrpSpPr/>
          <p:nvPr/>
        </p:nvGrpSpPr>
        <p:grpSpPr>
          <a:xfrm>
            <a:off x="2415567" y="2608398"/>
            <a:ext cx="1099494" cy="1135597"/>
            <a:chOff x="485623" y="2358517"/>
            <a:chExt cx="1270300" cy="1335854"/>
          </a:xfrm>
        </p:grpSpPr>
        <p:sp>
          <p:nvSpPr>
            <p:cNvPr id="50" name="Oval 49">
              <a:extLst>
                <a:ext uri="{FF2B5EF4-FFF2-40B4-BE49-F238E27FC236}">
                  <a16:creationId xmlns:a16="http://schemas.microsoft.com/office/drawing/2014/main" id="{F4B5E7F9-71DC-6E3D-9756-CB485B25D0AE}"/>
                </a:ext>
              </a:extLst>
            </p:cNvPr>
            <p:cNvSpPr/>
            <p:nvPr/>
          </p:nvSpPr>
          <p:spPr>
            <a:xfrm>
              <a:off x="485623" y="2358517"/>
              <a:ext cx="1270300" cy="1335854"/>
            </a:xfrm>
            <a:prstGeom prst="ellipse">
              <a:avLst/>
            </a:prstGeom>
            <a:solidFill>
              <a:srgbClr val="BCB1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Textfeld 52">
              <a:extLst>
                <a:ext uri="{FF2B5EF4-FFF2-40B4-BE49-F238E27FC236}">
                  <a16:creationId xmlns:a16="http://schemas.microsoft.com/office/drawing/2014/main" id="{7844E1FE-7001-3D32-31DA-F01E7F6A6D70}"/>
                </a:ext>
              </a:extLst>
            </p:cNvPr>
            <p:cNvSpPr txBox="1"/>
            <p:nvPr/>
          </p:nvSpPr>
          <p:spPr>
            <a:xfrm>
              <a:off x="584940" y="2711001"/>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Distance</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56" name="Textfeld 55">
              <a:extLst>
                <a:ext uri="{FF2B5EF4-FFF2-40B4-BE49-F238E27FC236}">
                  <a16:creationId xmlns:a16="http://schemas.microsoft.com/office/drawing/2014/main" id="{53C8A743-65C6-1A7A-7448-E596D3CBB153}"/>
                </a:ext>
              </a:extLst>
            </p:cNvPr>
            <p:cNvSpPr txBox="1"/>
            <p:nvPr/>
          </p:nvSpPr>
          <p:spPr>
            <a:xfrm>
              <a:off x="608556" y="2952834"/>
              <a:ext cx="981134" cy="398256"/>
            </a:xfrm>
            <a:prstGeom prst="rect">
              <a:avLst/>
            </a:prstGeom>
            <a:noFill/>
          </p:spPr>
          <p:txBody>
            <a:bodyPr wrap="square" rtlCol="0">
              <a:spAutoFit/>
            </a:bodyPr>
            <a:lstStyle/>
            <a:p>
              <a:pPr algn="ctr"/>
              <a:r>
                <a:rPr lang="de-DE" sz="1600" dirty="0">
                  <a:solidFill>
                    <a:schemeClr val="bg1"/>
                  </a:solidFill>
                </a:rPr>
                <a:t>1180m</a:t>
              </a:r>
            </a:p>
          </p:txBody>
        </p:sp>
      </p:grpSp>
      <p:grpSp>
        <p:nvGrpSpPr>
          <p:cNvPr id="966" name="Gruppieren 965">
            <a:extLst>
              <a:ext uri="{FF2B5EF4-FFF2-40B4-BE49-F238E27FC236}">
                <a16:creationId xmlns:a16="http://schemas.microsoft.com/office/drawing/2014/main" id="{AF820139-29B7-C584-8222-EC9B5E7AD69C}"/>
              </a:ext>
            </a:extLst>
          </p:cNvPr>
          <p:cNvGrpSpPr/>
          <p:nvPr/>
        </p:nvGrpSpPr>
        <p:grpSpPr>
          <a:xfrm>
            <a:off x="4238352" y="2422174"/>
            <a:ext cx="1530523" cy="1542869"/>
            <a:chOff x="227067" y="2038221"/>
            <a:chExt cx="1768289" cy="1814947"/>
          </a:xfrm>
        </p:grpSpPr>
        <p:sp>
          <p:nvSpPr>
            <p:cNvPr id="967" name="Oval 966">
              <a:extLst>
                <a:ext uri="{FF2B5EF4-FFF2-40B4-BE49-F238E27FC236}">
                  <a16:creationId xmlns:a16="http://schemas.microsoft.com/office/drawing/2014/main" id="{BF884991-A2E5-A323-42C0-42B222C800A2}"/>
                </a:ext>
              </a:extLst>
            </p:cNvPr>
            <p:cNvSpPr/>
            <p:nvPr/>
          </p:nvSpPr>
          <p:spPr>
            <a:xfrm>
              <a:off x="227067" y="2038221"/>
              <a:ext cx="1768289" cy="1814947"/>
            </a:xfrm>
            <a:prstGeom prst="ellipse">
              <a:avLst/>
            </a:prstGeom>
            <a:solidFill>
              <a:srgbClr val="BCB1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68" name="Textfeld 967">
              <a:extLst>
                <a:ext uri="{FF2B5EF4-FFF2-40B4-BE49-F238E27FC236}">
                  <a16:creationId xmlns:a16="http://schemas.microsoft.com/office/drawing/2014/main" id="{95F612DE-6B0C-4081-8F09-3D7195241739}"/>
                </a:ext>
              </a:extLst>
            </p:cNvPr>
            <p:cNvSpPr txBox="1"/>
            <p:nvPr/>
          </p:nvSpPr>
          <p:spPr>
            <a:xfrm>
              <a:off x="584940" y="2711001"/>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Distance</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969" name="Textfeld 968">
              <a:extLst>
                <a:ext uri="{FF2B5EF4-FFF2-40B4-BE49-F238E27FC236}">
                  <a16:creationId xmlns:a16="http://schemas.microsoft.com/office/drawing/2014/main" id="{5B748AC0-7806-8879-69D0-4B7CF305EFD9}"/>
                </a:ext>
              </a:extLst>
            </p:cNvPr>
            <p:cNvSpPr txBox="1"/>
            <p:nvPr/>
          </p:nvSpPr>
          <p:spPr>
            <a:xfrm>
              <a:off x="608556" y="2952834"/>
              <a:ext cx="981135" cy="398256"/>
            </a:xfrm>
            <a:prstGeom prst="rect">
              <a:avLst/>
            </a:prstGeom>
            <a:noFill/>
          </p:spPr>
          <p:txBody>
            <a:bodyPr wrap="square" rtlCol="0">
              <a:spAutoFit/>
            </a:bodyPr>
            <a:lstStyle/>
            <a:p>
              <a:pPr algn="ctr"/>
              <a:r>
                <a:rPr lang="de-DE" sz="1600" dirty="0">
                  <a:solidFill>
                    <a:schemeClr val="bg1"/>
                  </a:solidFill>
                </a:rPr>
                <a:t>1572m</a:t>
              </a:r>
            </a:p>
          </p:txBody>
        </p:sp>
      </p:grpSp>
      <p:grpSp>
        <p:nvGrpSpPr>
          <p:cNvPr id="970" name="Gruppieren 969">
            <a:extLst>
              <a:ext uri="{FF2B5EF4-FFF2-40B4-BE49-F238E27FC236}">
                <a16:creationId xmlns:a16="http://schemas.microsoft.com/office/drawing/2014/main" id="{F0A50A1F-5578-0CAA-5AAD-094ACA69E4E1}"/>
              </a:ext>
            </a:extLst>
          </p:cNvPr>
          <p:cNvGrpSpPr/>
          <p:nvPr/>
        </p:nvGrpSpPr>
        <p:grpSpPr>
          <a:xfrm>
            <a:off x="6535220" y="2654447"/>
            <a:ext cx="1177892" cy="1256033"/>
            <a:chOff x="485623" y="2358517"/>
            <a:chExt cx="1360877" cy="1477528"/>
          </a:xfrm>
        </p:grpSpPr>
        <p:sp>
          <p:nvSpPr>
            <p:cNvPr id="971" name="Oval 970">
              <a:extLst>
                <a:ext uri="{FF2B5EF4-FFF2-40B4-BE49-F238E27FC236}">
                  <a16:creationId xmlns:a16="http://schemas.microsoft.com/office/drawing/2014/main" id="{E5E15DD6-2526-ECE7-36A4-D7934EC04B8F}"/>
                </a:ext>
              </a:extLst>
            </p:cNvPr>
            <p:cNvSpPr/>
            <p:nvPr/>
          </p:nvSpPr>
          <p:spPr>
            <a:xfrm>
              <a:off x="485623" y="2358517"/>
              <a:ext cx="1360877" cy="1477528"/>
            </a:xfrm>
            <a:prstGeom prst="ellipse">
              <a:avLst/>
            </a:prstGeom>
            <a:solidFill>
              <a:srgbClr val="BCB1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72" name="Textfeld 971">
              <a:extLst>
                <a:ext uri="{FF2B5EF4-FFF2-40B4-BE49-F238E27FC236}">
                  <a16:creationId xmlns:a16="http://schemas.microsoft.com/office/drawing/2014/main" id="{3FEFAC34-2F9D-4489-4E2E-C86CD33FA8FE}"/>
                </a:ext>
              </a:extLst>
            </p:cNvPr>
            <p:cNvSpPr txBox="1"/>
            <p:nvPr/>
          </p:nvSpPr>
          <p:spPr>
            <a:xfrm>
              <a:off x="584940" y="2711001"/>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Distance</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973" name="Textfeld 972">
              <a:extLst>
                <a:ext uri="{FF2B5EF4-FFF2-40B4-BE49-F238E27FC236}">
                  <a16:creationId xmlns:a16="http://schemas.microsoft.com/office/drawing/2014/main" id="{EBAD3B21-F600-832B-4686-90AEF9BCB4D5}"/>
                </a:ext>
              </a:extLst>
            </p:cNvPr>
            <p:cNvSpPr txBox="1"/>
            <p:nvPr/>
          </p:nvSpPr>
          <p:spPr>
            <a:xfrm>
              <a:off x="608556" y="2952834"/>
              <a:ext cx="981134" cy="398256"/>
            </a:xfrm>
            <a:prstGeom prst="rect">
              <a:avLst/>
            </a:prstGeom>
            <a:noFill/>
          </p:spPr>
          <p:txBody>
            <a:bodyPr wrap="square" rtlCol="0">
              <a:spAutoFit/>
            </a:bodyPr>
            <a:lstStyle/>
            <a:p>
              <a:pPr algn="ctr"/>
              <a:r>
                <a:rPr lang="de-DE" sz="1600" dirty="0">
                  <a:solidFill>
                    <a:schemeClr val="bg1"/>
                  </a:solidFill>
                </a:rPr>
                <a:t>1280m</a:t>
              </a:r>
            </a:p>
          </p:txBody>
        </p:sp>
      </p:grpSp>
    </p:spTree>
    <p:extLst>
      <p:ext uri="{BB962C8B-B14F-4D97-AF65-F5344CB8AC3E}">
        <p14:creationId xmlns:p14="http://schemas.microsoft.com/office/powerpoint/2010/main" val="3315020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0"/>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54</a:t>
            </a:fld>
            <a:endParaRPr/>
          </a:p>
        </p:txBody>
      </p:sp>
      <p:pic>
        <p:nvPicPr>
          <p:cNvPr id="978" name="Google Shape;978;p110"/>
          <p:cNvPicPr preferRelativeResize="0"/>
          <p:nvPr/>
        </p:nvPicPr>
        <p:blipFill>
          <a:blip r:embed="rId3">
            <a:alphaModFix/>
          </a:blip>
          <a:stretch>
            <a:fillRect/>
          </a:stretch>
        </p:blipFill>
        <p:spPr>
          <a:xfrm rot="742631">
            <a:off x="1009725" y="1615050"/>
            <a:ext cx="1125625" cy="1913401"/>
          </a:xfrm>
          <a:prstGeom prst="rect">
            <a:avLst/>
          </a:prstGeom>
          <a:noFill/>
          <a:ln>
            <a:noFill/>
          </a:ln>
        </p:spPr>
      </p:pic>
      <p:pic>
        <p:nvPicPr>
          <p:cNvPr id="6" name="Grafik 5" descr="Pfeil mit einer Linie: Kurve im Uhrzeigersinn mit einfarbiger Füllung">
            <a:extLst>
              <a:ext uri="{FF2B5EF4-FFF2-40B4-BE49-F238E27FC236}">
                <a16:creationId xmlns:a16="http://schemas.microsoft.com/office/drawing/2014/main" id="{6E87E23D-27E8-CA5B-568D-C4799CC33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95245">
            <a:off x="115500" y="1278145"/>
            <a:ext cx="1426126" cy="2024501"/>
          </a:xfrm>
          <a:prstGeom prst="rect">
            <a:avLst/>
          </a:prstGeom>
        </p:spPr>
      </p:pic>
      <p:sp>
        <p:nvSpPr>
          <p:cNvPr id="9" name="Google Shape;1026;p113">
            <a:extLst>
              <a:ext uri="{FF2B5EF4-FFF2-40B4-BE49-F238E27FC236}">
                <a16:creationId xmlns:a16="http://schemas.microsoft.com/office/drawing/2014/main" id="{05779DAA-84F3-52E3-D367-52152F98F6B7}"/>
              </a:ext>
            </a:extLst>
          </p:cNvPr>
          <p:cNvSpPr txBox="1"/>
          <p:nvPr/>
        </p:nvSpPr>
        <p:spPr>
          <a:xfrm>
            <a:off x="912952" y="3919919"/>
            <a:ext cx="1289190"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Arm Cycling</a:t>
            </a:r>
            <a:endParaRPr dirty="0"/>
          </a:p>
        </p:txBody>
      </p:sp>
      <p:pic>
        <p:nvPicPr>
          <p:cNvPr id="2" name="Google Shape;978;p110">
            <a:extLst>
              <a:ext uri="{FF2B5EF4-FFF2-40B4-BE49-F238E27FC236}">
                <a16:creationId xmlns:a16="http://schemas.microsoft.com/office/drawing/2014/main" id="{B7144CEE-DB9B-2BAE-169F-966D91FABD87}"/>
              </a:ext>
            </a:extLst>
          </p:cNvPr>
          <p:cNvPicPr preferRelativeResize="0"/>
          <p:nvPr/>
        </p:nvPicPr>
        <p:blipFill>
          <a:blip r:embed="rId3">
            <a:alphaModFix/>
          </a:blip>
          <a:stretch>
            <a:fillRect/>
          </a:stretch>
        </p:blipFill>
        <p:spPr>
          <a:xfrm rot="742631">
            <a:off x="2775025" y="1678550"/>
            <a:ext cx="1125625" cy="1913401"/>
          </a:xfrm>
          <a:prstGeom prst="rect">
            <a:avLst/>
          </a:prstGeom>
          <a:noFill/>
          <a:ln>
            <a:noFill/>
          </a:ln>
        </p:spPr>
      </p:pic>
      <p:sp>
        <p:nvSpPr>
          <p:cNvPr id="3" name="Oval 2">
            <a:extLst>
              <a:ext uri="{FF2B5EF4-FFF2-40B4-BE49-F238E27FC236}">
                <a16:creationId xmlns:a16="http://schemas.microsoft.com/office/drawing/2014/main" id="{9FA43C22-21AD-6886-4EFD-D692D2043DEC}"/>
              </a:ext>
            </a:extLst>
          </p:cNvPr>
          <p:cNvSpPr/>
          <p:nvPr/>
        </p:nvSpPr>
        <p:spPr>
          <a:xfrm>
            <a:off x="3263900" y="23495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nach unten mit einfarbiger Füllung">
            <a:extLst>
              <a:ext uri="{FF2B5EF4-FFF2-40B4-BE49-F238E27FC236}">
                <a16:creationId xmlns:a16="http://schemas.microsoft.com/office/drawing/2014/main" id="{1C2598B2-4326-7610-34C4-BABB2D6E67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0399">
            <a:off x="3597207" y="1900210"/>
            <a:ext cx="914400" cy="1539474"/>
          </a:xfrm>
          <a:prstGeom prst="rect">
            <a:avLst/>
          </a:prstGeom>
        </p:spPr>
      </p:pic>
      <p:sp>
        <p:nvSpPr>
          <p:cNvPr id="10" name="Google Shape;1026;p113">
            <a:extLst>
              <a:ext uri="{FF2B5EF4-FFF2-40B4-BE49-F238E27FC236}">
                <a16:creationId xmlns:a16="http://schemas.microsoft.com/office/drawing/2014/main" id="{2BC48D83-A12F-49E4-E0DA-EDADEDD50C2A}"/>
              </a:ext>
            </a:extLst>
          </p:cNvPr>
          <p:cNvSpPr txBox="1"/>
          <p:nvPr/>
        </p:nvSpPr>
        <p:spPr>
          <a:xfrm>
            <a:off x="2604314" y="3919919"/>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Point </a:t>
            </a:r>
            <a:r>
              <a:rPr lang="de-DE" altLang="ko" dirty="0" err="1">
                <a:solidFill>
                  <a:schemeClr val="dk1"/>
                </a:solidFill>
                <a:latin typeface="Rubik Light"/>
                <a:ea typeface="Rubik Light"/>
                <a:cs typeface="Rubik Light"/>
                <a:sym typeface="Rubik Light"/>
              </a:rPr>
              <a:t>Tugging</a:t>
            </a:r>
            <a:endParaRPr dirty="0"/>
          </a:p>
        </p:txBody>
      </p:sp>
      <p:pic>
        <p:nvPicPr>
          <p:cNvPr id="4" name="Google Shape;978;p110">
            <a:extLst>
              <a:ext uri="{FF2B5EF4-FFF2-40B4-BE49-F238E27FC236}">
                <a16:creationId xmlns:a16="http://schemas.microsoft.com/office/drawing/2014/main" id="{CEAB3839-8591-B6F4-7300-B250EE962464}"/>
              </a:ext>
            </a:extLst>
          </p:cNvPr>
          <p:cNvPicPr preferRelativeResize="0"/>
          <p:nvPr/>
        </p:nvPicPr>
        <p:blipFill>
          <a:blip r:embed="rId3">
            <a:alphaModFix/>
          </a:blip>
          <a:stretch>
            <a:fillRect/>
          </a:stretch>
        </p:blipFill>
        <p:spPr>
          <a:xfrm rot="742631">
            <a:off x="4654625" y="1716650"/>
            <a:ext cx="1125625" cy="1913401"/>
          </a:xfrm>
          <a:prstGeom prst="rect">
            <a:avLst/>
          </a:prstGeom>
          <a:noFill/>
          <a:ln>
            <a:noFill/>
          </a:ln>
        </p:spPr>
      </p:pic>
      <p:sp>
        <p:nvSpPr>
          <p:cNvPr id="5" name="Oval 4">
            <a:extLst>
              <a:ext uri="{FF2B5EF4-FFF2-40B4-BE49-F238E27FC236}">
                <a16:creationId xmlns:a16="http://schemas.microsoft.com/office/drawing/2014/main" id="{2A9F0BF7-8710-66DD-22E2-D05D6B7E4593}"/>
              </a:ext>
            </a:extLst>
          </p:cNvPr>
          <p:cNvSpPr/>
          <p:nvPr/>
        </p:nvSpPr>
        <p:spPr>
          <a:xfrm>
            <a:off x="5143500" y="23749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730AE863-D1E0-0AFA-2BC7-E1BF91D66641}"/>
              </a:ext>
            </a:extLst>
          </p:cNvPr>
          <p:cNvSpPr/>
          <p:nvPr/>
        </p:nvSpPr>
        <p:spPr>
          <a:xfrm>
            <a:off x="5461000" y="1516649"/>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FC80C591-5326-AFD8-3BDC-75DD5743645D}"/>
              </a:ext>
            </a:extLst>
          </p:cNvPr>
          <p:cNvSpPr/>
          <p:nvPr/>
        </p:nvSpPr>
        <p:spPr>
          <a:xfrm>
            <a:off x="5562600" y="12508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BFB7D90-C31F-D01C-3827-4565F6D4BA02}"/>
              </a:ext>
            </a:extLst>
          </p:cNvPr>
          <p:cNvSpPr/>
          <p:nvPr/>
        </p:nvSpPr>
        <p:spPr>
          <a:xfrm>
            <a:off x="5676900" y="9655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E03C8052-CF15-ED13-91C5-926457BFE682}"/>
              </a:ext>
            </a:extLst>
          </p:cNvPr>
          <p:cNvSpPr/>
          <p:nvPr/>
        </p:nvSpPr>
        <p:spPr>
          <a:xfrm>
            <a:off x="5730935" y="565672"/>
            <a:ext cx="241300" cy="24865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oogle Shape;1026;p113">
            <a:extLst>
              <a:ext uri="{FF2B5EF4-FFF2-40B4-BE49-F238E27FC236}">
                <a16:creationId xmlns:a16="http://schemas.microsoft.com/office/drawing/2014/main" id="{3921FCED-082E-D9AD-37B6-A4D32989B9FA}"/>
              </a:ext>
            </a:extLst>
          </p:cNvPr>
          <p:cNvSpPr txBox="1"/>
          <p:nvPr/>
        </p:nvSpPr>
        <p:spPr>
          <a:xfrm>
            <a:off x="4387681" y="39104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err="1">
                <a:solidFill>
                  <a:schemeClr val="dk1"/>
                </a:solidFill>
                <a:latin typeface="Rubik Light"/>
                <a:ea typeface="Rubik Light"/>
                <a:cs typeface="Rubik Light"/>
                <a:sym typeface="Rubik Light"/>
              </a:rPr>
              <a:t>Teleporting</a:t>
            </a:r>
            <a:endParaRPr dirty="0"/>
          </a:p>
        </p:txBody>
      </p:sp>
      <p:pic>
        <p:nvPicPr>
          <p:cNvPr id="15" name="Google Shape;981;p110">
            <a:extLst>
              <a:ext uri="{FF2B5EF4-FFF2-40B4-BE49-F238E27FC236}">
                <a16:creationId xmlns:a16="http://schemas.microsoft.com/office/drawing/2014/main" id="{8A6BF274-837B-5992-AE12-D9A3D5C40C00}"/>
              </a:ext>
            </a:extLst>
          </p:cNvPr>
          <p:cNvPicPr preferRelativeResize="0"/>
          <p:nvPr/>
        </p:nvPicPr>
        <p:blipFill>
          <a:blip r:embed="rId8">
            <a:alphaModFix/>
          </a:blip>
          <a:stretch>
            <a:fillRect/>
          </a:stretch>
        </p:blipFill>
        <p:spPr>
          <a:xfrm>
            <a:off x="6260100" y="1453149"/>
            <a:ext cx="2110200" cy="2110200"/>
          </a:xfrm>
          <a:prstGeom prst="rect">
            <a:avLst/>
          </a:prstGeom>
          <a:noFill/>
          <a:ln>
            <a:noFill/>
          </a:ln>
        </p:spPr>
      </p:pic>
      <p:pic>
        <p:nvPicPr>
          <p:cNvPr id="20" name="Grafik 19" descr="Cursor mit einfarbiger Füllung">
            <a:extLst>
              <a:ext uri="{FF2B5EF4-FFF2-40B4-BE49-F238E27FC236}">
                <a16:creationId xmlns:a16="http://schemas.microsoft.com/office/drawing/2014/main" id="{24BA4CA3-CBED-6E69-9FAA-2380413EF3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3244" y="964472"/>
            <a:ext cx="606338" cy="606338"/>
          </a:xfrm>
          <a:prstGeom prst="rect">
            <a:avLst/>
          </a:prstGeom>
        </p:spPr>
      </p:pic>
      <p:pic>
        <p:nvPicPr>
          <p:cNvPr id="21" name="Grafik 20" descr="Cursor mit einfarbiger Füllung">
            <a:extLst>
              <a:ext uri="{FF2B5EF4-FFF2-40B4-BE49-F238E27FC236}">
                <a16:creationId xmlns:a16="http://schemas.microsoft.com/office/drawing/2014/main" id="{D2CD76D2-8E2B-2214-15A8-6FDDE3251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563165">
            <a:off x="6232051" y="1644646"/>
            <a:ext cx="606338" cy="606338"/>
          </a:xfrm>
          <a:prstGeom prst="rect">
            <a:avLst/>
          </a:prstGeom>
        </p:spPr>
      </p:pic>
      <p:pic>
        <p:nvPicPr>
          <p:cNvPr id="22" name="Grafik 21" descr="Cursor mit einfarbiger Füllung">
            <a:extLst>
              <a:ext uri="{FF2B5EF4-FFF2-40B4-BE49-F238E27FC236}">
                <a16:creationId xmlns:a16="http://schemas.microsoft.com/office/drawing/2014/main" id="{B8E543A2-2F1A-E9B5-E13A-6976E4CDDD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956549">
            <a:off x="6953603" y="1658552"/>
            <a:ext cx="606338" cy="606338"/>
          </a:xfrm>
          <a:prstGeom prst="rect">
            <a:avLst/>
          </a:prstGeom>
        </p:spPr>
      </p:pic>
      <p:pic>
        <p:nvPicPr>
          <p:cNvPr id="23" name="Grafik 22" descr="Cursor mit einfarbiger Füllung">
            <a:extLst>
              <a:ext uri="{FF2B5EF4-FFF2-40B4-BE49-F238E27FC236}">
                <a16:creationId xmlns:a16="http://schemas.microsoft.com/office/drawing/2014/main" id="{FA7F0B92-4B2A-F009-56A5-999DE14993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536344">
            <a:off x="6779887" y="866296"/>
            <a:ext cx="606338" cy="606338"/>
          </a:xfrm>
          <a:prstGeom prst="rect">
            <a:avLst/>
          </a:prstGeom>
        </p:spPr>
      </p:pic>
      <p:sp>
        <p:nvSpPr>
          <p:cNvPr id="24" name="Google Shape;1026;p113">
            <a:extLst>
              <a:ext uri="{FF2B5EF4-FFF2-40B4-BE49-F238E27FC236}">
                <a16:creationId xmlns:a16="http://schemas.microsoft.com/office/drawing/2014/main" id="{35D38895-D861-D25E-8534-94F29D3F38CE}"/>
              </a:ext>
            </a:extLst>
          </p:cNvPr>
          <p:cNvSpPr txBox="1"/>
          <p:nvPr/>
        </p:nvSpPr>
        <p:spPr>
          <a:xfrm>
            <a:off x="6221481" y="39358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Joystick</a:t>
            </a:r>
            <a:endParaRPr dirty="0"/>
          </a:p>
        </p:txBody>
      </p:sp>
      <p:grpSp>
        <p:nvGrpSpPr>
          <p:cNvPr id="25" name="Gruppieren 24">
            <a:extLst>
              <a:ext uri="{FF2B5EF4-FFF2-40B4-BE49-F238E27FC236}">
                <a16:creationId xmlns:a16="http://schemas.microsoft.com/office/drawing/2014/main" id="{E4ECA217-4D3C-2359-A4B5-A47B9920AE3E}"/>
              </a:ext>
            </a:extLst>
          </p:cNvPr>
          <p:cNvGrpSpPr/>
          <p:nvPr/>
        </p:nvGrpSpPr>
        <p:grpSpPr>
          <a:xfrm>
            <a:off x="2344645" y="1453149"/>
            <a:ext cx="2147291" cy="2199877"/>
            <a:chOff x="439543" y="2185238"/>
            <a:chExt cx="1395174" cy="1520835"/>
          </a:xfrm>
        </p:grpSpPr>
        <p:sp>
          <p:nvSpPr>
            <p:cNvPr id="50" name="Oval 49">
              <a:extLst>
                <a:ext uri="{FF2B5EF4-FFF2-40B4-BE49-F238E27FC236}">
                  <a16:creationId xmlns:a16="http://schemas.microsoft.com/office/drawing/2014/main" id="{F4B5E7F9-71DC-6E3D-9756-CB485B25D0AE}"/>
                </a:ext>
              </a:extLst>
            </p:cNvPr>
            <p:cNvSpPr/>
            <p:nvPr/>
          </p:nvSpPr>
          <p:spPr>
            <a:xfrm>
              <a:off x="439543" y="2185238"/>
              <a:ext cx="1395174" cy="1520835"/>
            </a:xfrm>
            <a:prstGeom prst="ellipse">
              <a:avLst/>
            </a:prstGeom>
            <a:solidFill>
              <a:srgbClr val="EA8E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Textfeld 52">
              <a:extLst>
                <a:ext uri="{FF2B5EF4-FFF2-40B4-BE49-F238E27FC236}">
                  <a16:creationId xmlns:a16="http://schemas.microsoft.com/office/drawing/2014/main" id="{7844E1FE-7001-3D32-31DA-F01E7F6A6D70}"/>
                </a:ext>
              </a:extLst>
            </p:cNvPr>
            <p:cNvSpPr txBox="1"/>
            <p:nvPr/>
          </p:nvSpPr>
          <p:spPr>
            <a:xfrm>
              <a:off x="584940" y="2711001"/>
              <a:ext cx="1028365" cy="180858"/>
            </a:xfrm>
            <a:prstGeom prst="rect">
              <a:avLst/>
            </a:prstGeom>
            <a:noFill/>
          </p:spPr>
          <p:txBody>
            <a:bodyPr wrap="square" rtlCol="0">
              <a:spAutoFit/>
            </a:bodyPr>
            <a:lstStyle/>
            <a:p>
              <a:pPr algn="ctr"/>
              <a:r>
                <a:rPr lang="de-DE" sz="11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Sickness</a:t>
              </a:r>
              <a:endParaRPr lang="de-DE" sz="11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56" name="Textfeld 55">
              <a:extLst>
                <a:ext uri="{FF2B5EF4-FFF2-40B4-BE49-F238E27FC236}">
                  <a16:creationId xmlns:a16="http://schemas.microsoft.com/office/drawing/2014/main" id="{53C8A743-65C6-1A7A-7448-E596D3CBB153}"/>
                </a:ext>
              </a:extLst>
            </p:cNvPr>
            <p:cNvSpPr txBox="1"/>
            <p:nvPr/>
          </p:nvSpPr>
          <p:spPr>
            <a:xfrm>
              <a:off x="608556" y="2952834"/>
              <a:ext cx="981134" cy="398256"/>
            </a:xfrm>
            <a:prstGeom prst="rect">
              <a:avLst/>
            </a:prstGeom>
            <a:noFill/>
          </p:spPr>
          <p:txBody>
            <a:bodyPr wrap="square" rtlCol="0">
              <a:spAutoFit/>
            </a:bodyPr>
            <a:lstStyle/>
            <a:p>
              <a:pPr algn="ctr"/>
              <a:r>
                <a:rPr lang="de-DE" sz="1600" dirty="0">
                  <a:solidFill>
                    <a:schemeClr val="bg1"/>
                  </a:solidFill>
                </a:rPr>
                <a:t>80</a:t>
              </a:r>
            </a:p>
          </p:txBody>
        </p:sp>
      </p:grpSp>
      <p:grpSp>
        <p:nvGrpSpPr>
          <p:cNvPr id="16" name="Gruppieren 15">
            <a:extLst>
              <a:ext uri="{FF2B5EF4-FFF2-40B4-BE49-F238E27FC236}">
                <a16:creationId xmlns:a16="http://schemas.microsoft.com/office/drawing/2014/main" id="{58FAD40B-1493-A6FE-4FCD-FFA3D6EF415B}"/>
              </a:ext>
            </a:extLst>
          </p:cNvPr>
          <p:cNvGrpSpPr/>
          <p:nvPr/>
        </p:nvGrpSpPr>
        <p:grpSpPr>
          <a:xfrm>
            <a:off x="6511550" y="1792819"/>
            <a:ext cx="1294644" cy="1243816"/>
            <a:chOff x="584940" y="2456892"/>
            <a:chExt cx="1028365" cy="1102027"/>
          </a:xfrm>
        </p:grpSpPr>
        <p:sp>
          <p:nvSpPr>
            <p:cNvPr id="17" name="Oval 16">
              <a:extLst>
                <a:ext uri="{FF2B5EF4-FFF2-40B4-BE49-F238E27FC236}">
                  <a16:creationId xmlns:a16="http://schemas.microsoft.com/office/drawing/2014/main" id="{04F7D946-DD7C-5D30-CC1C-DD3632FCE107}"/>
                </a:ext>
              </a:extLst>
            </p:cNvPr>
            <p:cNvSpPr/>
            <p:nvPr/>
          </p:nvSpPr>
          <p:spPr>
            <a:xfrm>
              <a:off x="607896" y="2456892"/>
              <a:ext cx="999288" cy="1102027"/>
            </a:xfrm>
            <a:prstGeom prst="ellipse">
              <a:avLst/>
            </a:prstGeom>
            <a:solidFill>
              <a:srgbClr val="EA8E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DF1FCC2D-C517-01F8-E933-2D59ACE46B74}"/>
                </a:ext>
              </a:extLst>
            </p:cNvPr>
            <p:cNvSpPr txBox="1"/>
            <p:nvPr/>
          </p:nvSpPr>
          <p:spPr>
            <a:xfrm>
              <a:off x="584940" y="2711001"/>
              <a:ext cx="1028365" cy="180858"/>
            </a:xfrm>
            <a:prstGeom prst="rect">
              <a:avLst/>
            </a:prstGeom>
            <a:noFill/>
          </p:spPr>
          <p:txBody>
            <a:bodyPr wrap="square" rtlCol="0">
              <a:spAutoFit/>
            </a:bodyPr>
            <a:lstStyle/>
            <a:p>
              <a:pPr algn="ctr"/>
              <a:r>
                <a:rPr lang="de-DE" sz="11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Sickness</a:t>
              </a:r>
              <a:endParaRPr lang="de-DE" sz="11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feld 18">
              <a:extLst>
                <a:ext uri="{FF2B5EF4-FFF2-40B4-BE49-F238E27FC236}">
                  <a16:creationId xmlns:a16="http://schemas.microsoft.com/office/drawing/2014/main" id="{CB7A0F9A-0E75-E565-982C-98AC76157867}"/>
                </a:ext>
              </a:extLst>
            </p:cNvPr>
            <p:cNvSpPr txBox="1"/>
            <p:nvPr/>
          </p:nvSpPr>
          <p:spPr>
            <a:xfrm>
              <a:off x="608556" y="2952834"/>
              <a:ext cx="981134" cy="299961"/>
            </a:xfrm>
            <a:prstGeom prst="rect">
              <a:avLst/>
            </a:prstGeom>
            <a:noFill/>
          </p:spPr>
          <p:txBody>
            <a:bodyPr wrap="square" rtlCol="0">
              <a:spAutoFit/>
            </a:bodyPr>
            <a:lstStyle/>
            <a:p>
              <a:pPr algn="ctr"/>
              <a:r>
                <a:rPr lang="de-DE" sz="1600" dirty="0">
                  <a:solidFill>
                    <a:schemeClr val="bg1"/>
                  </a:solidFill>
                </a:rPr>
                <a:t>37</a:t>
              </a:r>
            </a:p>
          </p:txBody>
        </p:sp>
      </p:grpSp>
      <p:grpSp>
        <p:nvGrpSpPr>
          <p:cNvPr id="32" name="Gruppieren 31">
            <a:extLst>
              <a:ext uri="{FF2B5EF4-FFF2-40B4-BE49-F238E27FC236}">
                <a16:creationId xmlns:a16="http://schemas.microsoft.com/office/drawing/2014/main" id="{F9863063-DA1B-11AD-9812-E7BD344E05B6}"/>
              </a:ext>
            </a:extLst>
          </p:cNvPr>
          <p:cNvGrpSpPr/>
          <p:nvPr/>
        </p:nvGrpSpPr>
        <p:grpSpPr>
          <a:xfrm>
            <a:off x="4861941" y="2521845"/>
            <a:ext cx="867075" cy="816041"/>
            <a:chOff x="4861941" y="2521845"/>
            <a:chExt cx="867075" cy="816041"/>
          </a:xfrm>
        </p:grpSpPr>
        <p:sp>
          <p:nvSpPr>
            <p:cNvPr id="27" name="Oval 26">
              <a:extLst>
                <a:ext uri="{FF2B5EF4-FFF2-40B4-BE49-F238E27FC236}">
                  <a16:creationId xmlns:a16="http://schemas.microsoft.com/office/drawing/2014/main" id="{575F3DAA-349C-6EB4-07D9-1E0DD0671441}"/>
                </a:ext>
              </a:extLst>
            </p:cNvPr>
            <p:cNvSpPr/>
            <p:nvPr/>
          </p:nvSpPr>
          <p:spPr>
            <a:xfrm>
              <a:off x="4861941" y="2521845"/>
              <a:ext cx="867075" cy="816041"/>
            </a:xfrm>
            <a:prstGeom prst="ellipse">
              <a:avLst/>
            </a:prstGeom>
            <a:solidFill>
              <a:srgbClr val="E8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feld 30">
              <a:extLst>
                <a:ext uri="{FF2B5EF4-FFF2-40B4-BE49-F238E27FC236}">
                  <a16:creationId xmlns:a16="http://schemas.microsoft.com/office/drawing/2014/main" id="{D8C94558-6DD8-9584-D9F5-6BF6715EE3F8}"/>
                </a:ext>
              </a:extLst>
            </p:cNvPr>
            <p:cNvSpPr txBox="1"/>
            <p:nvPr/>
          </p:nvSpPr>
          <p:spPr>
            <a:xfrm>
              <a:off x="4989528" y="2760588"/>
              <a:ext cx="596274" cy="338554"/>
            </a:xfrm>
            <a:prstGeom prst="rect">
              <a:avLst/>
            </a:prstGeom>
            <a:noFill/>
          </p:spPr>
          <p:txBody>
            <a:bodyPr wrap="square" rtlCol="0">
              <a:spAutoFit/>
            </a:bodyPr>
            <a:lstStyle/>
            <a:p>
              <a:pPr algn="ctr"/>
              <a:r>
                <a:rPr lang="de-DE" sz="1600" dirty="0">
                  <a:solidFill>
                    <a:schemeClr val="bg1"/>
                  </a:solidFill>
                </a:rPr>
                <a:t>19</a:t>
              </a:r>
            </a:p>
          </p:txBody>
        </p:sp>
      </p:grpSp>
      <p:grpSp>
        <p:nvGrpSpPr>
          <p:cNvPr id="37" name="Gruppieren 36">
            <a:extLst>
              <a:ext uri="{FF2B5EF4-FFF2-40B4-BE49-F238E27FC236}">
                <a16:creationId xmlns:a16="http://schemas.microsoft.com/office/drawing/2014/main" id="{1BBDF8EA-82EE-C352-1FB2-0CE6F6FCF825}"/>
              </a:ext>
            </a:extLst>
          </p:cNvPr>
          <p:cNvGrpSpPr/>
          <p:nvPr/>
        </p:nvGrpSpPr>
        <p:grpSpPr>
          <a:xfrm>
            <a:off x="1052422" y="2730027"/>
            <a:ext cx="621296" cy="574106"/>
            <a:chOff x="4989528" y="2623258"/>
            <a:chExt cx="621296" cy="574106"/>
          </a:xfrm>
        </p:grpSpPr>
        <p:sp>
          <p:nvSpPr>
            <p:cNvPr id="38" name="Oval 37">
              <a:extLst>
                <a:ext uri="{FF2B5EF4-FFF2-40B4-BE49-F238E27FC236}">
                  <a16:creationId xmlns:a16="http://schemas.microsoft.com/office/drawing/2014/main" id="{894A0B04-6B2D-557E-C7C7-45270463C1E4}"/>
                </a:ext>
              </a:extLst>
            </p:cNvPr>
            <p:cNvSpPr/>
            <p:nvPr/>
          </p:nvSpPr>
          <p:spPr>
            <a:xfrm>
              <a:off x="5014549" y="2623258"/>
              <a:ext cx="596275" cy="574106"/>
            </a:xfrm>
            <a:prstGeom prst="ellipse">
              <a:avLst/>
            </a:prstGeom>
            <a:solidFill>
              <a:srgbClr val="E8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38">
              <a:extLst>
                <a:ext uri="{FF2B5EF4-FFF2-40B4-BE49-F238E27FC236}">
                  <a16:creationId xmlns:a16="http://schemas.microsoft.com/office/drawing/2014/main" id="{7E768F44-6BD4-E7A7-9D79-F9C6BD9EBD29}"/>
                </a:ext>
              </a:extLst>
            </p:cNvPr>
            <p:cNvSpPr txBox="1"/>
            <p:nvPr/>
          </p:nvSpPr>
          <p:spPr>
            <a:xfrm>
              <a:off x="4989528" y="2760588"/>
              <a:ext cx="596274" cy="338554"/>
            </a:xfrm>
            <a:prstGeom prst="rect">
              <a:avLst/>
            </a:prstGeom>
            <a:noFill/>
          </p:spPr>
          <p:txBody>
            <a:bodyPr wrap="square" rtlCol="0">
              <a:spAutoFit/>
            </a:bodyPr>
            <a:lstStyle/>
            <a:p>
              <a:pPr algn="ctr"/>
              <a:r>
                <a:rPr lang="de-DE" sz="1600" dirty="0">
                  <a:solidFill>
                    <a:schemeClr val="bg1"/>
                  </a:solidFill>
                </a:rPr>
                <a:t>13</a:t>
              </a:r>
            </a:p>
          </p:txBody>
        </p:sp>
      </p:grpSp>
    </p:spTree>
    <p:extLst>
      <p:ext uri="{BB962C8B-B14F-4D97-AF65-F5344CB8AC3E}">
        <p14:creationId xmlns:p14="http://schemas.microsoft.com/office/powerpoint/2010/main" val="1387918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0"/>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55</a:t>
            </a:fld>
            <a:endParaRPr/>
          </a:p>
        </p:txBody>
      </p:sp>
      <p:pic>
        <p:nvPicPr>
          <p:cNvPr id="978" name="Google Shape;978;p110"/>
          <p:cNvPicPr preferRelativeResize="0"/>
          <p:nvPr/>
        </p:nvPicPr>
        <p:blipFill>
          <a:blip r:embed="rId3">
            <a:alphaModFix/>
          </a:blip>
          <a:stretch>
            <a:fillRect/>
          </a:stretch>
        </p:blipFill>
        <p:spPr>
          <a:xfrm rot="742631">
            <a:off x="1009725" y="1615050"/>
            <a:ext cx="1125625" cy="1913401"/>
          </a:xfrm>
          <a:prstGeom prst="rect">
            <a:avLst/>
          </a:prstGeom>
          <a:noFill/>
          <a:ln>
            <a:noFill/>
          </a:ln>
        </p:spPr>
      </p:pic>
      <p:pic>
        <p:nvPicPr>
          <p:cNvPr id="6" name="Grafik 5" descr="Pfeil mit einer Linie: Kurve im Uhrzeigersinn mit einfarbiger Füllung">
            <a:extLst>
              <a:ext uri="{FF2B5EF4-FFF2-40B4-BE49-F238E27FC236}">
                <a16:creationId xmlns:a16="http://schemas.microsoft.com/office/drawing/2014/main" id="{6E87E23D-27E8-CA5B-568D-C4799CC33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95245">
            <a:off x="115500" y="1278145"/>
            <a:ext cx="1426126" cy="2024501"/>
          </a:xfrm>
          <a:prstGeom prst="rect">
            <a:avLst/>
          </a:prstGeom>
        </p:spPr>
      </p:pic>
      <p:sp>
        <p:nvSpPr>
          <p:cNvPr id="9" name="Google Shape;1026;p113">
            <a:extLst>
              <a:ext uri="{FF2B5EF4-FFF2-40B4-BE49-F238E27FC236}">
                <a16:creationId xmlns:a16="http://schemas.microsoft.com/office/drawing/2014/main" id="{05779DAA-84F3-52E3-D367-52152F98F6B7}"/>
              </a:ext>
            </a:extLst>
          </p:cNvPr>
          <p:cNvSpPr txBox="1"/>
          <p:nvPr/>
        </p:nvSpPr>
        <p:spPr>
          <a:xfrm>
            <a:off x="912952" y="3919919"/>
            <a:ext cx="1289190"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Arm Cycling</a:t>
            </a:r>
            <a:endParaRPr dirty="0"/>
          </a:p>
        </p:txBody>
      </p:sp>
      <p:pic>
        <p:nvPicPr>
          <p:cNvPr id="2" name="Google Shape;978;p110">
            <a:extLst>
              <a:ext uri="{FF2B5EF4-FFF2-40B4-BE49-F238E27FC236}">
                <a16:creationId xmlns:a16="http://schemas.microsoft.com/office/drawing/2014/main" id="{B7144CEE-DB9B-2BAE-169F-966D91FABD87}"/>
              </a:ext>
            </a:extLst>
          </p:cNvPr>
          <p:cNvPicPr preferRelativeResize="0"/>
          <p:nvPr/>
        </p:nvPicPr>
        <p:blipFill>
          <a:blip r:embed="rId3">
            <a:alphaModFix/>
          </a:blip>
          <a:stretch>
            <a:fillRect/>
          </a:stretch>
        </p:blipFill>
        <p:spPr>
          <a:xfrm rot="742631">
            <a:off x="2775025" y="1678550"/>
            <a:ext cx="1125625" cy="1913401"/>
          </a:xfrm>
          <a:prstGeom prst="rect">
            <a:avLst/>
          </a:prstGeom>
          <a:noFill/>
          <a:ln>
            <a:noFill/>
          </a:ln>
        </p:spPr>
      </p:pic>
      <p:sp>
        <p:nvSpPr>
          <p:cNvPr id="3" name="Oval 2">
            <a:extLst>
              <a:ext uri="{FF2B5EF4-FFF2-40B4-BE49-F238E27FC236}">
                <a16:creationId xmlns:a16="http://schemas.microsoft.com/office/drawing/2014/main" id="{9FA43C22-21AD-6886-4EFD-D692D2043DEC}"/>
              </a:ext>
            </a:extLst>
          </p:cNvPr>
          <p:cNvSpPr/>
          <p:nvPr/>
        </p:nvSpPr>
        <p:spPr>
          <a:xfrm>
            <a:off x="3263900" y="23495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nach unten mit einfarbiger Füllung">
            <a:extLst>
              <a:ext uri="{FF2B5EF4-FFF2-40B4-BE49-F238E27FC236}">
                <a16:creationId xmlns:a16="http://schemas.microsoft.com/office/drawing/2014/main" id="{1C2598B2-4326-7610-34C4-BABB2D6E67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0399">
            <a:off x="3597207" y="1900210"/>
            <a:ext cx="914400" cy="1539474"/>
          </a:xfrm>
          <a:prstGeom prst="rect">
            <a:avLst/>
          </a:prstGeom>
        </p:spPr>
      </p:pic>
      <p:sp>
        <p:nvSpPr>
          <p:cNvPr id="10" name="Google Shape;1026;p113">
            <a:extLst>
              <a:ext uri="{FF2B5EF4-FFF2-40B4-BE49-F238E27FC236}">
                <a16:creationId xmlns:a16="http://schemas.microsoft.com/office/drawing/2014/main" id="{2BC48D83-A12F-49E4-E0DA-EDADEDD50C2A}"/>
              </a:ext>
            </a:extLst>
          </p:cNvPr>
          <p:cNvSpPr txBox="1"/>
          <p:nvPr/>
        </p:nvSpPr>
        <p:spPr>
          <a:xfrm>
            <a:off x="2604314" y="3919919"/>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Point </a:t>
            </a:r>
            <a:r>
              <a:rPr lang="de-DE" altLang="ko" dirty="0" err="1">
                <a:solidFill>
                  <a:schemeClr val="dk1"/>
                </a:solidFill>
                <a:latin typeface="Rubik Light"/>
                <a:ea typeface="Rubik Light"/>
                <a:cs typeface="Rubik Light"/>
                <a:sym typeface="Rubik Light"/>
              </a:rPr>
              <a:t>Tugging</a:t>
            </a:r>
            <a:endParaRPr dirty="0"/>
          </a:p>
        </p:txBody>
      </p:sp>
      <p:pic>
        <p:nvPicPr>
          <p:cNvPr id="4" name="Google Shape;978;p110">
            <a:extLst>
              <a:ext uri="{FF2B5EF4-FFF2-40B4-BE49-F238E27FC236}">
                <a16:creationId xmlns:a16="http://schemas.microsoft.com/office/drawing/2014/main" id="{CEAB3839-8591-B6F4-7300-B250EE962464}"/>
              </a:ext>
            </a:extLst>
          </p:cNvPr>
          <p:cNvPicPr preferRelativeResize="0"/>
          <p:nvPr/>
        </p:nvPicPr>
        <p:blipFill>
          <a:blip r:embed="rId3">
            <a:alphaModFix/>
          </a:blip>
          <a:stretch>
            <a:fillRect/>
          </a:stretch>
        </p:blipFill>
        <p:spPr>
          <a:xfrm rot="742631">
            <a:off x="4654625" y="1716650"/>
            <a:ext cx="1125625" cy="1913401"/>
          </a:xfrm>
          <a:prstGeom prst="rect">
            <a:avLst/>
          </a:prstGeom>
          <a:noFill/>
          <a:ln>
            <a:noFill/>
          </a:ln>
        </p:spPr>
      </p:pic>
      <p:sp>
        <p:nvSpPr>
          <p:cNvPr id="5" name="Oval 4">
            <a:extLst>
              <a:ext uri="{FF2B5EF4-FFF2-40B4-BE49-F238E27FC236}">
                <a16:creationId xmlns:a16="http://schemas.microsoft.com/office/drawing/2014/main" id="{2A9F0BF7-8710-66DD-22E2-D05D6B7E4593}"/>
              </a:ext>
            </a:extLst>
          </p:cNvPr>
          <p:cNvSpPr/>
          <p:nvPr/>
        </p:nvSpPr>
        <p:spPr>
          <a:xfrm>
            <a:off x="5143500" y="2374900"/>
            <a:ext cx="317500" cy="2794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730AE863-D1E0-0AFA-2BC7-E1BF91D66641}"/>
              </a:ext>
            </a:extLst>
          </p:cNvPr>
          <p:cNvSpPr/>
          <p:nvPr/>
        </p:nvSpPr>
        <p:spPr>
          <a:xfrm>
            <a:off x="5461000" y="1516649"/>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FC80C591-5326-AFD8-3BDC-75DD5743645D}"/>
              </a:ext>
            </a:extLst>
          </p:cNvPr>
          <p:cNvSpPr/>
          <p:nvPr/>
        </p:nvSpPr>
        <p:spPr>
          <a:xfrm>
            <a:off x="5562600" y="12508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BFB7D90-C31F-D01C-3827-4565F6D4BA02}"/>
              </a:ext>
            </a:extLst>
          </p:cNvPr>
          <p:cNvSpPr/>
          <p:nvPr/>
        </p:nvSpPr>
        <p:spPr>
          <a:xfrm>
            <a:off x="5676900" y="965548"/>
            <a:ext cx="101600" cy="1016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E03C8052-CF15-ED13-91C5-926457BFE682}"/>
              </a:ext>
            </a:extLst>
          </p:cNvPr>
          <p:cNvSpPr/>
          <p:nvPr/>
        </p:nvSpPr>
        <p:spPr>
          <a:xfrm>
            <a:off x="5730935" y="565672"/>
            <a:ext cx="241300" cy="24865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oogle Shape;1026;p113">
            <a:extLst>
              <a:ext uri="{FF2B5EF4-FFF2-40B4-BE49-F238E27FC236}">
                <a16:creationId xmlns:a16="http://schemas.microsoft.com/office/drawing/2014/main" id="{3921FCED-082E-D9AD-37B6-A4D32989B9FA}"/>
              </a:ext>
            </a:extLst>
          </p:cNvPr>
          <p:cNvSpPr txBox="1"/>
          <p:nvPr/>
        </p:nvSpPr>
        <p:spPr>
          <a:xfrm>
            <a:off x="4387681" y="39104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err="1">
                <a:solidFill>
                  <a:schemeClr val="dk1"/>
                </a:solidFill>
                <a:latin typeface="Rubik Light"/>
                <a:ea typeface="Rubik Light"/>
                <a:cs typeface="Rubik Light"/>
                <a:sym typeface="Rubik Light"/>
              </a:rPr>
              <a:t>Teleporting</a:t>
            </a:r>
            <a:endParaRPr dirty="0"/>
          </a:p>
        </p:txBody>
      </p:sp>
      <p:pic>
        <p:nvPicPr>
          <p:cNvPr id="15" name="Google Shape;981;p110">
            <a:extLst>
              <a:ext uri="{FF2B5EF4-FFF2-40B4-BE49-F238E27FC236}">
                <a16:creationId xmlns:a16="http://schemas.microsoft.com/office/drawing/2014/main" id="{8A6BF274-837B-5992-AE12-D9A3D5C40C00}"/>
              </a:ext>
            </a:extLst>
          </p:cNvPr>
          <p:cNvPicPr preferRelativeResize="0"/>
          <p:nvPr/>
        </p:nvPicPr>
        <p:blipFill>
          <a:blip r:embed="rId8">
            <a:alphaModFix/>
          </a:blip>
          <a:stretch>
            <a:fillRect/>
          </a:stretch>
        </p:blipFill>
        <p:spPr>
          <a:xfrm>
            <a:off x="6260100" y="1453149"/>
            <a:ext cx="2110200" cy="2110200"/>
          </a:xfrm>
          <a:prstGeom prst="rect">
            <a:avLst/>
          </a:prstGeom>
          <a:noFill/>
          <a:ln>
            <a:noFill/>
          </a:ln>
        </p:spPr>
      </p:pic>
      <p:pic>
        <p:nvPicPr>
          <p:cNvPr id="20" name="Grafik 19" descr="Cursor mit einfarbiger Füllung">
            <a:extLst>
              <a:ext uri="{FF2B5EF4-FFF2-40B4-BE49-F238E27FC236}">
                <a16:creationId xmlns:a16="http://schemas.microsoft.com/office/drawing/2014/main" id="{24BA4CA3-CBED-6E69-9FAA-2380413EF3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3244" y="964472"/>
            <a:ext cx="606338" cy="606338"/>
          </a:xfrm>
          <a:prstGeom prst="rect">
            <a:avLst/>
          </a:prstGeom>
        </p:spPr>
      </p:pic>
      <p:pic>
        <p:nvPicPr>
          <p:cNvPr id="21" name="Grafik 20" descr="Cursor mit einfarbiger Füllung">
            <a:extLst>
              <a:ext uri="{FF2B5EF4-FFF2-40B4-BE49-F238E27FC236}">
                <a16:creationId xmlns:a16="http://schemas.microsoft.com/office/drawing/2014/main" id="{D2CD76D2-8E2B-2214-15A8-6FDDE3251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563165">
            <a:off x="6232051" y="1644646"/>
            <a:ext cx="606338" cy="606338"/>
          </a:xfrm>
          <a:prstGeom prst="rect">
            <a:avLst/>
          </a:prstGeom>
        </p:spPr>
      </p:pic>
      <p:pic>
        <p:nvPicPr>
          <p:cNvPr id="22" name="Grafik 21" descr="Cursor mit einfarbiger Füllung">
            <a:extLst>
              <a:ext uri="{FF2B5EF4-FFF2-40B4-BE49-F238E27FC236}">
                <a16:creationId xmlns:a16="http://schemas.microsoft.com/office/drawing/2014/main" id="{B8E543A2-2F1A-E9B5-E13A-6976E4CDDD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956549">
            <a:off x="6953603" y="1658552"/>
            <a:ext cx="606338" cy="606338"/>
          </a:xfrm>
          <a:prstGeom prst="rect">
            <a:avLst/>
          </a:prstGeom>
        </p:spPr>
      </p:pic>
      <p:pic>
        <p:nvPicPr>
          <p:cNvPr id="23" name="Grafik 22" descr="Cursor mit einfarbiger Füllung">
            <a:extLst>
              <a:ext uri="{FF2B5EF4-FFF2-40B4-BE49-F238E27FC236}">
                <a16:creationId xmlns:a16="http://schemas.microsoft.com/office/drawing/2014/main" id="{FA7F0B92-4B2A-F009-56A5-999DE14993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536344">
            <a:off x="6779887" y="866296"/>
            <a:ext cx="606338" cy="606338"/>
          </a:xfrm>
          <a:prstGeom prst="rect">
            <a:avLst/>
          </a:prstGeom>
        </p:spPr>
      </p:pic>
      <p:sp>
        <p:nvSpPr>
          <p:cNvPr id="24" name="Google Shape;1026;p113">
            <a:extLst>
              <a:ext uri="{FF2B5EF4-FFF2-40B4-BE49-F238E27FC236}">
                <a16:creationId xmlns:a16="http://schemas.microsoft.com/office/drawing/2014/main" id="{35D38895-D861-D25E-8534-94F29D3F38CE}"/>
              </a:ext>
            </a:extLst>
          </p:cNvPr>
          <p:cNvSpPr txBox="1"/>
          <p:nvPr/>
        </p:nvSpPr>
        <p:spPr>
          <a:xfrm>
            <a:off x="6221481" y="3935880"/>
            <a:ext cx="1381195" cy="31312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dirty="0">
                <a:solidFill>
                  <a:schemeClr val="dk1"/>
                </a:solidFill>
                <a:latin typeface="Rubik Light"/>
                <a:ea typeface="Rubik Light"/>
                <a:cs typeface="Rubik Light"/>
                <a:sym typeface="Rubik Light"/>
              </a:rPr>
              <a:t>Joystick</a:t>
            </a:r>
            <a:endParaRPr dirty="0"/>
          </a:p>
        </p:txBody>
      </p:sp>
      <p:sp>
        <p:nvSpPr>
          <p:cNvPr id="16" name="Oval 15">
            <a:extLst>
              <a:ext uri="{FF2B5EF4-FFF2-40B4-BE49-F238E27FC236}">
                <a16:creationId xmlns:a16="http://schemas.microsoft.com/office/drawing/2014/main" id="{FC719141-06F3-804D-3E89-F48DE4D716B1}"/>
              </a:ext>
            </a:extLst>
          </p:cNvPr>
          <p:cNvSpPr/>
          <p:nvPr/>
        </p:nvSpPr>
        <p:spPr>
          <a:xfrm>
            <a:off x="241874" y="1556260"/>
            <a:ext cx="901700" cy="9271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Oval 16">
            <a:extLst>
              <a:ext uri="{FF2B5EF4-FFF2-40B4-BE49-F238E27FC236}">
                <a16:creationId xmlns:a16="http://schemas.microsoft.com/office/drawing/2014/main" id="{F4F13D3C-AF0F-52EF-34F0-D9DC1688EC62}"/>
              </a:ext>
            </a:extLst>
          </p:cNvPr>
          <p:cNvSpPr/>
          <p:nvPr/>
        </p:nvSpPr>
        <p:spPr>
          <a:xfrm>
            <a:off x="6209626" y="787298"/>
            <a:ext cx="901700" cy="9271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Textfeld 25">
            <a:extLst>
              <a:ext uri="{FF2B5EF4-FFF2-40B4-BE49-F238E27FC236}">
                <a16:creationId xmlns:a16="http://schemas.microsoft.com/office/drawing/2014/main" id="{055930EC-6912-C628-89C4-34C697ACD19D}"/>
              </a:ext>
            </a:extLst>
          </p:cNvPr>
          <p:cNvSpPr txBox="1"/>
          <p:nvPr/>
        </p:nvSpPr>
        <p:spPr>
          <a:xfrm>
            <a:off x="259141" y="1707761"/>
            <a:ext cx="1028365" cy="261610"/>
          </a:xfrm>
          <a:prstGeom prst="rect">
            <a:avLst/>
          </a:prstGeom>
          <a:noFill/>
        </p:spPr>
        <p:txBody>
          <a:bodyPr wrap="square" rtlCol="0">
            <a:spAutoFit/>
          </a:bodyPr>
          <a:lstStyle/>
          <a:p>
            <a:r>
              <a:rPr lang="de-DE" sz="1100" dirty="0" err="1">
                <a:solidFill>
                  <a:schemeClr val="bg1"/>
                </a:solidFill>
                <a:latin typeface="Helvetica Neue Light" panose="02000403000000020004" pitchFamily="2" charset="0"/>
                <a:ea typeface="Helvetica Neue Light" panose="02000403000000020004" pitchFamily="2" charset="0"/>
              </a:rPr>
              <a:t>Enjoyment</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29" name="Textfeld 28">
            <a:extLst>
              <a:ext uri="{FF2B5EF4-FFF2-40B4-BE49-F238E27FC236}">
                <a16:creationId xmlns:a16="http://schemas.microsoft.com/office/drawing/2014/main" id="{22BDEA1E-B644-7AD5-DF84-D46F2D6F5F73}"/>
              </a:ext>
            </a:extLst>
          </p:cNvPr>
          <p:cNvSpPr txBox="1"/>
          <p:nvPr/>
        </p:nvSpPr>
        <p:spPr>
          <a:xfrm>
            <a:off x="6257544" y="923643"/>
            <a:ext cx="1028365" cy="261610"/>
          </a:xfrm>
          <a:prstGeom prst="rect">
            <a:avLst/>
          </a:prstGeom>
          <a:noFill/>
        </p:spPr>
        <p:txBody>
          <a:bodyPr wrap="square" rtlCol="0">
            <a:spAutoFit/>
          </a:bodyPr>
          <a:lstStyle/>
          <a:p>
            <a:r>
              <a:rPr lang="de-DE" sz="1100" dirty="0" err="1">
                <a:solidFill>
                  <a:schemeClr val="bg1"/>
                </a:solidFill>
                <a:latin typeface="Helvetica Neue Light" panose="02000403000000020004" pitchFamily="2" charset="0"/>
                <a:ea typeface="Helvetica Neue Light" panose="02000403000000020004" pitchFamily="2" charset="0"/>
              </a:rPr>
              <a:t>Enjoyment</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30" name="Textfeld 29">
            <a:extLst>
              <a:ext uri="{FF2B5EF4-FFF2-40B4-BE49-F238E27FC236}">
                <a16:creationId xmlns:a16="http://schemas.microsoft.com/office/drawing/2014/main" id="{469A30D7-2DDD-E848-F7A8-0A237682F836}"/>
              </a:ext>
            </a:extLst>
          </p:cNvPr>
          <p:cNvSpPr txBox="1"/>
          <p:nvPr/>
        </p:nvSpPr>
        <p:spPr>
          <a:xfrm>
            <a:off x="202156" y="1949534"/>
            <a:ext cx="981135" cy="338554"/>
          </a:xfrm>
          <a:prstGeom prst="rect">
            <a:avLst/>
          </a:prstGeom>
          <a:noFill/>
        </p:spPr>
        <p:txBody>
          <a:bodyPr wrap="square" rtlCol="0">
            <a:spAutoFit/>
          </a:bodyPr>
          <a:lstStyle/>
          <a:p>
            <a:pPr algn="ctr"/>
            <a:r>
              <a:rPr lang="de-DE" sz="1600" dirty="0">
                <a:solidFill>
                  <a:schemeClr val="bg1"/>
                </a:solidFill>
              </a:rPr>
              <a:t>3.9</a:t>
            </a:r>
          </a:p>
        </p:txBody>
      </p:sp>
      <p:sp>
        <p:nvSpPr>
          <p:cNvPr id="33" name="Textfeld 32">
            <a:extLst>
              <a:ext uri="{FF2B5EF4-FFF2-40B4-BE49-F238E27FC236}">
                <a16:creationId xmlns:a16="http://schemas.microsoft.com/office/drawing/2014/main" id="{D18CFF6A-67BF-EF87-4314-32C1D76FFE29}"/>
              </a:ext>
            </a:extLst>
          </p:cNvPr>
          <p:cNvSpPr txBox="1"/>
          <p:nvPr/>
        </p:nvSpPr>
        <p:spPr>
          <a:xfrm>
            <a:off x="6164111" y="1160302"/>
            <a:ext cx="981135" cy="338554"/>
          </a:xfrm>
          <a:prstGeom prst="rect">
            <a:avLst/>
          </a:prstGeom>
          <a:noFill/>
        </p:spPr>
        <p:txBody>
          <a:bodyPr wrap="square" rtlCol="0">
            <a:spAutoFit/>
          </a:bodyPr>
          <a:lstStyle/>
          <a:p>
            <a:pPr algn="ctr"/>
            <a:r>
              <a:rPr lang="de-DE" sz="1600" dirty="0">
                <a:solidFill>
                  <a:schemeClr val="bg1"/>
                </a:solidFill>
              </a:rPr>
              <a:t>3.8</a:t>
            </a:r>
          </a:p>
        </p:txBody>
      </p:sp>
      <p:grpSp>
        <p:nvGrpSpPr>
          <p:cNvPr id="62" name="Gruppieren 61">
            <a:extLst>
              <a:ext uri="{FF2B5EF4-FFF2-40B4-BE49-F238E27FC236}">
                <a16:creationId xmlns:a16="http://schemas.microsoft.com/office/drawing/2014/main" id="{AD23D7F6-8F8E-AD5A-C163-E5633330583A}"/>
              </a:ext>
            </a:extLst>
          </p:cNvPr>
          <p:cNvGrpSpPr/>
          <p:nvPr/>
        </p:nvGrpSpPr>
        <p:grpSpPr>
          <a:xfrm>
            <a:off x="280948" y="2604297"/>
            <a:ext cx="1082273" cy="1052577"/>
            <a:chOff x="562267" y="2522971"/>
            <a:chExt cx="1082273" cy="1052577"/>
          </a:xfrm>
        </p:grpSpPr>
        <p:sp>
          <p:nvSpPr>
            <p:cNvPr id="34" name="Oval 33">
              <a:extLst>
                <a:ext uri="{FF2B5EF4-FFF2-40B4-BE49-F238E27FC236}">
                  <a16:creationId xmlns:a16="http://schemas.microsoft.com/office/drawing/2014/main" id="{E9F65742-98F6-0684-9859-86841799131F}"/>
                </a:ext>
              </a:extLst>
            </p:cNvPr>
            <p:cNvSpPr/>
            <p:nvPr/>
          </p:nvSpPr>
          <p:spPr>
            <a:xfrm>
              <a:off x="562267" y="2522971"/>
              <a:ext cx="1082273" cy="105257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Textfeld 34">
              <a:extLst>
                <a:ext uri="{FF2B5EF4-FFF2-40B4-BE49-F238E27FC236}">
                  <a16:creationId xmlns:a16="http://schemas.microsoft.com/office/drawing/2014/main" id="{66161260-DD6D-145D-465B-617BE2718654}"/>
                </a:ext>
              </a:extLst>
            </p:cNvPr>
            <p:cNvSpPr txBox="1"/>
            <p:nvPr/>
          </p:nvSpPr>
          <p:spPr>
            <a:xfrm>
              <a:off x="584940" y="2711001"/>
              <a:ext cx="1028365" cy="261610"/>
            </a:xfrm>
            <a:prstGeom prst="rect">
              <a:avLst/>
            </a:prstGeom>
            <a:noFill/>
          </p:spPr>
          <p:txBody>
            <a:bodyPr wrap="square" rtlCol="0">
              <a:spAutoFit/>
            </a:bodyPr>
            <a:lstStyle/>
            <a:p>
              <a:pPr algn="ctr"/>
              <a:r>
                <a:rPr lang="de-DE" sz="1100" dirty="0">
                  <a:solidFill>
                    <a:schemeClr val="bg1"/>
                  </a:solidFill>
                  <a:latin typeface="Helvetica Neue Light" panose="02000403000000020004" pitchFamily="2" charset="0"/>
                  <a:ea typeface="Helvetica Neue Light" panose="02000403000000020004" pitchFamily="2" charset="0"/>
                </a:rPr>
                <a:t>Control</a:t>
              </a:r>
            </a:p>
          </p:txBody>
        </p:sp>
        <p:sp>
          <p:nvSpPr>
            <p:cNvPr id="36" name="Textfeld 35">
              <a:extLst>
                <a:ext uri="{FF2B5EF4-FFF2-40B4-BE49-F238E27FC236}">
                  <a16:creationId xmlns:a16="http://schemas.microsoft.com/office/drawing/2014/main" id="{F1355DEB-3BFA-07E9-0E27-D5ABB76BC58F}"/>
                </a:ext>
              </a:extLst>
            </p:cNvPr>
            <p:cNvSpPr txBox="1"/>
            <p:nvPr/>
          </p:nvSpPr>
          <p:spPr>
            <a:xfrm>
              <a:off x="608556" y="2952834"/>
              <a:ext cx="981135" cy="338554"/>
            </a:xfrm>
            <a:prstGeom prst="rect">
              <a:avLst/>
            </a:prstGeom>
            <a:noFill/>
          </p:spPr>
          <p:txBody>
            <a:bodyPr wrap="square" rtlCol="0">
              <a:spAutoFit/>
            </a:bodyPr>
            <a:lstStyle/>
            <a:p>
              <a:pPr algn="ctr"/>
              <a:r>
                <a:rPr lang="de-DE" sz="1600" dirty="0">
                  <a:solidFill>
                    <a:schemeClr val="bg1"/>
                  </a:solidFill>
                </a:rPr>
                <a:t>4.3</a:t>
              </a:r>
            </a:p>
          </p:txBody>
        </p:sp>
      </p:grpSp>
      <p:grpSp>
        <p:nvGrpSpPr>
          <p:cNvPr id="961" name="Gruppieren 960">
            <a:extLst>
              <a:ext uri="{FF2B5EF4-FFF2-40B4-BE49-F238E27FC236}">
                <a16:creationId xmlns:a16="http://schemas.microsoft.com/office/drawing/2014/main" id="{BDFC4598-1CC9-63A8-9D70-76A20E71ADD1}"/>
              </a:ext>
            </a:extLst>
          </p:cNvPr>
          <p:cNvGrpSpPr/>
          <p:nvPr/>
        </p:nvGrpSpPr>
        <p:grpSpPr>
          <a:xfrm>
            <a:off x="6203637" y="2765099"/>
            <a:ext cx="1051038" cy="1066146"/>
            <a:chOff x="6203637" y="2765099"/>
            <a:chExt cx="1051038" cy="1066146"/>
          </a:xfrm>
        </p:grpSpPr>
        <p:sp>
          <p:nvSpPr>
            <p:cNvPr id="37" name="Oval 36">
              <a:extLst>
                <a:ext uri="{FF2B5EF4-FFF2-40B4-BE49-F238E27FC236}">
                  <a16:creationId xmlns:a16="http://schemas.microsoft.com/office/drawing/2014/main" id="{38AB7EE8-F9A6-5BA5-2698-0D4EC2F580A9}"/>
                </a:ext>
              </a:extLst>
            </p:cNvPr>
            <p:cNvSpPr/>
            <p:nvPr/>
          </p:nvSpPr>
          <p:spPr>
            <a:xfrm>
              <a:off x="6203637" y="2765099"/>
              <a:ext cx="1051038" cy="106614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extLst>
                <a:ext uri="{FF2B5EF4-FFF2-40B4-BE49-F238E27FC236}">
                  <a16:creationId xmlns:a16="http://schemas.microsoft.com/office/drawing/2014/main" id="{0F61B719-F71C-CC14-1BBC-A881AD12C618}"/>
                </a:ext>
              </a:extLst>
            </p:cNvPr>
            <p:cNvSpPr txBox="1"/>
            <p:nvPr/>
          </p:nvSpPr>
          <p:spPr>
            <a:xfrm>
              <a:off x="6226309" y="2953129"/>
              <a:ext cx="1028365" cy="261610"/>
            </a:xfrm>
            <a:prstGeom prst="rect">
              <a:avLst/>
            </a:prstGeom>
            <a:noFill/>
          </p:spPr>
          <p:txBody>
            <a:bodyPr wrap="square" rtlCol="0">
              <a:spAutoFit/>
            </a:bodyPr>
            <a:lstStyle/>
            <a:p>
              <a:pPr algn="ctr"/>
              <a:r>
                <a:rPr lang="de-DE" sz="1100" dirty="0">
                  <a:solidFill>
                    <a:schemeClr val="bg1"/>
                  </a:solidFill>
                  <a:latin typeface="Helvetica Neue Light" panose="02000403000000020004" pitchFamily="2" charset="0"/>
                  <a:ea typeface="Helvetica Neue Light" panose="02000403000000020004" pitchFamily="2" charset="0"/>
                </a:rPr>
                <a:t>Control</a:t>
              </a:r>
            </a:p>
          </p:txBody>
        </p:sp>
        <p:sp>
          <p:nvSpPr>
            <p:cNvPr id="39" name="Textfeld 38">
              <a:extLst>
                <a:ext uri="{FF2B5EF4-FFF2-40B4-BE49-F238E27FC236}">
                  <a16:creationId xmlns:a16="http://schemas.microsoft.com/office/drawing/2014/main" id="{1D2D4A90-F1D7-5C8F-56D5-1467D7AEE8BD}"/>
                </a:ext>
              </a:extLst>
            </p:cNvPr>
            <p:cNvSpPr txBox="1"/>
            <p:nvPr/>
          </p:nvSpPr>
          <p:spPr>
            <a:xfrm>
              <a:off x="6249925" y="3194962"/>
              <a:ext cx="981135" cy="338554"/>
            </a:xfrm>
            <a:prstGeom prst="rect">
              <a:avLst/>
            </a:prstGeom>
            <a:noFill/>
          </p:spPr>
          <p:txBody>
            <a:bodyPr wrap="square" rtlCol="0">
              <a:spAutoFit/>
            </a:bodyPr>
            <a:lstStyle/>
            <a:p>
              <a:pPr algn="ctr"/>
              <a:r>
                <a:rPr lang="de-DE" sz="1600" dirty="0">
                  <a:solidFill>
                    <a:schemeClr val="bg1"/>
                  </a:solidFill>
                </a:rPr>
                <a:t>4.1</a:t>
              </a:r>
            </a:p>
          </p:txBody>
        </p:sp>
      </p:grpSp>
      <p:grpSp>
        <p:nvGrpSpPr>
          <p:cNvPr id="60" name="Gruppieren 59">
            <a:extLst>
              <a:ext uri="{FF2B5EF4-FFF2-40B4-BE49-F238E27FC236}">
                <a16:creationId xmlns:a16="http://schemas.microsoft.com/office/drawing/2014/main" id="{5A888918-EBC7-CA74-43A8-26F46F696A98}"/>
              </a:ext>
            </a:extLst>
          </p:cNvPr>
          <p:cNvGrpSpPr/>
          <p:nvPr/>
        </p:nvGrpSpPr>
        <p:grpSpPr>
          <a:xfrm>
            <a:off x="5306736" y="2190855"/>
            <a:ext cx="981135" cy="597258"/>
            <a:chOff x="5306736" y="2190855"/>
            <a:chExt cx="981135" cy="597258"/>
          </a:xfrm>
        </p:grpSpPr>
        <p:sp>
          <p:nvSpPr>
            <p:cNvPr id="52" name="Oval 51">
              <a:extLst>
                <a:ext uri="{FF2B5EF4-FFF2-40B4-BE49-F238E27FC236}">
                  <a16:creationId xmlns:a16="http://schemas.microsoft.com/office/drawing/2014/main" id="{D3F0E82E-BC97-6697-3625-A932F8139EB1}"/>
                </a:ext>
              </a:extLst>
            </p:cNvPr>
            <p:cNvSpPr/>
            <p:nvPr/>
          </p:nvSpPr>
          <p:spPr>
            <a:xfrm>
              <a:off x="5520782" y="2190855"/>
              <a:ext cx="566382" cy="5972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extLst>
                <a:ext uri="{FF2B5EF4-FFF2-40B4-BE49-F238E27FC236}">
                  <a16:creationId xmlns:a16="http://schemas.microsoft.com/office/drawing/2014/main" id="{5E747D02-A565-F0FE-AF05-22FAB4BACAED}"/>
                </a:ext>
              </a:extLst>
            </p:cNvPr>
            <p:cNvSpPr txBox="1"/>
            <p:nvPr/>
          </p:nvSpPr>
          <p:spPr>
            <a:xfrm>
              <a:off x="5306736" y="2312573"/>
              <a:ext cx="981135" cy="338554"/>
            </a:xfrm>
            <a:prstGeom prst="rect">
              <a:avLst/>
            </a:prstGeom>
            <a:noFill/>
          </p:spPr>
          <p:txBody>
            <a:bodyPr wrap="square" rtlCol="0">
              <a:spAutoFit/>
            </a:bodyPr>
            <a:lstStyle/>
            <a:p>
              <a:pPr algn="ctr"/>
              <a:r>
                <a:rPr lang="de-DE" sz="1600" dirty="0">
                  <a:solidFill>
                    <a:schemeClr val="bg1"/>
                  </a:solidFill>
                </a:rPr>
                <a:t>1.5</a:t>
              </a:r>
            </a:p>
          </p:txBody>
        </p:sp>
      </p:grpSp>
      <p:grpSp>
        <p:nvGrpSpPr>
          <p:cNvPr id="61" name="Gruppieren 60">
            <a:extLst>
              <a:ext uri="{FF2B5EF4-FFF2-40B4-BE49-F238E27FC236}">
                <a16:creationId xmlns:a16="http://schemas.microsoft.com/office/drawing/2014/main" id="{3A33D70E-C640-7032-70F1-763DA357E830}"/>
              </a:ext>
            </a:extLst>
          </p:cNvPr>
          <p:cNvGrpSpPr/>
          <p:nvPr/>
        </p:nvGrpSpPr>
        <p:grpSpPr>
          <a:xfrm>
            <a:off x="7420356" y="2190855"/>
            <a:ext cx="981135" cy="597258"/>
            <a:chOff x="7420356" y="2190855"/>
            <a:chExt cx="981135" cy="597258"/>
          </a:xfrm>
        </p:grpSpPr>
        <p:sp>
          <p:nvSpPr>
            <p:cNvPr id="55" name="Oval 54">
              <a:extLst>
                <a:ext uri="{FF2B5EF4-FFF2-40B4-BE49-F238E27FC236}">
                  <a16:creationId xmlns:a16="http://schemas.microsoft.com/office/drawing/2014/main" id="{264AB89D-D9CD-9A50-CE52-15911F4C303C}"/>
                </a:ext>
              </a:extLst>
            </p:cNvPr>
            <p:cNvSpPr/>
            <p:nvPr/>
          </p:nvSpPr>
          <p:spPr>
            <a:xfrm>
              <a:off x="7634402" y="2190855"/>
              <a:ext cx="566382" cy="5972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DC8EB3C1-E109-E438-7975-049C9D8365C8}"/>
                </a:ext>
              </a:extLst>
            </p:cNvPr>
            <p:cNvSpPr txBox="1"/>
            <p:nvPr/>
          </p:nvSpPr>
          <p:spPr>
            <a:xfrm>
              <a:off x="7420356" y="2312573"/>
              <a:ext cx="981135" cy="338554"/>
            </a:xfrm>
            <a:prstGeom prst="rect">
              <a:avLst/>
            </a:prstGeom>
            <a:noFill/>
          </p:spPr>
          <p:txBody>
            <a:bodyPr wrap="square" rtlCol="0">
              <a:spAutoFit/>
            </a:bodyPr>
            <a:lstStyle/>
            <a:p>
              <a:pPr algn="ctr"/>
              <a:r>
                <a:rPr lang="de-DE" sz="1600" dirty="0">
                  <a:solidFill>
                    <a:schemeClr val="bg1"/>
                  </a:solidFill>
                </a:rPr>
                <a:t>1.5</a:t>
              </a:r>
            </a:p>
          </p:txBody>
        </p:sp>
      </p:grpSp>
      <p:sp>
        <p:nvSpPr>
          <p:cNvPr id="25" name="Google Shape;963;p108">
            <a:extLst>
              <a:ext uri="{FF2B5EF4-FFF2-40B4-BE49-F238E27FC236}">
                <a16:creationId xmlns:a16="http://schemas.microsoft.com/office/drawing/2014/main" id="{0FC6C525-A643-9355-B190-8CA927EA4173}"/>
              </a:ext>
            </a:extLst>
          </p:cNvPr>
          <p:cNvSpPr txBox="1"/>
          <p:nvPr/>
        </p:nvSpPr>
        <p:spPr>
          <a:xfrm>
            <a:off x="759814" y="718947"/>
            <a:ext cx="6457800" cy="392400"/>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de-DE" altLang="ko" sz="2100" dirty="0" err="1">
                <a:solidFill>
                  <a:schemeClr val="dk1"/>
                </a:solidFill>
                <a:latin typeface="Rubik Black"/>
                <a:ea typeface="Rubik Black"/>
                <a:cs typeface="Rubik Black"/>
                <a:sym typeface="Rubik Black"/>
              </a:rPr>
              <a:t>Locomotion</a:t>
            </a:r>
            <a:r>
              <a:rPr lang="de-DE" altLang="ko" sz="2100" dirty="0">
                <a:solidFill>
                  <a:schemeClr val="dk1"/>
                </a:solidFill>
                <a:latin typeface="Rubik Black"/>
                <a:ea typeface="Rubik Black"/>
                <a:cs typeface="Rubik Black"/>
                <a:sym typeface="Rubik Black"/>
              </a:rPr>
              <a:t> </a:t>
            </a:r>
            <a:r>
              <a:rPr lang="de-DE" altLang="ko" sz="2100" dirty="0" err="1">
                <a:solidFill>
                  <a:schemeClr val="dk1"/>
                </a:solidFill>
                <a:latin typeface="Rubik Black"/>
                <a:ea typeface="Rubik Black"/>
                <a:cs typeface="Rubik Black"/>
                <a:sym typeface="Rubik Black"/>
              </a:rPr>
              <a:t>Techniques</a:t>
            </a:r>
            <a:r>
              <a:rPr lang="de-DE" altLang="ko" sz="2100" dirty="0">
                <a:solidFill>
                  <a:schemeClr val="dk1"/>
                </a:solidFill>
                <a:latin typeface="Rubik Black"/>
                <a:ea typeface="Rubik Black"/>
                <a:cs typeface="Rubik Black"/>
                <a:sym typeface="Rubik Black"/>
              </a:rPr>
              <a:t>: </a:t>
            </a:r>
            <a:r>
              <a:rPr lang="de-DE" altLang="ko" sz="2100" dirty="0" err="1">
                <a:solidFill>
                  <a:schemeClr val="dk1"/>
                </a:solidFill>
                <a:latin typeface="Rubik Black"/>
                <a:ea typeface="Rubik Black"/>
                <a:cs typeface="Rubik Black"/>
                <a:sym typeface="Rubik Black"/>
              </a:rPr>
              <a:t>Verdict</a:t>
            </a:r>
            <a:endParaRPr sz="2100" dirty="0">
              <a:solidFill>
                <a:schemeClr val="dk1"/>
              </a:solidFill>
              <a:latin typeface="Rubik Black"/>
              <a:ea typeface="Rubik Black"/>
              <a:cs typeface="Rubik Black"/>
              <a:sym typeface="Rubik Black"/>
            </a:endParaRPr>
          </a:p>
        </p:txBody>
      </p:sp>
      <p:grpSp>
        <p:nvGrpSpPr>
          <p:cNvPr id="50" name="Gruppieren 49">
            <a:extLst>
              <a:ext uri="{FF2B5EF4-FFF2-40B4-BE49-F238E27FC236}">
                <a16:creationId xmlns:a16="http://schemas.microsoft.com/office/drawing/2014/main" id="{2631EC34-9937-0F5E-D478-12DB3D872480}"/>
              </a:ext>
            </a:extLst>
          </p:cNvPr>
          <p:cNvGrpSpPr/>
          <p:nvPr/>
        </p:nvGrpSpPr>
        <p:grpSpPr>
          <a:xfrm>
            <a:off x="806902" y="2165247"/>
            <a:ext cx="621296" cy="574106"/>
            <a:chOff x="4989528" y="2623258"/>
            <a:chExt cx="621296" cy="574106"/>
          </a:xfrm>
        </p:grpSpPr>
        <p:sp>
          <p:nvSpPr>
            <p:cNvPr id="53" name="Oval 52">
              <a:extLst>
                <a:ext uri="{FF2B5EF4-FFF2-40B4-BE49-F238E27FC236}">
                  <a16:creationId xmlns:a16="http://schemas.microsoft.com/office/drawing/2014/main" id="{A457EBC7-A8F5-8082-720E-F0A6DFE86EAD}"/>
                </a:ext>
              </a:extLst>
            </p:cNvPr>
            <p:cNvSpPr/>
            <p:nvPr/>
          </p:nvSpPr>
          <p:spPr>
            <a:xfrm>
              <a:off x="5014549" y="2623258"/>
              <a:ext cx="596275" cy="574106"/>
            </a:xfrm>
            <a:prstGeom prst="ellipse">
              <a:avLst/>
            </a:prstGeom>
            <a:solidFill>
              <a:srgbClr val="E8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Textfeld 55">
              <a:extLst>
                <a:ext uri="{FF2B5EF4-FFF2-40B4-BE49-F238E27FC236}">
                  <a16:creationId xmlns:a16="http://schemas.microsoft.com/office/drawing/2014/main" id="{7DC70C2A-F9C3-4E4C-4AE0-B3EB11655FE5}"/>
                </a:ext>
              </a:extLst>
            </p:cNvPr>
            <p:cNvSpPr txBox="1"/>
            <p:nvPr/>
          </p:nvSpPr>
          <p:spPr>
            <a:xfrm>
              <a:off x="4989528" y="2760588"/>
              <a:ext cx="596274" cy="338554"/>
            </a:xfrm>
            <a:prstGeom prst="rect">
              <a:avLst/>
            </a:prstGeom>
            <a:noFill/>
          </p:spPr>
          <p:txBody>
            <a:bodyPr wrap="square" rtlCol="0">
              <a:spAutoFit/>
            </a:bodyPr>
            <a:lstStyle/>
            <a:p>
              <a:pPr algn="ctr"/>
              <a:r>
                <a:rPr lang="de-DE" sz="1600" dirty="0">
                  <a:solidFill>
                    <a:schemeClr val="bg1"/>
                  </a:solidFill>
                </a:rPr>
                <a:t>13</a:t>
              </a:r>
            </a:p>
          </p:txBody>
        </p:sp>
      </p:grpSp>
      <p:grpSp>
        <p:nvGrpSpPr>
          <p:cNvPr id="962" name="Gruppieren 961">
            <a:extLst>
              <a:ext uri="{FF2B5EF4-FFF2-40B4-BE49-F238E27FC236}">
                <a16:creationId xmlns:a16="http://schemas.microsoft.com/office/drawing/2014/main" id="{A23F9A5D-C11E-D6C5-655C-ECD0E3163C5A}"/>
              </a:ext>
            </a:extLst>
          </p:cNvPr>
          <p:cNvGrpSpPr/>
          <p:nvPr/>
        </p:nvGrpSpPr>
        <p:grpSpPr>
          <a:xfrm>
            <a:off x="1255050" y="2291960"/>
            <a:ext cx="936749" cy="894786"/>
            <a:chOff x="562267" y="2522971"/>
            <a:chExt cx="1082273" cy="1052577"/>
          </a:xfrm>
        </p:grpSpPr>
        <p:sp>
          <p:nvSpPr>
            <p:cNvPr id="963" name="Oval 962">
              <a:extLst>
                <a:ext uri="{FF2B5EF4-FFF2-40B4-BE49-F238E27FC236}">
                  <a16:creationId xmlns:a16="http://schemas.microsoft.com/office/drawing/2014/main" id="{840EC0B0-5B42-406E-F5CB-BD8D3ADDDBCB}"/>
                </a:ext>
              </a:extLst>
            </p:cNvPr>
            <p:cNvSpPr/>
            <p:nvPr/>
          </p:nvSpPr>
          <p:spPr>
            <a:xfrm>
              <a:off x="562267" y="2522971"/>
              <a:ext cx="1082273" cy="1052577"/>
            </a:xfrm>
            <a:prstGeom prst="ellipse">
              <a:avLst/>
            </a:prstGeom>
            <a:solidFill>
              <a:srgbClr val="D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64" name="Textfeld 963">
              <a:extLst>
                <a:ext uri="{FF2B5EF4-FFF2-40B4-BE49-F238E27FC236}">
                  <a16:creationId xmlns:a16="http://schemas.microsoft.com/office/drawing/2014/main" id="{F4800B07-FBE2-D561-26EF-FB52EF1EDC01}"/>
                </a:ext>
              </a:extLst>
            </p:cNvPr>
            <p:cNvSpPr txBox="1"/>
            <p:nvPr/>
          </p:nvSpPr>
          <p:spPr>
            <a:xfrm>
              <a:off x="584940" y="2711001"/>
              <a:ext cx="1028365" cy="261610"/>
            </a:xfrm>
            <a:prstGeom prst="rect">
              <a:avLst/>
            </a:prstGeom>
            <a:noFill/>
          </p:spPr>
          <p:txBody>
            <a:bodyPr wrap="square" rtlCol="0">
              <a:spAutoFit/>
            </a:bodyPr>
            <a:lstStyle/>
            <a:p>
              <a:pPr algn="ctr"/>
              <a:r>
                <a:rPr lang="de-DE" sz="1100" dirty="0" err="1">
                  <a:solidFill>
                    <a:schemeClr val="bg1"/>
                  </a:solidFill>
                  <a:latin typeface="Helvetica Neue Light" panose="02000403000000020004" pitchFamily="2" charset="0"/>
                  <a:ea typeface="Helvetica Neue Light" panose="02000403000000020004" pitchFamily="2" charset="0"/>
                </a:rPr>
                <a:t>Distance</a:t>
              </a:r>
              <a:endParaRPr lang="de-DE" sz="1100" dirty="0">
                <a:solidFill>
                  <a:schemeClr val="bg1"/>
                </a:solidFill>
                <a:latin typeface="Helvetica Neue Light" panose="02000403000000020004" pitchFamily="2" charset="0"/>
                <a:ea typeface="Helvetica Neue Light" panose="02000403000000020004" pitchFamily="2" charset="0"/>
              </a:endParaRPr>
            </a:p>
          </p:txBody>
        </p:sp>
        <p:sp>
          <p:nvSpPr>
            <p:cNvPr id="965" name="Textfeld 964">
              <a:extLst>
                <a:ext uri="{FF2B5EF4-FFF2-40B4-BE49-F238E27FC236}">
                  <a16:creationId xmlns:a16="http://schemas.microsoft.com/office/drawing/2014/main" id="{EACF697F-F615-B68B-F347-11380A82459A}"/>
                </a:ext>
              </a:extLst>
            </p:cNvPr>
            <p:cNvSpPr txBox="1"/>
            <p:nvPr/>
          </p:nvSpPr>
          <p:spPr>
            <a:xfrm>
              <a:off x="608556" y="2952834"/>
              <a:ext cx="981135" cy="338554"/>
            </a:xfrm>
            <a:prstGeom prst="rect">
              <a:avLst/>
            </a:prstGeom>
            <a:noFill/>
          </p:spPr>
          <p:txBody>
            <a:bodyPr wrap="square" rtlCol="0">
              <a:spAutoFit/>
            </a:bodyPr>
            <a:lstStyle/>
            <a:p>
              <a:pPr algn="ctr"/>
              <a:r>
                <a:rPr lang="de-DE" sz="1600" dirty="0">
                  <a:solidFill>
                    <a:schemeClr val="bg1"/>
                  </a:solidFill>
                </a:rPr>
                <a:t>896m</a:t>
              </a:r>
            </a:p>
          </p:txBody>
        </p:sp>
      </p:grpSp>
      <p:grpSp>
        <p:nvGrpSpPr>
          <p:cNvPr id="966" name="Gruppieren 965">
            <a:extLst>
              <a:ext uri="{FF2B5EF4-FFF2-40B4-BE49-F238E27FC236}">
                <a16:creationId xmlns:a16="http://schemas.microsoft.com/office/drawing/2014/main" id="{ECD4824B-5395-0BEE-7FB8-A4A156EB016C}"/>
              </a:ext>
            </a:extLst>
          </p:cNvPr>
          <p:cNvGrpSpPr/>
          <p:nvPr/>
        </p:nvGrpSpPr>
        <p:grpSpPr>
          <a:xfrm>
            <a:off x="4861941" y="2521845"/>
            <a:ext cx="867075" cy="816041"/>
            <a:chOff x="4861941" y="2521845"/>
            <a:chExt cx="867075" cy="816041"/>
          </a:xfrm>
        </p:grpSpPr>
        <p:sp>
          <p:nvSpPr>
            <p:cNvPr id="967" name="Oval 966">
              <a:extLst>
                <a:ext uri="{FF2B5EF4-FFF2-40B4-BE49-F238E27FC236}">
                  <a16:creationId xmlns:a16="http://schemas.microsoft.com/office/drawing/2014/main" id="{2A2CFCDC-B473-631F-9EDD-F657E084C158}"/>
                </a:ext>
              </a:extLst>
            </p:cNvPr>
            <p:cNvSpPr/>
            <p:nvPr/>
          </p:nvSpPr>
          <p:spPr>
            <a:xfrm>
              <a:off x="4861941" y="2521845"/>
              <a:ext cx="867075" cy="816041"/>
            </a:xfrm>
            <a:prstGeom prst="ellipse">
              <a:avLst/>
            </a:prstGeom>
            <a:solidFill>
              <a:srgbClr val="E8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68" name="Textfeld 967">
              <a:extLst>
                <a:ext uri="{FF2B5EF4-FFF2-40B4-BE49-F238E27FC236}">
                  <a16:creationId xmlns:a16="http://schemas.microsoft.com/office/drawing/2014/main" id="{3D14BF86-FEA9-DA2C-75F9-C6B6560CB07C}"/>
                </a:ext>
              </a:extLst>
            </p:cNvPr>
            <p:cNvSpPr txBox="1"/>
            <p:nvPr/>
          </p:nvSpPr>
          <p:spPr>
            <a:xfrm>
              <a:off x="4989528" y="2760588"/>
              <a:ext cx="596274" cy="338554"/>
            </a:xfrm>
            <a:prstGeom prst="rect">
              <a:avLst/>
            </a:prstGeom>
            <a:noFill/>
          </p:spPr>
          <p:txBody>
            <a:bodyPr wrap="square" rtlCol="0">
              <a:spAutoFit/>
            </a:bodyPr>
            <a:lstStyle/>
            <a:p>
              <a:pPr algn="ctr"/>
              <a:r>
                <a:rPr lang="de-DE" sz="1600" dirty="0">
                  <a:solidFill>
                    <a:schemeClr val="bg1"/>
                  </a:solidFill>
                </a:rPr>
                <a:t>19</a:t>
              </a:r>
            </a:p>
          </p:txBody>
        </p:sp>
      </p:grpSp>
    </p:spTree>
    <p:extLst>
      <p:ext uri="{BB962C8B-B14F-4D97-AF65-F5344CB8AC3E}">
        <p14:creationId xmlns:p14="http://schemas.microsoft.com/office/powerpoint/2010/main" val="3041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05"/>
          <p:cNvSpPr txBox="1"/>
          <p:nvPr/>
        </p:nvSpPr>
        <p:spPr>
          <a:xfrm>
            <a:off x="720498" y="1214000"/>
            <a:ext cx="7538100" cy="438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2400" dirty="0">
                <a:solidFill>
                  <a:schemeClr val="dk1"/>
                </a:solidFill>
                <a:latin typeface="Rubik Black"/>
                <a:ea typeface="Rubik Black"/>
                <a:cs typeface="Rubik Black"/>
                <a:sym typeface="Rubik Black"/>
              </a:rPr>
              <a:t>Contents </a:t>
            </a:r>
            <a:r>
              <a:rPr lang="ko" sz="2100" dirty="0">
                <a:solidFill>
                  <a:schemeClr val="dk1"/>
                </a:solidFill>
                <a:latin typeface="Rubik"/>
                <a:ea typeface="Rubik"/>
                <a:cs typeface="Rubik"/>
                <a:sym typeface="Rubik"/>
              </a:rPr>
              <a:t>(</a:t>
            </a:r>
            <a:r>
              <a:rPr lang="de-DE" altLang="ko" sz="2100" dirty="0">
                <a:solidFill>
                  <a:schemeClr val="dk1"/>
                </a:solidFill>
                <a:latin typeface="Rubik"/>
                <a:ea typeface="Rubik"/>
                <a:cs typeface="Rubik"/>
                <a:sym typeface="Rubik"/>
              </a:rPr>
              <a:t>Today</a:t>
            </a:r>
            <a:r>
              <a:rPr lang="ko" sz="2100" dirty="0">
                <a:solidFill>
                  <a:schemeClr val="dk1"/>
                </a:solidFill>
                <a:latin typeface="Rubik"/>
                <a:ea typeface="Rubik"/>
                <a:cs typeface="Rubik"/>
                <a:sym typeface="Rubik"/>
              </a:rPr>
              <a:t>)</a:t>
            </a:r>
            <a:endParaRPr sz="2100" dirty="0">
              <a:solidFill>
                <a:schemeClr val="dk1"/>
              </a:solidFill>
              <a:latin typeface="Rubik"/>
              <a:ea typeface="Rubik"/>
              <a:cs typeface="Rubik"/>
              <a:sym typeface="Rubik"/>
            </a:endParaRPr>
          </a:p>
        </p:txBody>
      </p:sp>
      <p:sp>
        <p:nvSpPr>
          <p:cNvPr id="927" name="Google Shape;927;p105"/>
          <p:cNvSpPr/>
          <p:nvPr/>
        </p:nvSpPr>
        <p:spPr>
          <a:xfrm>
            <a:off x="861419"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05. </a:t>
            </a:r>
            <a:endParaRPr sz="1100">
              <a:solidFill>
                <a:srgbClr val="666666"/>
              </a:solidFill>
            </a:endParaRPr>
          </a:p>
        </p:txBody>
      </p:sp>
      <p:sp>
        <p:nvSpPr>
          <p:cNvPr id="928" name="Google Shape;928;p105"/>
          <p:cNvSpPr/>
          <p:nvPr/>
        </p:nvSpPr>
        <p:spPr>
          <a:xfrm>
            <a:off x="2821064"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929" name="Google Shape;929;p105"/>
          <p:cNvSpPr/>
          <p:nvPr/>
        </p:nvSpPr>
        <p:spPr>
          <a:xfrm>
            <a:off x="2592506"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06.</a:t>
            </a:r>
            <a:endParaRPr sz="1100">
              <a:solidFill>
                <a:srgbClr val="666666"/>
              </a:solidFill>
            </a:endParaRPr>
          </a:p>
        </p:txBody>
      </p:sp>
      <p:sp>
        <p:nvSpPr>
          <p:cNvPr id="930" name="Google Shape;930;p105"/>
          <p:cNvSpPr/>
          <p:nvPr/>
        </p:nvSpPr>
        <p:spPr>
          <a:xfrm>
            <a:off x="4627726" y="2437975"/>
            <a:ext cx="1836424"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dirty="0">
                <a:solidFill>
                  <a:schemeClr val="tx2">
                    <a:lumMod val="50000"/>
                  </a:schemeClr>
                </a:solidFill>
                <a:latin typeface="Rubik"/>
                <a:ea typeface="Rubik"/>
                <a:cs typeface="Rubik"/>
                <a:sym typeface="Rubik"/>
              </a:rPr>
              <a:t>Locomotion Techniques in VR</a:t>
            </a:r>
            <a:endParaRPr sz="1500" dirty="0">
              <a:solidFill>
                <a:schemeClr val="tx2">
                  <a:lumMod val="50000"/>
                </a:schemeClr>
              </a:solidFill>
              <a:latin typeface="Rubik"/>
              <a:ea typeface="Rubik"/>
              <a:cs typeface="Rubik"/>
              <a:sym typeface="Rubik"/>
            </a:endParaRPr>
          </a:p>
        </p:txBody>
      </p:sp>
      <p:sp>
        <p:nvSpPr>
          <p:cNvPr id="931" name="Google Shape;931;p105"/>
          <p:cNvSpPr/>
          <p:nvPr/>
        </p:nvSpPr>
        <p:spPr>
          <a:xfrm>
            <a:off x="4627760"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dirty="0">
                <a:solidFill>
                  <a:schemeClr val="tx2">
                    <a:lumMod val="50000"/>
                  </a:schemeClr>
                </a:solidFill>
                <a:latin typeface="Rubik Light"/>
                <a:ea typeface="Rubik Light"/>
                <a:cs typeface="Rubik Light"/>
                <a:sym typeface="Rubik Light"/>
              </a:rPr>
              <a:t>07.</a:t>
            </a:r>
            <a:endParaRPr sz="1100" dirty="0">
              <a:solidFill>
                <a:schemeClr val="tx2">
                  <a:lumMod val="50000"/>
                </a:schemeClr>
              </a:solidFill>
            </a:endParaRPr>
          </a:p>
        </p:txBody>
      </p:sp>
      <p:sp>
        <p:nvSpPr>
          <p:cNvPr id="932" name="Google Shape;932;p105"/>
          <p:cNvSpPr/>
          <p:nvPr/>
        </p:nvSpPr>
        <p:spPr>
          <a:xfrm>
            <a:off x="6714269"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dirty="0">
                <a:solidFill>
                  <a:schemeClr val="tx1"/>
                </a:solidFill>
                <a:latin typeface="Rubik"/>
                <a:ea typeface="Rubik"/>
                <a:cs typeface="Rubik"/>
                <a:sym typeface="Rubik"/>
              </a:rPr>
              <a:t>VR Challenges</a:t>
            </a:r>
            <a:endParaRPr sz="1200" dirty="0">
              <a:solidFill>
                <a:schemeClr val="tx1"/>
              </a:solidFill>
              <a:latin typeface="Rubik"/>
              <a:ea typeface="Rubik"/>
              <a:cs typeface="Rubik"/>
              <a:sym typeface="Rubik"/>
            </a:endParaRPr>
          </a:p>
        </p:txBody>
      </p:sp>
      <p:sp>
        <p:nvSpPr>
          <p:cNvPr id="933" name="Google Shape;933;p105"/>
          <p:cNvSpPr/>
          <p:nvPr/>
        </p:nvSpPr>
        <p:spPr>
          <a:xfrm>
            <a:off x="6714311"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tx1"/>
                </a:solidFill>
                <a:latin typeface="Rubik Light"/>
                <a:ea typeface="Rubik Light"/>
                <a:cs typeface="Rubik Light"/>
                <a:sym typeface="Rubik Light"/>
              </a:rPr>
              <a:t>08.</a:t>
            </a:r>
            <a:endParaRPr sz="1100">
              <a:solidFill>
                <a:schemeClr val="tx1"/>
              </a:solidFill>
            </a:endParaRPr>
          </a:p>
        </p:txBody>
      </p:sp>
      <p:sp>
        <p:nvSpPr>
          <p:cNvPr id="934" name="Google Shape;934;p105"/>
          <p:cNvSpPr/>
          <p:nvPr/>
        </p:nvSpPr>
        <p:spPr>
          <a:xfrm>
            <a:off x="2603650"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rgbClr val="666666"/>
                </a:solidFill>
                <a:latin typeface="Rubik"/>
                <a:ea typeface="Rubik"/>
                <a:cs typeface="Rubik"/>
                <a:sym typeface="Rubik"/>
              </a:rPr>
              <a:t>VR Applications</a:t>
            </a:r>
            <a:endParaRPr sz="1500">
              <a:solidFill>
                <a:srgbClr val="666666"/>
              </a:solidFill>
              <a:latin typeface="Rubik"/>
              <a:ea typeface="Rubik"/>
              <a:cs typeface="Rubik"/>
              <a:sym typeface="Rubik"/>
            </a:endParaRPr>
          </a:p>
          <a:p>
            <a:pPr marL="0" marR="0" lvl="0" indent="0" algn="l" rtl="0">
              <a:spcBef>
                <a:spcPts val="0"/>
              </a:spcBef>
              <a:spcAft>
                <a:spcPts val="0"/>
              </a:spcAft>
              <a:buNone/>
            </a:pPr>
            <a:endParaRPr sz="1500">
              <a:solidFill>
                <a:srgbClr val="666666"/>
              </a:solidFill>
              <a:latin typeface="Rubik"/>
              <a:ea typeface="Rubik"/>
              <a:cs typeface="Rubik"/>
              <a:sym typeface="Rubik"/>
            </a:endParaRPr>
          </a:p>
        </p:txBody>
      </p:sp>
      <p:sp>
        <p:nvSpPr>
          <p:cNvPr id="935" name="Google Shape;935;p105"/>
          <p:cNvSpPr/>
          <p:nvPr/>
        </p:nvSpPr>
        <p:spPr>
          <a:xfrm>
            <a:off x="893918"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Methods</a:t>
            </a:r>
            <a:endParaRPr sz="1500">
              <a:solidFill>
                <a:srgbClr val="666666"/>
              </a:solidFill>
              <a:latin typeface="Rubik"/>
              <a:ea typeface="Rubik"/>
              <a:cs typeface="Rubik"/>
              <a:sym typeface="Rubik"/>
            </a:endParaRPr>
          </a:p>
        </p:txBody>
      </p:sp>
      <p:sp>
        <p:nvSpPr>
          <p:cNvPr id="936" name="Google Shape;936;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56</a:t>
            </a:fld>
            <a:endParaRPr/>
          </a:p>
        </p:txBody>
      </p:sp>
      <p:pic>
        <p:nvPicPr>
          <p:cNvPr id="937" name="Google Shape;937;p105"/>
          <p:cNvPicPr preferRelativeResize="0"/>
          <p:nvPr/>
        </p:nvPicPr>
        <p:blipFill>
          <a:blip r:embed="rId3">
            <a:alphaModFix/>
          </a:blip>
          <a:stretch>
            <a:fillRect/>
          </a:stretch>
        </p:blipFill>
        <p:spPr>
          <a:xfrm>
            <a:off x="2053325" y="2571750"/>
            <a:ext cx="352500" cy="352500"/>
          </a:xfrm>
          <a:prstGeom prst="rect">
            <a:avLst/>
          </a:prstGeom>
          <a:noFill/>
          <a:ln>
            <a:noFill/>
          </a:ln>
        </p:spPr>
      </p:pic>
      <p:pic>
        <p:nvPicPr>
          <p:cNvPr id="938" name="Google Shape;938;p105"/>
          <p:cNvPicPr preferRelativeResize="0"/>
          <p:nvPr/>
        </p:nvPicPr>
        <p:blipFill>
          <a:blip r:embed="rId4">
            <a:alphaModFix/>
          </a:blip>
          <a:stretch>
            <a:fillRect/>
          </a:stretch>
        </p:blipFill>
        <p:spPr>
          <a:xfrm>
            <a:off x="7166819" y="3069468"/>
            <a:ext cx="638700" cy="638700"/>
          </a:xfrm>
          <a:prstGeom prst="rect">
            <a:avLst/>
          </a:prstGeom>
          <a:noFill/>
          <a:ln>
            <a:noFill/>
          </a:ln>
        </p:spPr>
      </p:pic>
      <p:pic>
        <p:nvPicPr>
          <p:cNvPr id="939" name="Google Shape;939;p105"/>
          <p:cNvPicPr preferRelativeResize="0"/>
          <p:nvPr/>
        </p:nvPicPr>
        <p:blipFill>
          <a:blip r:embed="rId3">
            <a:alphaModFix/>
          </a:blip>
          <a:stretch>
            <a:fillRect/>
          </a:stretch>
        </p:blipFill>
        <p:spPr>
          <a:xfrm>
            <a:off x="4034525" y="2571750"/>
            <a:ext cx="352500" cy="352500"/>
          </a:xfrm>
          <a:prstGeom prst="rect">
            <a:avLst/>
          </a:prstGeom>
          <a:noFill/>
          <a:ln>
            <a:noFill/>
          </a:ln>
        </p:spPr>
      </p:pic>
      <p:pic>
        <p:nvPicPr>
          <p:cNvPr id="2" name="Google Shape;939;p105">
            <a:extLst>
              <a:ext uri="{FF2B5EF4-FFF2-40B4-BE49-F238E27FC236}">
                <a16:creationId xmlns:a16="http://schemas.microsoft.com/office/drawing/2014/main" id="{C6B27257-5C35-D1F2-AB74-D23C998B9B2D}"/>
              </a:ext>
            </a:extLst>
          </p:cNvPr>
          <p:cNvPicPr preferRelativeResize="0"/>
          <p:nvPr/>
        </p:nvPicPr>
        <p:blipFill>
          <a:blip r:embed="rId3">
            <a:alphaModFix/>
          </a:blip>
          <a:stretch>
            <a:fillRect/>
          </a:stretch>
        </p:blipFill>
        <p:spPr>
          <a:xfrm>
            <a:off x="6332267" y="2571750"/>
            <a:ext cx="352500" cy="352500"/>
          </a:xfrm>
          <a:prstGeom prst="rect">
            <a:avLst/>
          </a:prstGeom>
          <a:noFill/>
          <a:ln>
            <a:noFill/>
          </a:ln>
        </p:spPr>
      </p:pic>
    </p:spTree>
    <p:extLst>
      <p:ext uri="{BB962C8B-B14F-4D97-AF65-F5344CB8AC3E}">
        <p14:creationId xmlns:p14="http://schemas.microsoft.com/office/powerpoint/2010/main" val="4059538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1049497" y="1834803"/>
            <a:ext cx="6125026" cy="2546821"/>
          </a:xfrm>
          <a:prstGeom prst="rect">
            <a:avLst/>
          </a:prstGeom>
          <a:noFill/>
          <a:ln>
            <a:noFill/>
          </a:ln>
        </p:spPr>
        <p:txBody>
          <a:bodyPr spcFirstLastPara="1" wrap="square" lIns="68575" tIns="34275" rIns="68575" bIns="34275" anchor="t" anchorCtr="0">
            <a:spAutoFit/>
          </a:bodyPr>
          <a:lstStyle/>
          <a:p>
            <a:pPr marL="285750" indent="-285750" algn="l" rtl="0" fontAlgn="base">
              <a:spcBef>
                <a:spcPts val="0"/>
              </a:spcBef>
              <a:spcAft>
                <a:spcPts val="0"/>
              </a:spcAft>
              <a:buFont typeface="Arial" panose="020B0604020202020204" pitchFamily="34" charset="0"/>
              <a:buChar char="•"/>
            </a:pP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FIeld</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of</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-View (FOV)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limited</a:t>
            </a:r>
          </a:p>
          <a:p>
            <a:pPr marL="285750" indent="-285750" algn="l" rtl="0" fontAlgn="base">
              <a:spcBef>
                <a:spcPts val="0"/>
              </a:spcBef>
              <a:spcAft>
                <a:spcPts val="0"/>
              </a:spcAft>
              <a:buFont typeface="Arial" panose="020B0604020202020204" pitchFamily="34" charset="0"/>
              <a:buChar char="•"/>
            </a:pP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igh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price</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Uncanny</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valley</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imited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use-cases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for</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consumers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mostly</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bought</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by</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gamers</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esthetics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and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comfort</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Precision and </a:t>
            </a: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control</a:t>
            </a:r>
            <a:endPar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Tracking</a:t>
            </a:r>
          </a:p>
          <a:p>
            <a:pPr marL="285750" indent="-285750" algn="l" rtl="0" fontAlgn="base">
              <a:spcBef>
                <a:spcPts val="0"/>
              </a:spcBef>
              <a:spcAft>
                <a:spcPts val="1200"/>
              </a:spcAft>
              <a:buFont typeface="Arial" panose="020B0604020202020204" pitchFamily="34" charset="0"/>
              <a:buChar char="•"/>
            </a:pP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Vertigo/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sickness</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br>
              <a:rPr lang="de-DE" sz="1400" b="0" i="0" u="none" strike="noStrike" dirty="0">
                <a:solidFill>
                  <a:srgbClr val="000000"/>
                </a:solidFill>
                <a:effectLst/>
              </a:rPr>
            </a:br>
            <a:br>
              <a:rPr lang="de-DE" sz="1400" dirty="0"/>
            </a:br>
            <a:endParaRPr sz="1100" dirty="0"/>
          </a:p>
        </p:txBody>
      </p:sp>
      <p:sp>
        <p:nvSpPr>
          <p:cNvPr id="1036" name="Google Shape;1036;p114"/>
          <p:cNvSpPr txBox="1"/>
          <p:nvPr/>
        </p:nvSpPr>
        <p:spPr>
          <a:xfrm>
            <a:off x="1049497" y="1078808"/>
            <a:ext cx="3343200" cy="392385"/>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de-DE" altLang="ko" sz="2100" b="0" dirty="0">
                <a:solidFill>
                  <a:schemeClr val="dk1"/>
                </a:solidFill>
                <a:latin typeface="Rubik Black"/>
                <a:ea typeface="Rubik Black"/>
                <a:cs typeface="Rubik Black"/>
                <a:sym typeface="Rubik Black"/>
              </a:rPr>
              <a:t>VR Challenges</a:t>
            </a:r>
            <a:endParaRPr sz="1100" dirty="0"/>
          </a:p>
        </p:txBody>
      </p:sp>
      <p:sp>
        <p:nvSpPr>
          <p:cNvPr id="1039" name="Google Shape;1039;p1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57</a:t>
            </a:fld>
            <a:endParaRPr/>
          </a:p>
        </p:txBody>
      </p:sp>
    </p:spTree>
    <p:extLst>
      <p:ext uri="{BB962C8B-B14F-4D97-AF65-F5344CB8AC3E}">
        <p14:creationId xmlns:p14="http://schemas.microsoft.com/office/powerpoint/2010/main" val="4288873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58</a:t>
            </a:fld>
            <a:endParaRPr/>
          </a:p>
        </p:txBody>
      </p:sp>
      <p:sp>
        <p:nvSpPr>
          <p:cNvPr id="2" name="Google Shape;944;p106">
            <a:extLst>
              <a:ext uri="{FF2B5EF4-FFF2-40B4-BE49-F238E27FC236}">
                <a16:creationId xmlns:a16="http://schemas.microsoft.com/office/drawing/2014/main" id="{CE84A973-E50E-A02D-5B80-B65C77407796}"/>
              </a:ext>
            </a:extLst>
          </p:cNvPr>
          <p:cNvSpPr txBox="1"/>
          <p:nvPr/>
        </p:nvSpPr>
        <p:spPr>
          <a:xfrm>
            <a:off x="1343028" y="55368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altLang="ko" sz="2100" dirty="0">
                <a:solidFill>
                  <a:schemeClr val="dk1"/>
                </a:solidFill>
                <a:latin typeface="Rubik Black"/>
                <a:ea typeface="Rubik Black"/>
                <a:cs typeface="Rubik Black"/>
                <a:sym typeface="Rubik Black"/>
              </a:rPr>
              <a:t>Vertigo</a:t>
            </a:r>
            <a:endParaRPr sz="2100" dirty="0">
              <a:solidFill>
                <a:schemeClr val="dk1"/>
              </a:solidFill>
              <a:latin typeface="Rubik Black"/>
              <a:ea typeface="Rubik Black"/>
              <a:cs typeface="Rubik Black"/>
              <a:sym typeface="Rubik Black"/>
            </a:endParaRPr>
          </a:p>
        </p:txBody>
      </p:sp>
      <p:sp>
        <p:nvSpPr>
          <p:cNvPr id="3" name="Google Shape;946;p106">
            <a:extLst>
              <a:ext uri="{FF2B5EF4-FFF2-40B4-BE49-F238E27FC236}">
                <a16:creationId xmlns:a16="http://schemas.microsoft.com/office/drawing/2014/main" id="{764C4D9F-A7A6-67A8-EA05-4A91DCE99CF0}"/>
              </a:ext>
            </a:extLst>
          </p:cNvPr>
          <p:cNvSpPr txBox="1"/>
          <p:nvPr/>
        </p:nvSpPr>
        <p:spPr>
          <a:xfrm>
            <a:off x="751571" y="1317698"/>
            <a:ext cx="4078337"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altLang="ko" dirty="0">
                <a:latin typeface="Helvetica Neue Medium" panose="02000503000000020004" pitchFamily="2" charset="0"/>
                <a:cs typeface="Helvetica Neue Medium" panose="02000503000000020004" pitchFamily="2" charset="0"/>
              </a:rPr>
              <a:t>The Vestibular System</a:t>
            </a:r>
          </a:p>
          <a:p>
            <a:pPr marL="0" lvl="0" indent="0" algn="l" rtl="0">
              <a:spcBef>
                <a:spcPts val="0"/>
              </a:spcBef>
              <a:spcAft>
                <a:spcPts val="0"/>
              </a:spcAft>
              <a:buNone/>
            </a:pPr>
            <a:endParaRPr lang="de-DE"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285750" lvl="0" indent="-285750" algn="l" rtl="0">
              <a:spcBef>
                <a:spcPts val="0"/>
              </a:spcBef>
              <a:spcAft>
                <a:spcPts val="0"/>
              </a:spcAft>
              <a:buFont typeface="Arial" panose="020B0604020202020204" pitchFamily="34" charset="0"/>
              <a:buChar char="•"/>
            </a:pP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The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semicircular</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canals</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in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our</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internal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ear</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determine</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how</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our</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head</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is</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rotated</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in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the</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world</a:t>
            </a:r>
            <a:endParaRPr lang="de-DE" dirty="0">
              <a:latin typeface="Helvetica Neue Light" panose="02000403000000020004" pitchFamily="2" charset="0"/>
              <a:ea typeface="Helvetica Neue Light" panose="02000403000000020004" pitchFamily="2" charset="0"/>
              <a:cs typeface="Helvetica Neue Medium" panose="02000503000000020004" pitchFamily="2" charset="0"/>
            </a:endParaRPr>
          </a:p>
          <a:p>
            <a:pPr marL="285750" lvl="0" indent="-285750" algn="l" rtl="0">
              <a:spcBef>
                <a:spcPts val="0"/>
              </a:spcBef>
              <a:spcAft>
                <a:spcPts val="0"/>
              </a:spcAft>
              <a:buFont typeface="Arial" panose="020B0604020202020204" pitchFamily="34" charset="0"/>
              <a:buChar char="•"/>
            </a:pPr>
            <a:endParaRPr lang="de-DE" dirty="0">
              <a:latin typeface="Helvetica Neue Light" panose="02000403000000020004" pitchFamily="2" charset="0"/>
              <a:ea typeface="Helvetica Neue Light" panose="02000403000000020004" pitchFamily="2" charset="0"/>
              <a:cs typeface="Helvetica Neue Medium" panose="02000503000000020004" pitchFamily="2" charset="0"/>
            </a:endParaRPr>
          </a:p>
          <a:p>
            <a:pPr marL="285750" lvl="0" indent="-285750" algn="l" rtl="0">
              <a:spcBef>
                <a:spcPts val="0"/>
              </a:spcBef>
              <a:spcAft>
                <a:spcPts val="0"/>
              </a:spcAft>
              <a:buFont typeface="Arial" panose="020B0604020202020204" pitchFamily="34" charset="0"/>
              <a:buChar char="•"/>
            </a:pP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Contradicting</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information</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from</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oother</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senses</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lead</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to</a:t>
            </a:r>
            <a:r>
              <a:rPr lang="de-DE" dirty="0">
                <a:latin typeface="Helvetica Neue Light" panose="02000403000000020004" pitchFamily="2" charset="0"/>
                <a:ea typeface="Helvetica Neue Light" panose="02000403000000020004" pitchFamily="2" charset="0"/>
                <a:cs typeface="Helvetica Neue Medium" panose="02000503000000020004" pitchFamily="2" charset="0"/>
              </a:rPr>
              <a:t> </a:t>
            </a:r>
            <a:r>
              <a:rPr lang="de-DE" dirty="0" err="1">
                <a:latin typeface="Helvetica Neue Light" panose="02000403000000020004" pitchFamily="2" charset="0"/>
                <a:ea typeface="Helvetica Neue Light" panose="02000403000000020004" pitchFamily="2" charset="0"/>
                <a:cs typeface="Helvetica Neue Medium" panose="02000503000000020004" pitchFamily="2" charset="0"/>
              </a:rPr>
              <a:t>vertigo</a:t>
            </a:r>
            <a:endParaRPr dirty="0">
              <a:latin typeface="Helvetica Neue Light" panose="02000403000000020004" pitchFamily="2" charset="0"/>
              <a:ea typeface="Helvetica Neue Light" panose="02000403000000020004" pitchFamily="2" charset="0"/>
              <a:cs typeface="Helvetica Neue Medium" panose="02000503000000020004" pitchFamily="2" charset="0"/>
            </a:endParaRPr>
          </a:p>
        </p:txBody>
      </p:sp>
      <p:pic>
        <p:nvPicPr>
          <p:cNvPr id="4" name="Grafik 3">
            <a:extLst>
              <a:ext uri="{FF2B5EF4-FFF2-40B4-BE49-F238E27FC236}">
                <a16:creationId xmlns:a16="http://schemas.microsoft.com/office/drawing/2014/main" id="{EC613CC1-4084-627B-BF19-949361C33083}"/>
              </a:ext>
            </a:extLst>
          </p:cNvPr>
          <p:cNvPicPr>
            <a:picLocks noChangeAspect="1"/>
          </p:cNvPicPr>
          <p:nvPr/>
        </p:nvPicPr>
        <p:blipFill>
          <a:blip r:embed="rId3"/>
          <a:stretch>
            <a:fillRect/>
          </a:stretch>
        </p:blipFill>
        <p:spPr>
          <a:xfrm>
            <a:off x="5083806" y="1681607"/>
            <a:ext cx="3626442" cy="2657664"/>
          </a:xfrm>
          <a:prstGeom prst="rect">
            <a:avLst/>
          </a:prstGeom>
        </p:spPr>
      </p:pic>
    </p:spTree>
    <p:extLst>
      <p:ext uri="{BB962C8B-B14F-4D97-AF65-F5344CB8AC3E}">
        <p14:creationId xmlns:p14="http://schemas.microsoft.com/office/powerpoint/2010/main" val="537763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802" name="Google Shape;802;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59</a:t>
            </a:fld>
            <a:endParaRPr/>
          </a:p>
        </p:txBody>
      </p:sp>
      <p:sp>
        <p:nvSpPr>
          <p:cNvPr id="12" name="Google Shape;421;p68">
            <a:extLst>
              <a:ext uri="{FF2B5EF4-FFF2-40B4-BE49-F238E27FC236}">
                <a16:creationId xmlns:a16="http://schemas.microsoft.com/office/drawing/2014/main" id="{D940D3E3-511B-1460-5112-471F1B39D632}"/>
              </a:ext>
            </a:extLst>
          </p:cNvPr>
          <p:cNvSpPr txBox="1"/>
          <p:nvPr/>
        </p:nvSpPr>
        <p:spPr>
          <a:xfrm>
            <a:off x="1666875" y="1405800"/>
            <a:ext cx="4358787" cy="1546547"/>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Moving in a </a:t>
            </a:r>
            <a:r>
              <a:rPr lang="de-DE" altLang="ko" sz="3200" b="1" dirty="0" err="1">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direction</a:t>
            </a: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 </a:t>
            </a:r>
            <a:r>
              <a:rPr lang="de-DE" altLang="ko" sz="3200" b="1" dirty="0" err="1">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that</a:t>
            </a: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 </a:t>
            </a:r>
            <a:r>
              <a:rPr lang="de-DE" altLang="ko" sz="3200" b="1" dirty="0" err="1">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you</a:t>
            </a: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 </a:t>
            </a:r>
            <a:r>
              <a:rPr lang="de-DE" altLang="ko" sz="3200" b="1" dirty="0" err="1">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are</a:t>
            </a: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 not </a:t>
            </a:r>
            <a:r>
              <a:rPr lang="de-DE" altLang="ko" sz="3200" b="1" dirty="0" err="1">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facing</a:t>
            </a: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 will </a:t>
            </a:r>
            <a:r>
              <a:rPr lang="de-DE" altLang="ko" sz="3200" b="1" dirty="0" err="1">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cause</a:t>
            </a:r>
            <a:r>
              <a:rPr lang="de-DE" altLang="ko" sz="3200" b="1" dirty="0">
                <a:solidFill>
                  <a:schemeClr val="tx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 </a:t>
            </a:r>
            <a:r>
              <a:rPr lang="de-DE" altLang="ko" sz="3200" b="1" dirty="0" err="1">
                <a:solidFill>
                  <a:schemeClr val="accent4"/>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rPr>
              <a:t>sickness</a:t>
            </a:r>
            <a:endParaRPr sz="3200" b="1" dirty="0">
              <a:solidFill>
                <a:schemeClr val="accent4"/>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Rubik Light"/>
            </a:endParaRPr>
          </a:p>
        </p:txBody>
      </p:sp>
    </p:spTree>
    <p:extLst>
      <p:ext uri="{BB962C8B-B14F-4D97-AF65-F5344CB8AC3E}">
        <p14:creationId xmlns:p14="http://schemas.microsoft.com/office/powerpoint/2010/main" val="255990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68"/>
          <p:cNvPicPr preferRelativeResize="0"/>
          <p:nvPr/>
        </p:nvPicPr>
        <p:blipFill rotWithShape="1">
          <a:blip r:embed="rId3">
            <a:alphaModFix/>
          </a:blip>
          <a:srcRect/>
          <a:stretch/>
        </p:blipFill>
        <p:spPr>
          <a:xfrm>
            <a:off x="1427044" y="1428838"/>
            <a:ext cx="239826" cy="174120"/>
          </a:xfrm>
          <a:prstGeom prst="rect">
            <a:avLst/>
          </a:prstGeom>
          <a:noFill/>
          <a:ln>
            <a:noFill/>
          </a:ln>
        </p:spPr>
      </p:pic>
      <p:pic>
        <p:nvPicPr>
          <p:cNvPr id="420" name="Google Shape;420;p68"/>
          <p:cNvPicPr preferRelativeResize="0"/>
          <p:nvPr/>
        </p:nvPicPr>
        <p:blipFill rotWithShape="1">
          <a:blip r:embed="rId4">
            <a:alphaModFix/>
          </a:blip>
          <a:srcRect/>
          <a:stretch/>
        </p:blipFill>
        <p:spPr>
          <a:xfrm>
            <a:off x="7271881" y="3351649"/>
            <a:ext cx="239826" cy="174120"/>
          </a:xfrm>
          <a:prstGeom prst="rect">
            <a:avLst/>
          </a:prstGeom>
          <a:noFill/>
          <a:ln>
            <a:noFill/>
          </a:ln>
        </p:spPr>
      </p:pic>
      <p:sp>
        <p:nvSpPr>
          <p:cNvPr id="421" name="Google Shape;421;p68"/>
          <p:cNvSpPr txBox="1"/>
          <p:nvPr/>
        </p:nvSpPr>
        <p:spPr>
          <a:xfrm>
            <a:off x="1666875" y="1405800"/>
            <a:ext cx="5710200" cy="205437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100" dirty="0">
                <a:solidFill>
                  <a:schemeClr val="dk1"/>
                </a:solidFill>
                <a:latin typeface="Helvetica Neue Light" panose="02000403000000020004" pitchFamily="2" charset="0"/>
                <a:ea typeface="Rubik Light"/>
                <a:cs typeface="Rubik Light"/>
                <a:sym typeface="Rubik Light"/>
              </a:rPr>
              <a:t>T</a:t>
            </a:r>
            <a:r>
              <a:rPr lang="ko" sz="1800" dirty="0">
                <a:solidFill>
                  <a:schemeClr val="dk1"/>
                </a:solidFill>
                <a:latin typeface="Helvetica Neue Light" panose="02000403000000020004" pitchFamily="2" charset="0"/>
                <a:ea typeface="Rubik Light"/>
                <a:cs typeface="Rubik Light"/>
                <a:sym typeface="Rubik Light"/>
              </a:rPr>
              <a:t>he ultimate display would, of course,be a room with in which the computer can control the existence of matter. A chair displayed in such a room would be good enough to sit in. Handcuffs displayed in such a room would be confining, and a bullet displayed in such a room would be fatal. With appropriate programming, such a display could literally be the Wonderland into which Alice walked.</a:t>
            </a:r>
            <a:endParaRPr sz="2100" dirty="0">
              <a:solidFill>
                <a:schemeClr val="dk1"/>
              </a:solidFill>
              <a:latin typeface="Helvetica Neue Light" panose="02000403000000020004" pitchFamily="2" charset="0"/>
              <a:ea typeface="Helvetica Neue Light" panose="02000403000000020004" pitchFamily="2" charset="0"/>
              <a:cs typeface="Rubik Light"/>
              <a:sym typeface="Rubik Light"/>
            </a:endParaRPr>
          </a:p>
        </p:txBody>
      </p:sp>
      <p:sp>
        <p:nvSpPr>
          <p:cNvPr id="422" name="Google Shape;422;p68"/>
          <p:cNvSpPr txBox="1"/>
          <p:nvPr/>
        </p:nvSpPr>
        <p:spPr>
          <a:xfrm>
            <a:off x="3149175" y="4136464"/>
            <a:ext cx="4734900" cy="346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1800" i="1">
                <a:solidFill>
                  <a:schemeClr val="dk1"/>
                </a:solidFill>
                <a:latin typeface="Rubik Light"/>
                <a:ea typeface="Rubik Light"/>
                <a:cs typeface="Rubik Light"/>
                <a:sym typeface="Rubik Light"/>
              </a:rPr>
              <a:t>- Ivan Sutherland</a:t>
            </a:r>
            <a:endParaRPr sz="1100"/>
          </a:p>
        </p:txBody>
      </p:sp>
      <p:sp>
        <p:nvSpPr>
          <p:cNvPr id="423" name="Google Shape;423;p68"/>
          <p:cNvSpPr txBox="1"/>
          <p:nvPr/>
        </p:nvSpPr>
        <p:spPr>
          <a:xfrm>
            <a:off x="631071" y="510214"/>
            <a:ext cx="43314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dirty="0">
                <a:solidFill>
                  <a:schemeClr val="dk1"/>
                </a:solidFill>
                <a:latin typeface="Rubik Black"/>
                <a:ea typeface="Rubik Black"/>
                <a:cs typeface="Rubik Black"/>
                <a:sym typeface="Rubik Black"/>
              </a:rPr>
              <a:t>The perfect VR </a:t>
            </a:r>
            <a:endParaRPr sz="2100" dirty="0">
              <a:solidFill>
                <a:schemeClr val="dk1"/>
              </a:solidFill>
              <a:latin typeface="Rubik"/>
              <a:ea typeface="Rubik"/>
              <a:cs typeface="Rubik"/>
              <a:sym typeface="Rubik"/>
            </a:endParaRPr>
          </a:p>
        </p:txBody>
      </p:sp>
      <p:sp>
        <p:nvSpPr>
          <p:cNvPr id="424" name="Google Shape;424;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05"/>
          <p:cNvSpPr txBox="1"/>
          <p:nvPr/>
        </p:nvSpPr>
        <p:spPr>
          <a:xfrm>
            <a:off x="720498" y="1214000"/>
            <a:ext cx="7538100" cy="438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ko" sz="2400" dirty="0">
                <a:solidFill>
                  <a:schemeClr val="dk1"/>
                </a:solidFill>
                <a:latin typeface="Rubik Black"/>
                <a:ea typeface="Rubik Black"/>
                <a:cs typeface="Rubik Black"/>
                <a:sym typeface="Rubik Black"/>
              </a:rPr>
              <a:t>Contents </a:t>
            </a:r>
            <a:r>
              <a:rPr lang="ko" sz="2100" dirty="0">
                <a:solidFill>
                  <a:schemeClr val="dk1"/>
                </a:solidFill>
                <a:latin typeface="Rubik"/>
                <a:ea typeface="Rubik"/>
                <a:cs typeface="Rubik"/>
                <a:sym typeface="Rubik"/>
              </a:rPr>
              <a:t>(</a:t>
            </a:r>
            <a:r>
              <a:rPr lang="de-DE" altLang="ko" sz="2100">
                <a:solidFill>
                  <a:schemeClr val="dk1"/>
                </a:solidFill>
                <a:latin typeface="Rubik"/>
                <a:ea typeface="Rubik"/>
                <a:cs typeface="Rubik"/>
                <a:sym typeface="Rubik"/>
              </a:rPr>
              <a:t>Today</a:t>
            </a:r>
            <a:r>
              <a:rPr lang="ko" sz="2100">
                <a:solidFill>
                  <a:schemeClr val="dk1"/>
                </a:solidFill>
                <a:latin typeface="Rubik"/>
                <a:ea typeface="Rubik"/>
                <a:cs typeface="Rubik"/>
                <a:sym typeface="Rubik"/>
              </a:rPr>
              <a:t>)</a:t>
            </a:r>
            <a:endParaRPr sz="2100" dirty="0">
              <a:solidFill>
                <a:schemeClr val="dk1"/>
              </a:solidFill>
              <a:latin typeface="Rubik"/>
              <a:ea typeface="Rubik"/>
              <a:cs typeface="Rubik"/>
              <a:sym typeface="Rubik"/>
            </a:endParaRPr>
          </a:p>
        </p:txBody>
      </p:sp>
      <p:sp>
        <p:nvSpPr>
          <p:cNvPr id="927" name="Google Shape;927;p105"/>
          <p:cNvSpPr/>
          <p:nvPr/>
        </p:nvSpPr>
        <p:spPr>
          <a:xfrm>
            <a:off x="861419"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05. </a:t>
            </a:r>
            <a:endParaRPr sz="1100">
              <a:solidFill>
                <a:srgbClr val="666666"/>
              </a:solidFill>
            </a:endParaRPr>
          </a:p>
        </p:txBody>
      </p:sp>
      <p:sp>
        <p:nvSpPr>
          <p:cNvPr id="928" name="Google Shape;928;p105"/>
          <p:cNvSpPr/>
          <p:nvPr/>
        </p:nvSpPr>
        <p:spPr>
          <a:xfrm>
            <a:off x="2821064"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929" name="Google Shape;929;p105"/>
          <p:cNvSpPr/>
          <p:nvPr/>
        </p:nvSpPr>
        <p:spPr>
          <a:xfrm>
            <a:off x="2592506"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06.</a:t>
            </a:r>
            <a:endParaRPr sz="1100">
              <a:solidFill>
                <a:srgbClr val="666666"/>
              </a:solidFill>
            </a:endParaRPr>
          </a:p>
        </p:txBody>
      </p:sp>
      <p:sp>
        <p:nvSpPr>
          <p:cNvPr id="930" name="Google Shape;930;p105"/>
          <p:cNvSpPr/>
          <p:nvPr/>
        </p:nvSpPr>
        <p:spPr>
          <a:xfrm>
            <a:off x="4627726" y="2437975"/>
            <a:ext cx="1836424"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dirty="0">
                <a:solidFill>
                  <a:schemeClr val="tx2">
                    <a:lumMod val="50000"/>
                  </a:schemeClr>
                </a:solidFill>
                <a:latin typeface="Rubik"/>
                <a:ea typeface="Rubik"/>
                <a:cs typeface="Rubik"/>
                <a:sym typeface="Rubik"/>
              </a:rPr>
              <a:t>Locomotion Techniques in VR</a:t>
            </a:r>
            <a:endParaRPr sz="1500" dirty="0">
              <a:solidFill>
                <a:schemeClr val="tx2">
                  <a:lumMod val="50000"/>
                </a:schemeClr>
              </a:solidFill>
              <a:latin typeface="Rubik"/>
              <a:ea typeface="Rubik"/>
              <a:cs typeface="Rubik"/>
              <a:sym typeface="Rubik"/>
            </a:endParaRPr>
          </a:p>
        </p:txBody>
      </p:sp>
      <p:sp>
        <p:nvSpPr>
          <p:cNvPr id="931" name="Google Shape;931;p105"/>
          <p:cNvSpPr/>
          <p:nvPr/>
        </p:nvSpPr>
        <p:spPr>
          <a:xfrm>
            <a:off x="4627760"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dirty="0">
                <a:solidFill>
                  <a:schemeClr val="tx2">
                    <a:lumMod val="50000"/>
                  </a:schemeClr>
                </a:solidFill>
                <a:latin typeface="Rubik Light"/>
                <a:ea typeface="Rubik Light"/>
                <a:cs typeface="Rubik Light"/>
                <a:sym typeface="Rubik Light"/>
              </a:rPr>
              <a:t>07.</a:t>
            </a:r>
            <a:endParaRPr sz="1100" dirty="0">
              <a:solidFill>
                <a:schemeClr val="tx2">
                  <a:lumMod val="50000"/>
                </a:schemeClr>
              </a:solidFill>
            </a:endParaRPr>
          </a:p>
        </p:txBody>
      </p:sp>
      <p:sp>
        <p:nvSpPr>
          <p:cNvPr id="932" name="Google Shape;932;p105"/>
          <p:cNvSpPr/>
          <p:nvPr/>
        </p:nvSpPr>
        <p:spPr>
          <a:xfrm>
            <a:off x="6714269"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dirty="0">
                <a:solidFill>
                  <a:schemeClr val="tx1"/>
                </a:solidFill>
                <a:latin typeface="Rubik"/>
                <a:ea typeface="Rubik"/>
                <a:cs typeface="Rubik"/>
                <a:sym typeface="Rubik"/>
              </a:rPr>
              <a:t>VR Challenges</a:t>
            </a:r>
            <a:endParaRPr sz="1200" dirty="0">
              <a:solidFill>
                <a:schemeClr val="tx1"/>
              </a:solidFill>
              <a:latin typeface="Rubik"/>
              <a:ea typeface="Rubik"/>
              <a:cs typeface="Rubik"/>
              <a:sym typeface="Rubik"/>
            </a:endParaRPr>
          </a:p>
        </p:txBody>
      </p:sp>
      <p:sp>
        <p:nvSpPr>
          <p:cNvPr id="933" name="Google Shape;933;p105"/>
          <p:cNvSpPr/>
          <p:nvPr/>
        </p:nvSpPr>
        <p:spPr>
          <a:xfrm>
            <a:off x="6714311" y="20669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tx1"/>
                </a:solidFill>
                <a:latin typeface="Rubik Light"/>
                <a:ea typeface="Rubik Light"/>
                <a:cs typeface="Rubik Light"/>
                <a:sym typeface="Rubik Light"/>
              </a:rPr>
              <a:t>08.</a:t>
            </a:r>
            <a:endParaRPr sz="1100">
              <a:solidFill>
                <a:schemeClr val="tx1"/>
              </a:solidFill>
            </a:endParaRPr>
          </a:p>
        </p:txBody>
      </p:sp>
      <p:sp>
        <p:nvSpPr>
          <p:cNvPr id="934" name="Google Shape;934;p105"/>
          <p:cNvSpPr/>
          <p:nvPr/>
        </p:nvSpPr>
        <p:spPr>
          <a:xfrm>
            <a:off x="2603650" y="2437975"/>
            <a:ext cx="1678800" cy="484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ko" sz="1500">
                <a:solidFill>
                  <a:srgbClr val="666666"/>
                </a:solidFill>
                <a:latin typeface="Rubik"/>
                <a:ea typeface="Rubik"/>
                <a:cs typeface="Rubik"/>
                <a:sym typeface="Rubik"/>
              </a:rPr>
              <a:t>VR Applications</a:t>
            </a:r>
            <a:endParaRPr sz="1500">
              <a:solidFill>
                <a:srgbClr val="666666"/>
              </a:solidFill>
              <a:latin typeface="Rubik"/>
              <a:ea typeface="Rubik"/>
              <a:cs typeface="Rubik"/>
              <a:sym typeface="Rubik"/>
            </a:endParaRPr>
          </a:p>
          <a:p>
            <a:pPr marL="0" marR="0" lvl="0" indent="0" algn="l" rtl="0">
              <a:spcBef>
                <a:spcPts val="0"/>
              </a:spcBef>
              <a:spcAft>
                <a:spcPts val="0"/>
              </a:spcAft>
              <a:buNone/>
            </a:pPr>
            <a:endParaRPr sz="1500">
              <a:solidFill>
                <a:srgbClr val="666666"/>
              </a:solidFill>
              <a:latin typeface="Rubik"/>
              <a:ea typeface="Rubik"/>
              <a:cs typeface="Rubik"/>
              <a:sym typeface="Rubik"/>
            </a:endParaRPr>
          </a:p>
        </p:txBody>
      </p:sp>
      <p:sp>
        <p:nvSpPr>
          <p:cNvPr id="935" name="Google Shape;935;p105"/>
          <p:cNvSpPr/>
          <p:nvPr/>
        </p:nvSpPr>
        <p:spPr>
          <a:xfrm>
            <a:off x="893918" y="24379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VR Methods</a:t>
            </a:r>
            <a:endParaRPr sz="1500">
              <a:solidFill>
                <a:srgbClr val="666666"/>
              </a:solidFill>
              <a:latin typeface="Rubik"/>
              <a:ea typeface="Rubik"/>
              <a:cs typeface="Rubik"/>
              <a:sym typeface="Rubik"/>
            </a:endParaRPr>
          </a:p>
        </p:txBody>
      </p:sp>
      <p:sp>
        <p:nvSpPr>
          <p:cNvPr id="936" name="Google Shape;936;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60</a:t>
            </a:fld>
            <a:endParaRPr/>
          </a:p>
        </p:txBody>
      </p:sp>
      <p:pic>
        <p:nvPicPr>
          <p:cNvPr id="937" name="Google Shape;937;p105"/>
          <p:cNvPicPr preferRelativeResize="0"/>
          <p:nvPr/>
        </p:nvPicPr>
        <p:blipFill>
          <a:blip r:embed="rId3">
            <a:alphaModFix/>
          </a:blip>
          <a:stretch>
            <a:fillRect/>
          </a:stretch>
        </p:blipFill>
        <p:spPr>
          <a:xfrm>
            <a:off x="2053325" y="2571750"/>
            <a:ext cx="352500" cy="352500"/>
          </a:xfrm>
          <a:prstGeom prst="rect">
            <a:avLst/>
          </a:prstGeom>
          <a:noFill/>
          <a:ln>
            <a:noFill/>
          </a:ln>
        </p:spPr>
      </p:pic>
      <p:pic>
        <p:nvPicPr>
          <p:cNvPr id="939" name="Google Shape;939;p105"/>
          <p:cNvPicPr preferRelativeResize="0"/>
          <p:nvPr/>
        </p:nvPicPr>
        <p:blipFill>
          <a:blip r:embed="rId3">
            <a:alphaModFix/>
          </a:blip>
          <a:stretch>
            <a:fillRect/>
          </a:stretch>
        </p:blipFill>
        <p:spPr>
          <a:xfrm>
            <a:off x="4034525" y="2571750"/>
            <a:ext cx="352500" cy="352500"/>
          </a:xfrm>
          <a:prstGeom prst="rect">
            <a:avLst/>
          </a:prstGeom>
          <a:noFill/>
          <a:ln>
            <a:noFill/>
          </a:ln>
        </p:spPr>
      </p:pic>
      <p:pic>
        <p:nvPicPr>
          <p:cNvPr id="2" name="Google Shape;939;p105">
            <a:extLst>
              <a:ext uri="{FF2B5EF4-FFF2-40B4-BE49-F238E27FC236}">
                <a16:creationId xmlns:a16="http://schemas.microsoft.com/office/drawing/2014/main" id="{C6B27257-5C35-D1F2-AB74-D23C998B9B2D}"/>
              </a:ext>
            </a:extLst>
          </p:cNvPr>
          <p:cNvPicPr preferRelativeResize="0"/>
          <p:nvPr/>
        </p:nvPicPr>
        <p:blipFill>
          <a:blip r:embed="rId3">
            <a:alphaModFix/>
          </a:blip>
          <a:stretch>
            <a:fillRect/>
          </a:stretch>
        </p:blipFill>
        <p:spPr>
          <a:xfrm>
            <a:off x="6332267" y="2571750"/>
            <a:ext cx="352500" cy="352500"/>
          </a:xfrm>
          <a:prstGeom prst="rect">
            <a:avLst/>
          </a:prstGeom>
          <a:noFill/>
          <a:ln>
            <a:noFill/>
          </a:ln>
        </p:spPr>
      </p:pic>
      <p:pic>
        <p:nvPicPr>
          <p:cNvPr id="3" name="Google Shape;939;p105">
            <a:extLst>
              <a:ext uri="{FF2B5EF4-FFF2-40B4-BE49-F238E27FC236}">
                <a16:creationId xmlns:a16="http://schemas.microsoft.com/office/drawing/2014/main" id="{9BD1ECE6-54D7-A908-7783-64C9FC17B7C3}"/>
              </a:ext>
            </a:extLst>
          </p:cNvPr>
          <p:cNvPicPr preferRelativeResize="0"/>
          <p:nvPr/>
        </p:nvPicPr>
        <p:blipFill>
          <a:blip r:embed="rId3">
            <a:alphaModFix/>
          </a:blip>
          <a:stretch>
            <a:fillRect/>
          </a:stretch>
        </p:blipFill>
        <p:spPr>
          <a:xfrm>
            <a:off x="7973496" y="2630366"/>
            <a:ext cx="352500" cy="352500"/>
          </a:xfrm>
          <a:prstGeom prst="rect">
            <a:avLst/>
          </a:prstGeom>
          <a:noFill/>
          <a:ln>
            <a:noFill/>
          </a:ln>
        </p:spPr>
      </p:pic>
    </p:spTree>
    <p:extLst>
      <p:ext uri="{BB962C8B-B14F-4D97-AF65-F5344CB8AC3E}">
        <p14:creationId xmlns:p14="http://schemas.microsoft.com/office/powerpoint/2010/main" val="922878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0"/>
          <p:cNvSpPr/>
          <p:nvPr/>
        </p:nvSpPr>
        <p:spPr>
          <a:xfrm>
            <a:off x="2155372" y="1349828"/>
            <a:ext cx="4833300" cy="2443800"/>
          </a:xfrm>
          <a:prstGeom prst="roundRect">
            <a:avLst>
              <a:gd name="adj" fmla="val 7313"/>
            </a:avLst>
          </a:prstGeom>
          <a:solidFill>
            <a:srgbClr val="FB38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de-DE" altLang="ko" sz="3600" b="1" dirty="0">
                <a:solidFill>
                  <a:srgbClr val="FBFCFD"/>
                </a:solidFill>
                <a:latin typeface="Rubik"/>
                <a:ea typeface="Rubik"/>
                <a:cs typeface="Rubik"/>
                <a:sym typeface="Rubik"/>
              </a:rPr>
              <a:t>Summary</a:t>
            </a:r>
            <a:endParaRPr sz="3600" b="1" dirty="0">
              <a:solidFill>
                <a:srgbClr val="FBFCFD"/>
              </a:solidFill>
              <a:latin typeface="Rubik"/>
              <a:ea typeface="Rubik"/>
              <a:cs typeface="Rubik"/>
              <a:sym typeface="Rubik"/>
            </a:endParaRPr>
          </a:p>
        </p:txBody>
      </p:sp>
      <p:sp>
        <p:nvSpPr>
          <p:cNvPr id="893" name="Google Shape;893;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61</a:t>
            </a:fld>
            <a:endParaRPr/>
          </a:p>
        </p:txBody>
      </p:sp>
    </p:spTree>
    <p:extLst>
      <p:ext uri="{BB962C8B-B14F-4D97-AF65-F5344CB8AC3E}">
        <p14:creationId xmlns:p14="http://schemas.microsoft.com/office/powerpoint/2010/main" val="56810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7"/>
          <p:cNvSpPr txBox="1"/>
          <p:nvPr/>
        </p:nvSpPr>
        <p:spPr>
          <a:xfrm>
            <a:off x="703862" y="596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dirty="0">
                <a:solidFill>
                  <a:schemeClr val="dk1"/>
                </a:solidFill>
                <a:latin typeface="Rubik Black"/>
                <a:ea typeface="Rubik Black"/>
                <a:cs typeface="Rubik Black"/>
                <a:sym typeface="Rubik Black"/>
              </a:rPr>
              <a:t>Summary</a:t>
            </a:r>
            <a:r>
              <a:rPr lang="de-DE" altLang="ko" sz="2400" dirty="0">
                <a:solidFill>
                  <a:schemeClr val="dk1"/>
                </a:solidFill>
                <a:latin typeface="Rubik Black"/>
                <a:ea typeface="Rubik Black"/>
                <a:cs typeface="Rubik Black"/>
                <a:sym typeface="Rubik Black"/>
              </a:rPr>
              <a:t> (20.09)</a:t>
            </a:r>
            <a:endParaRPr sz="2100" dirty="0">
              <a:solidFill>
                <a:schemeClr val="dk1"/>
              </a:solidFill>
              <a:latin typeface="Rubik"/>
              <a:ea typeface="Rubik"/>
              <a:cs typeface="Rubik"/>
              <a:sym typeface="Rubik"/>
            </a:endParaRPr>
          </a:p>
        </p:txBody>
      </p:sp>
      <p:sp>
        <p:nvSpPr>
          <p:cNvPr id="728" name="Google Shape;728;p87"/>
          <p:cNvSpPr txBox="1"/>
          <p:nvPr/>
        </p:nvSpPr>
        <p:spPr>
          <a:xfrm>
            <a:off x="703850" y="1457425"/>
            <a:ext cx="5726400" cy="7941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ko" sz="1200">
                <a:solidFill>
                  <a:schemeClr val="dk1"/>
                </a:solidFill>
                <a:latin typeface="Open Sans"/>
                <a:ea typeface="Open Sans"/>
                <a:cs typeface="Open Sans"/>
                <a:sym typeface="Open Sans"/>
              </a:rPr>
              <a:t>Virtual reality is a </a:t>
            </a:r>
            <a:r>
              <a:rPr lang="ko" sz="1200" b="1">
                <a:solidFill>
                  <a:schemeClr val="dk1"/>
                </a:solidFill>
                <a:latin typeface="Open Sans"/>
                <a:ea typeface="Open Sans"/>
                <a:cs typeface="Open Sans"/>
                <a:sym typeface="Open Sans"/>
              </a:rPr>
              <a:t>simulated</a:t>
            </a:r>
            <a:r>
              <a:rPr lang="ko" sz="1200">
                <a:solidFill>
                  <a:schemeClr val="dk1"/>
                </a:solidFill>
                <a:latin typeface="Open Sans"/>
                <a:ea typeface="Open Sans"/>
                <a:cs typeface="Open Sans"/>
                <a:sym typeface="Open Sans"/>
              </a:rPr>
              <a:t> </a:t>
            </a:r>
            <a:r>
              <a:rPr lang="ko" sz="1200" u="sng">
                <a:solidFill>
                  <a:srgbClr val="607D8B"/>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3D</a:t>
            </a:r>
            <a:r>
              <a:rPr lang="ko" sz="1200">
                <a:solidFill>
                  <a:schemeClr val="dk1"/>
                </a:solidFill>
                <a:latin typeface="Open Sans"/>
                <a:ea typeface="Open Sans"/>
                <a:cs typeface="Open Sans"/>
                <a:sym typeface="Open Sans"/>
              </a:rPr>
              <a:t> environment that enables users to </a:t>
            </a:r>
            <a:r>
              <a:rPr lang="ko" sz="1200" b="1">
                <a:solidFill>
                  <a:schemeClr val="dk1"/>
                </a:solidFill>
                <a:latin typeface="Open Sans"/>
                <a:ea typeface="Open Sans"/>
                <a:cs typeface="Open Sans"/>
                <a:sym typeface="Open Sans"/>
              </a:rPr>
              <a:t>explore and interact</a:t>
            </a:r>
            <a:r>
              <a:rPr lang="ko" sz="1200">
                <a:solidFill>
                  <a:schemeClr val="dk1"/>
                </a:solidFill>
                <a:latin typeface="Open Sans"/>
                <a:ea typeface="Open Sans"/>
                <a:cs typeface="Open Sans"/>
                <a:sym typeface="Open Sans"/>
              </a:rPr>
              <a:t> with a virtual surrounding in a way that approximates reality, as it is perceived through the </a:t>
            </a:r>
            <a:r>
              <a:rPr lang="ko" sz="1200" b="1">
                <a:solidFill>
                  <a:schemeClr val="dk1"/>
                </a:solidFill>
                <a:latin typeface="Open Sans"/>
                <a:ea typeface="Open Sans"/>
                <a:cs typeface="Open Sans"/>
                <a:sym typeface="Open Sans"/>
              </a:rPr>
              <a:t>users' senses</a:t>
            </a:r>
            <a:r>
              <a:rPr lang="ko" sz="1200">
                <a:solidFill>
                  <a:schemeClr val="dk1"/>
                </a:solidFill>
                <a:latin typeface="Open Sans"/>
                <a:ea typeface="Open Sans"/>
                <a:cs typeface="Open Sans"/>
                <a:sym typeface="Open Sans"/>
              </a:rPr>
              <a:t>.</a:t>
            </a:r>
            <a:endParaRPr/>
          </a:p>
        </p:txBody>
      </p:sp>
      <p:sp>
        <p:nvSpPr>
          <p:cNvPr id="729" name="Google Shape;729;p87"/>
          <p:cNvSpPr/>
          <p:nvPr/>
        </p:nvSpPr>
        <p:spPr>
          <a:xfrm>
            <a:off x="4571999" y="3837239"/>
            <a:ext cx="1009675" cy="912600"/>
          </a:xfrm>
          <a:prstGeom prst="ellipse">
            <a:avLst/>
          </a:prstGeom>
          <a:solidFill>
            <a:srgbClr val="B6D7A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700">
                <a:latin typeface="Rubik"/>
                <a:ea typeface="Rubik"/>
                <a:cs typeface="Rubik"/>
                <a:sym typeface="Rubik"/>
              </a:rPr>
              <a:t>Interaction</a:t>
            </a:r>
            <a:endParaRPr sz="700">
              <a:latin typeface="Rubik"/>
              <a:ea typeface="Rubik"/>
              <a:cs typeface="Rubik"/>
              <a:sym typeface="Rubik"/>
            </a:endParaRPr>
          </a:p>
        </p:txBody>
      </p:sp>
      <p:sp>
        <p:nvSpPr>
          <p:cNvPr id="730" name="Google Shape;730;p87"/>
          <p:cNvSpPr/>
          <p:nvPr/>
        </p:nvSpPr>
        <p:spPr>
          <a:xfrm>
            <a:off x="6230099" y="3806847"/>
            <a:ext cx="1009676" cy="912600"/>
          </a:xfrm>
          <a:prstGeom prst="ellipse">
            <a:avLst/>
          </a:prstGeom>
          <a:solidFill>
            <a:srgbClr val="FCE5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700" dirty="0">
                <a:latin typeface="Rubik"/>
                <a:ea typeface="Rubik"/>
                <a:cs typeface="Rubik"/>
                <a:sym typeface="Rubik"/>
              </a:rPr>
              <a:t>Imagination</a:t>
            </a:r>
            <a:endParaRPr sz="700" dirty="0">
              <a:latin typeface="Rubik"/>
              <a:ea typeface="Rubik"/>
              <a:cs typeface="Rubik"/>
              <a:sym typeface="Rubik"/>
            </a:endParaRPr>
          </a:p>
        </p:txBody>
      </p:sp>
      <p:sp>
        <p:nvSpPr>
          <p:cNvPr id="731" name="Google Shape;731;p87"/>
          <p:cNvSpPr/>
          <p:nvPr/>
        </p:nvSpPr>
        <p:spPr>
          <a:xfrm>
            <a:off x="5408569" y="2473462"/>
            <a:ext cx="933000" cy="912600"/>
          </a:xfrm>
          <a:prstGeom prst="ellipse">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 sz="700">
                <a:latin typeface="Rubik"/>
                <a:ea typeface="Rubik"/>
                <a:cs typeface="Rubik"/>
                <a:sym typeface="Rubik"/>
              </a:rPr>
              <a:t>Immersion</a:t>
            </a:r>
            <a:endParaRPr sz="700">
              <a:latin typeface="Rubik"/>
              <a:ea typeface="Rubik"/>
              <a:cs typeface="Rubik"/>
              <a:sym typeface="Rubik"/>
            </a:endParaRPr>
          </a:p>
        </p:txBody>
      </p:sp>
      <p:sp>
        <p:nvSpPr>
          <p:cNvPr id="732" name="Google Shape;732;p87"/>
          <p:cNvSpPr/>
          <p:nvPr/>
        </p:nvSpPr>
        <p:spPr>
          <a:xfrm>
            <a:off x="5174981" y="3076754"/>
            <a:ext cx="1356505" cy="1095111"/>
          </a:xfrm>
          <a:prstGeom prst="flowChartExtract">
            <a:avLst/>
          </a:prstGeom>
          <a:solidFill>
            <a:srgbClr val="D9D2E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o" sz="1000"/>
              <a:t>3 I’s</a:t>
            </a:r>
            <a:endParaRPr sz="1000"/>
          </a:p>
        </p:txBody>
      </p:sp>
      <p:sp>
        <p:nvSpPr>
          <p:cNvPr id="733" name="Google Shape;733;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62</a:t>
            </a:fld>
            <a:endParaRPr/>
          </a:p>
        </p:txBody>
      </p:sp>
      <p:sp>
        <p:nvSpPr>
          <p:cNvPr id="734" name="Google Shape;734;p87"/>
          <p:cNvSpPr txBox="1"/>
          <p:nvPr/>
        </p:nvSpPr>
        <p:spPr>
          <a:xfrm>
            <a:off x="6472024" y="2683450"/>
            <a:ext cx="1405883" cy="4926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SzPts val="1000"/>
              <a:buFont typeface="Rubik Light"/>
              <a:buChar char="●"/>
            </a:pPr>
            <a:r>
              <a:rPr lang="ko" sz="1000" dirty="0">
                <a:latin typeface="Rubik Light"/>
                <a:ea typeface="Rubik Light"/>
                <a:cs typeface="Rubik Light"/>
                <a:sym typeface="Rubik Light"/>
              </a:rPr>
              <a:t>Presence</a:t>
            </a:r>
            <a:endParaRPr sz="1000" dirty="0">
              <a:latin typeface="Rubik Light"/>
              <a:ea typeface="Rubik Light"/>
              <a:cs typeface="Rubik Light"/>
              <a:sym typeface="Rubik Light"/>
            </a:endParaRPr>
          </a:p>
          <a:p>
            <a:pPr marL="457200" lvl="0" indent="-292100" algn="l" rtl="0">
              <a:spcBef>
                <a:spcPts val="0"/>
              </a:spcBef>
              <a:spcAft>
                <a:spcPts val="0"/>
              </a:spcAft>
              <a:buSzPts val="1000"/>
              <a:buFont typeface="Rubik Light"/>
              <a:buChar char="●"/>
            </a:pPr>
            <a:r>
              <a:rPr lang="ko" sz="1000" dirty="0">
                <a:latin typeface="Rubik Light"/>
                <a:ea typeface="Rubik Light"/>
                <a:cs typeface="Rubik Light"/>
                <a:sym typeface="Rubik Light"/>
              </a:rPr>
              <a:t>Orientation</a:t>
            </a:r>
            <a:endParaRPr sz="1000" dirty="0">
              <a:latin typeface="Rubik Light"/>
              <a:ea typeface="Rubik Light"/>
              <a:cs typeface="Rubik Light"/>
              <a:sym typeface="Rubik Light"/>
            </a:endParaRPr>
          </a:p>
        </p:txBody>
      </p:sp>
      <p:sp>
        <p:nvSpPr>
          <p:cNvPr id="735" name="Google Shape;735;p87"/>
          <p:cNvSpPr txBox="1"/>
          <p:nvPr/>
        </p:nvSpPr>
        <p:spPr>
          <a:xfrm>
            <a:off x="2921375" y="4047250"/>
            <a:ext cx="15453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ko" sz="1000">
                <a:latin typeface="Rubik Light"/>
                <a:ea typeface="Rubik Light"/>
                <a:cs typeface="Rubik Light"/>
                <a:sym typeface="Rubik Light"/>
              </a:rPr>
              <a:t>3 DoF vs 6 DoF</a:t>
            </a:r>
            <a:endParaRPr sz="1000">
              <a:latin typeface="Rubik Light"/>
              <a:ea typeface="Rubik Light"/>
              <a:cs typeface="Rubik Light"/>
              <a:sym typeface="Rubik Light"/>
            </a:endParaRPr>
          </a:p>
        </p:txBody>
      </p:sp>
      <p:sp>
        <p:nvSpPr>
          <p:cNvPr id="736" name="Google Shape;736;p87"/>
          <p:cNvSpPr txBox="1"/>
          <p:nvPr/>
        </p:nvSpPr>
        <p:spPr>
          <a:xfrm>
            <a:off x="7239775" y="3816400"/>
            <a:ext cx="1665600" cy="8004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SzPts val="1000"/>
              <a:buFont typeface="Rubik Light"/>
              <a:buChar char="●"/>
            </a:pPr>
            <a:r>
              <a:rPr lang="ko" sz="1000">
                <a:latin typeface="Rubik Light"/>
                <a:ea typeface="Rubik Light"/>
                <a:cs typeface="Rubik Light"/>
                <a:sym typeface="Rubik Light"/>
              </a:rPr>
              <a:t>Place Illusion</a:t>
            </a:r>
            <a:endParaRPr sz="1000">
              <a:latin typeface="Rubik Light"/>
              <a:ea typeface="Rubik Light"/>
              <a:cs typeface="Rubik Light"/>
              <a:sym typeface="Rubik Light"/>
            </a:endParaRPr>
          </a:p>
          <a:p>
            <a:pPr marL="457200" lvl="0" indent="-292100" algn="l" rtl="0">
              <a:spcBef>
                <a:spcPts val="0"/>
              </a:spcBef>
              <a:spcAft>
                <a:spcPts val="0"/>
              </a:spcAft>
              <a:buSzPts val="1000"/>
              <a:buFont typeface="Rubik Light"/>
              <a:buChar char="●"/>
            </a:pPr>
            <a:r>
              <a:rPr lang="ko" sz="1000">
                <a:latin typeface="Rubik Light"/>
                <a:ea typeface="Rubik Light"/>
                <a:cs typeface="Rubik Light"/>
                <a:sym typeface="Rubik Light"/>
              </a:rPr>
              <a:t>Plausibility Illusion</a:t>
            </a:r>
            <a:endParaRPr sz="1000">
              <a:latin typeface="Rubik Light"/>
              <a:ea typeface="Rubik Light"/>
              <a:cs typeface="Rubik Light"/>
              <a:sym typeface="Rubik Light"/>
            </a:endParaRPr>
          </a:p>
          <a:p>
            <a:pPr marL="457200" lvl="0" indent="-292100" algn="l" rtl="0">
              <a:spcBef>
                <a:spcPts val="0"/>
              </a:spcBef>
              <a:spcAft>
                <a:spcPts val="0"/>
              </a:spcAft>
              <a:buSzPts val="1000"/>
              <a:buFont typeface="Rubik Light"/>
              <a:buChar char="●"/>
            </a:pPr>
            <a:r>
              <a:rPr lang="ko" sz="1000">
                <a:latin typeface="Rubik Light"/>
                <a:ea typeface="Rubik Light"/>
                <a:cs typeface="Rubik Light"/>
                <a:sym typeface="Rubik Light"/>
              </a:rPr>
              <a:t>Embodiment Illusion</a:t>
            </a:r>
            <a:endParaRPr sz="1000">
              <a:latin typeface="Rubik Light"/>
              <a:ea typeface="Rubik Light"/>
              <a:cs typeface="Rubik Light"/>
              <a:sym typeface="Rubik Light"/>
            </a:endParaRPr>
          </a:p>
        </p:txBody>
      </p:sp>
    </p:spTree>
    <p:extLst>
      <p:ext uri="{BB962C8B-B14F-4D97-AF65-F5344CB8AC3E}">
        <p14:creationId xmlns:p14="http://schemas.microsoft.com/office/powerpoint/2010/main" val="922905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8"/>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63</a:t>
            </a:fld>
            <a:endParaRPr/>
          </a:p>
        </p:txBody>
      </p:sp>
      <p:sp>
        <p:nvSpPr>
          <p:cNvPr id="742" name="Google Shape;742;p88"/>
          <p:cNvSpPr txBox="1"/>
          <p:nvPr/>
        </p:nvSpPr>
        <p:spPr>
          <a:xfrm>
            <a:off x="703862" y="596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dirty="0">
                <a:solidFill>
                  <a:schemeClr val="dk1"/>
                </a:solidFill>
                <a:latin typeface="Rubik Black"/>
                <a:ea typeface="Rubik Black"/>
                <a:cs typeface="Rubik Black"/>
                <a:sym typeface="Rubik Black"/>
              </a:rPr>
              <a:t>Summary</a:t>
            </a:r>
            <a:r>
              <a:rPr lang="de-DE" altLang="ko" sz="2400" dirty="0">
                <a:solidFill>
                  <a:schemeClr val="dk1"/>
                </a:solidFill>
                <a:latin typeface="Rubik Black"/>
                <a:ea typeface="Rubik Black"/>
                <a:cs typeface="Rubik Black"/>
                <a:sym typeface="Rubik Black"/>
              </a:rPr>
              <a:t> (20.09)</a:t>
            </a:r>
            <a:endParaRPr sz="2100" dirty="0">
              <a:solidFill>
                <a:schemeClr val="dk1"/>
              </a:solidFill>
              <a:latin typeface="Rubik"/>
              <a:ea typeface="Rubik"/>
              <a:cs typeface="Rubik"/>
              <a:sym typeface="Rubik"/>
            </a:endParaRPr>
          </a:p>
        </p:txBody>
      </p:sp>
      <p:sp>
        <p:nvSpPr>
          <p:cNvPr id="743" name="Google Shape;743;p88"/>
          <p:cNvSpPr txBox="1"/>
          <p:nvPr/>
        </p:nvSpPr>
        <p:spPr>
          <a:xfrm>
            <a:off x="703850" y="1366075"/>
            <a:ext cx="5726400" cy="390565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e-DE" altLang="ko" sz="1200" dirty="0" err="1">
                <a:solidFill>
                  <a:schemeClr val="dk1"/>
                </a:solidFill>
                <a:latin typeface="Helvetica Neue Medium" panose="02000503000000020004" pitchFamily="2" charset="0"/>
                <a:ea typeface="Helvetica Neue Medium" panose="02000503000000020004" pitchFamily="2" charset="0"/>
                <a:cs typeface="Helvetica Neue Medium" panose="02000503000000020004" pitchFamily="2" charset="0"/>
                <a:sym typeface="Open Sans"/>
              </a:rPr>
              <a:t>History</a:t>
            </a:r>
            <a:r>
              <a:rPr lang="de-DE" altLang="ko" sz="1200" dirty="0">
                <a:solidFill>
                  <a:schemeClr val="dk1"/>
                </a:solidFill>
                <a:latin typeface="Helvetica Neue Medium" panose="02000503000000020004" pitchFamily="2" charset="0"/>
                <a:ea typeface="Helvetica Neue Medium" panose="02000503000000020004" pitchFamily="2" charset="0"/>
                <a:cs typeface="Helvetica Neue Medium" panose="02000503000000020004" pitchFamily="2" charset="0"/>
                <a:sym typeface="Open Sans"/>
              </a:rPr>
              <a:t>:</a:t>
            </a:r>
          </a:p>
          <a:p>
            <a:pPr marL="0" lvl="0" indent="0" algn="l" rtl="0">
              <a:lnSpc>
                <a:spcPct val="115000"/>
              </a:lnSpc>
              <a:spcBef>
                <a:spcPts val="0"/>
              </a:spcBef>
              <a:spcAft>
                <a:spcPts val="0"/>
              </a:spcAft>
              <a:buNone/>
            </a:pPr>
            <a:endParaRPr lang="de-DE" altLang="ko"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ko" sz="1200" dirty="0">
                <a:solidFill>
                  <a:schemeClr val="dk1"/>
                </a:solidFill>
                <a:latin typeface="Open Sans"/>
                <a:ea typeface="Open Sans"/>
                <a:cs typeface="Open Sans"/>
                <a:sym typeface="Open Sans"/>
              </a:rPr>
              <a:t>1956: Sensorama - Morton Heilig</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1968: Sword of damocles - Ivan Sutherland</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1975: Videoplace by Myron Krueger</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1987: Term VR coined by Jaron Lanier</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1991: First VR entertainment system</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1995: CAVE</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1997: Virtual Vietnam</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ko" sz="1200" dirty="0">
                <a:solidFill>
                  <a:schemeClr val="dk1"/>
                </a:solidFill>
                <a:latin typeface="Open Sans"/>
                <a:ea typeface="Open Sans"/>
                <a:cs typeface="Open Sans"/>
                <a:sym typeface="Open Sans"/>
              </a:rPr>
              <a:t>2014: Facebook buys Oculus VR Company</a:t>
            </a:r>
            <a:endParaRPr sz="1200" dirty="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200" dirty="0">
              <a:solidFill>
                <a:schemeClr val="dk1"/>
              </a:solidFill>
              <a:latin typeface="Open Sans"/>
              <a:ea typeface="Open Sans"/>
              <a:cs typeface="Open Sans"/>
              <a:sym typeface="Open Sans"/>
            </a:endParaRPr>
          </a:p>
        </p:txBody>
      </p:sp>
      <p:sp>
        <p:nvSpPr>
          <p:cNvPr id="744" name="Google Shape;744;p88"/>
          <p:cNvSpPr txBox="1"/>
          <p:nvPr/>
        </p:nvSpPr>
        <p:spPr>
          <a:xfrm>
            <a:off x="5002100" y="1306575"/>
            <a:ext cx="2946300" cy="13849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200" dirty="0">
                <a:latin typeface="Rubik"/>
                <a:ea typeface="Rubik"/>
                <a:cs typeface="Rubik"/>
                <a:sym typeface="Rubik"/>
              </a:rPr>
              <a:t>Classification:</a:t>
            </a:r>
            <a:endParaRPr sz="1200" dirty="0">
              <a:latin typeface="Rubik"/>
              <a:ea typeface="Rubik"/>
              <a:cs typeface="Rubik"/>
              <a:sym typeface="Rubik"/>
            </a:endParaRPr>
          </a:p>
          <a:p>
            <a:pPr marL="0" lvl="0" indent="0" algn="l" rtl="0">
              <a:spcBef>
                <a:spcPts val="0"/>
              </a:spcBef>
              <a:spcAft>
                <a:spcPts val="0"/>
              </a:spcAft>
              <a:buNone/>
            </a:pPr>
            <a:endParaRPr sz="1200" dirty="0">
              <a:latin typeface="Rubik"/>
              <a:ea typeface="Rubik"/>
              <a:cs typeface="Rubik"/>
              <a:sym typeface="Rubik"/>
            </a:endParaRPr>
          </a:p>
          <a:p>
            <a:pPr marL="457200" lvl="0" indent="-304800" algn="l" rtl="0">
              <a:lnSpc>
                <a:spcPct val="150000"/>
              </a:lnSpc>
              <a:spcBef>
                <a:spcPts val="0"/>
              </a:spcBef>
              <a:spcAft>
                <a:spcPts val="0"/>
              </a:spcAft>
              <a:buSzPts val="1200"/>
              <a:buFont typeface="Rubik"/>
              <a:buChar char="●"/>
            </a:pPr>
            <a:r>
              <a:rPr lang="ko" sz="1200" dirty="0">
                <a:latin typeface="Helvetica Neue" panose="02000503000000020004" pitchFamily="2" charset="0"/>
                <a:ea typeface="Rubik"/>
                <a:cs typeface="Helvetica Neue" panose="02000503000000020004" pitchFamily="2" charset="0"/>
                <a:sym typeface="Rubik"/>
              </a:rPr>
              <a:t>Non-immersive</a:t>
            </a:r>
            <a:endParaRPr sz="1200" dirty="0">
              <a:latin typeface="Helvetica Neue" panose="02000503000000020004" pitchFamily="2" charset="0"/>
              <a:ea typeface="Helvetica Neue" panose="02000503000000020004" pitchFamily="2" charset="0"/>
              <a:cs typeface="Helvetica Neue" panose="02000503000000020004" pitchFamily="2" charset="0"/>
              <a:sym typeface="Rubik"/>
            </a:endParaRPr>
          </a:p>
          <a:p>
            <a:pPr marL="457200" lvl="0" indent="-304800" algn="l" rtl="0">
              <a:lnSpc>
                <a:spcPct val="150000"/>
              </a:lnSpc>
              <a:spcBef>
                <a:spcPts val="0"/>
              </a:spcBef>
              <a:spcAft>
                <a:spcPts val="0"/>
              </a:spcAft>
              <a:buSzPts val="1200"/>
              <a:buFont typeface="Rubik"/>
              <a:buChar char="●"/>
            </a:pPr>
            <a:r>
              <a:rPr lang="ko" sz="1200" dirty="0">
                <a:latin typeface="Helvetica Neue" panose="02000503000000020004" pitchFamily="2" charset="0"/>
                <a:ea typeface="Rubik"/>
                <a:cs typeface="Helvetica Neue" panose="02000503000000020004" pitchFamily="2" charset="0"/>
                <a:sym typeface="Rubik"/>
              </a:rPr>
              <a:t>Semi-immersive</a:t>
            </a:r>
            <a:endParaRPr sz="1200" dirty="0">
              <a:latin typeface="Helvetica Neue" panose="02000503000000020004" pitchFamily="2" charset="0"/>
              <a:ea typeface="Helvetica Neue" panose="02000503000000020004" pitchFamily="2" charset="0"/>
              <a:cs typeface="Helvetica Neue" panose="02000503000000020004" pitchFamily="2" charset="0"/>
              <a:sym typeface="Rubik"/>
            </a:endParaRPr>
          </a:p>
          <a:p>
            <a:pPr marL="457200" lvl="0" indent="-304800" algn="l" rtl="0">
              <a:lnSpc>
                <a:spcPct val="150000"/>
              </a:lnSpc>
              <a:spcBef>
                <a:spcPts val="0"/>
              </a:spcBef>
              <a:spcAft>
                <a:spcPts val="0"/>
              </a:spcAft>
              <a:buSzPts val="1200"/>
              <a:buFont typeface="Rubik"/>
              <a:buChar char="●"/>
            </a:pPr>
            <a:r>
              <a:rPr lang="ko" sz="1200" dirty="0">
                <a:latin typeface="Helvetica Neue" panose="02000503000000020004" pitchFamily="2" charset="0"/>
                <a:ea typeface="Rubik"/>
                <a:cs typeface="Helvetica Neue" panose="02000503000000020004" pitchFamily="2" charset="0"/>
                <a:sym typeface="Rubik"/>
              </a:rPr>
              <a:t>Fully-immersive</a:t>
            </a:r>
            <a:endParaRPr sz="1200" dirty="0">
              <a:latin typeface="Helvetica Neue" panose="02000503000000020004" pitchFamily="2" charset="0"/>
              <a:ea typeface="Helvetica Neue" panose="02000503000000020004" pitchFamily="2" charset="0"/>
              <a:cs typeface="Helvetica Neue" panose="02000503000000020004" pitchFamily="2" charset="0"/>
              <a:sym typeface="Rubik"/>
            </a:endParaRPr>
          </a:p>
        </p:txBody>
      </p:sp>
    </p:spTree>
    <p:extLst>
      <p:ext uri="{BB962C8B-B14F-4D97-AF65-F5344CB8AC3E}">
        <p14:creationId xmlns:p14="http://schemas.microsoft.com/office/powerpoint/2010/main" val="32016259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89"/>
          <p:cNvSpPr txBox="1"/>
          <p:nvPr/>
        </p:nvSpPr>
        <p:spPr>
          <a:xfrm>
            <a:off x="1590600" y="632831"/>
            <a:ext cx="5962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400">
                <a:solidFill>
                  <a:schemeClr val="dk1"/>
                </a:solidFill>
                <a:latin typeface="Rubik Black"/>
                <a:ea typeface="Rubik Black"/>
                <a:cs typeface="Rubik Black"/>
                <a:sym typeface="Rubik Black"/>
              </a:rPr>
              <a:t>Reality-Virtuality Continuum</a:t>
            </a:r>
            <a:endParaRPr sz="2400">
              <a:solidFill>
                <a:schemeClr val="dk1"/>
              </a:solidFill>
              <a:latin typeface="Rubik Black"/>
              <a:ea typeface="Rubik Black"/>
              <a:cs typeface="Rubik Black"/>
              <a:sym typeface="Rubik Black"/>
            </a:endParaRPr>
          </a:p>
        </p:txBody>
      </p:sp>
      <p:sp>
        <p:nvSpPr>
          <p:cNvPr id="750" name="Google Shape;750;p89"/>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64</a:t>
            </a:fld>
            <a:endParaRPr/>
          </a:p>
        </p:txBody>
      </p:sp>
      <p:cxnSp>
        <p:nvCxnSpPr>
          <p:cNvPr id="751" name="Google Shape;751;p89"/>
          <p:cNvCxnSpPr/>
          <p:nvPr/>
        </p:nvCxnSpPr>
        <p:spPr>
          <a:xfrm>
            <a:off x="2864875" y="1548875"/>
            <a:ext cx="962100" cy="0"/>
          </a:xfrm>
          <a:prstGeom prst="straightConnector1">
            <a:avLst/>
          </a:prstGeom>
          <a:noFill/>
          <a:ln w="19050" cap="flat" cmpd="sng">
            <a:solidFill>
              <a:schemeClr val="dk2"/>
            </a:solidFill>
            <a:prstDash val="solid"/>
            <a:round/>
            <a:headEnd type="none" w="med" len="med"/>
            <a:tailEnd type="none" w="med" len="med"/>
          </a:ln>
        </p:spPr>
      </p:cxnSp>
      <p:sp>
        <p:nvSpPr>
          <p:cNvPr id="752" name="Google Shape;752;p89"/>
          <p:cNvSpPr txBox="1"/>
          <p:nvPr/>
        </p:nvSpPr>
        <p:spPr>
          <a:xfrm>
            <a:off x="1004325" y="3367775"/>
            <a:ext cx="163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Real Environment</a:t>
            </a:r>
            <a:endParaRPr sz="1100">
              <a:latin typeface="Rubik"/>
              <a:ea typeface="Rubik"/>
              <a:cs typeface="Rubik"/>
              <a:sym typeface="Rubik"/>
            </a:endParaRPr>
          </a:p>
        </p:txBody>
      </p:sp>
      <p:sp>
        <p:nvSpPr>
          <p:cNvPr id="753" name="Google Shape;753;p89"/>
          <p:cNvSpPr txBox="1"/>
          <p:nvPr/>
        </p:nvSpPr>
        <p:spPr>
          <a:xfrm>
            <a:off x="2798803" y="3367775"/>
            <a:ext cx="163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Augmented Reality</a:t>
            </a:r>
            <a:endParaRPr sz="1100">
              <a:latin typeface="Rubik"/>
              <a:ea typeface="Rubik"/>
              <a:cs typeface="Rubik"/>
              <a:sym typeface="Rubik"/>
            </a:endParaRPr>
          </a:p>
        </p:txBody>
      </p:sp>
      <p:sp>
        <p:nvSpPr>
          <p:cNvPr id="754" name="Google Shape;754;p89"/>
          <p:cNvSpPr txBox="1"/>
          <p:nvPr/>
        </p:nvSpPr>
        <p:spPr>
          <a:xfrm>
            <a:off x="4440148" y="3367775"/>
            <a:ext cx="1897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Augmented Virtuality</a:t>
            </a:r>
            <a:endParaRPr sz="1100">
              <a:latin typeface="Rubik"/>
              <a:ea typeface="Rubik"/>
              <a:cs typeface="Rubik"/>
              <a:sym typeface="Rubik"/>
            </a:endParaRPr>
          </a:p>
        </p:txBody>
      </p:sp>
      <p:sp>
        <p:nvSpPr>
          <p:cNvPr id="755" name="Google Shape;755;p89"/>
          <p:cNvSpPr txBox="1"/>
          <p:nvPr/>
        </p:nvSpPr>
        <p:spPr>
          <a:xfrm>
            <a:off x="6247174" y="3367775"/>
            <a:ext cx="163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latin typeface="Rubik"/>
                <a:ea typeface="Rubik"/>
                <a:cs typeface="Rubik"/>
                <a:sym typeface="Rubik"/>
              </a:rPr>
              <a:t>Virtual Reality</a:t>
            </a:r>
            <a:endParaRPr sz="1100">
              <a:latin typeface="Rubik"/>
              <a:ea typeface="Rubik"/>
              <a:cs typeface="Rubik"/>
              <a:sym typeface="Rubik"/>
            </a:endParaRPr>
          </a:p>
        </p:txBody>
      </p:sp>
      <p:sp>
        <p:nvSpPr>
          <p:cNvPr id="756" name="Google Shape;756;p89"/>
          <p:cNvSpPr txBox="1"/>
          <p:nvPr/>
        </p:nvSpPr>
        <p:spPr>
          <a:xfrm>
            <a:off x="3766225" y="1353050"/>
            <a:ext cx="1431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a:t>Mixed Reality</a:t>
            </a:r>
            <a:endParaRPr/>
          </a:p>
        </p:txBody>
      </p:sp>
      <p:sp>
        <p:nvSpPr>
          <p:cNvPr id="757" name="Google Shape;757;p89"/>
          <p:cNvSpPr txBox="1"/>
          <p:nvPr/>
        </p:nvSpPr>
        <p:spPr>
          <a:xfrm>
            <a:off x="2079775" y="1666275"/>
            <a:ext cx="48039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Any environment where the real and virtual objects are combined within a single display</a:t>
            </a:r>
            <a:endParaRPr sz="900"/>
          </a:p>
        </p:txBody>
      </p:sp>
      <p:sp>
        <p:nvSpPr>
          <p:cNvPr id="758" name="Google Shape;758;p89"/>
          <p:cNvSpPr txBox="1"/>
          <p:nvPr/>
        </p:nvSpPr>
        <p:spPr>
          <a:xfrm>
            <a:off x="1057263" y="3777400"/>
            <a:ext cx="1531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Consists solely of real of physical objects</a:t>
            </a:r>
            <a:endParaRPr sz="900"/>
          </a:p>
        </p:txBody>
      </p:sp>
      <p:sp>
        <p:nvSpPr>
          <p:cNvPr id="759" name="Google Shape;759;p89"/>
          <p:cNvSpPr txBox="1"/>
          <p:nvPr/>
        </p:nvSpPr>
        <p:spPr>
          <a:xfrm>
            <a:off x="2717438" y="3777400"/>
            <a:ext cx="169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The real world is augmented with digital elements</a:t>
            </a:r>
            <a:endParaRPr sz="900"/>
          </a:p>
        </p:txBody>
      </p:sp>
      <p:sp>
        <p:nvSpPr>
          <p:cNvPr id="760" name="Google Shape;760;p89"/>
          <p:cNvSpPr txBox="1"/>
          <p:nvPr/>
        </p:nvSpPr>
        <p:spPr>
          <a:xfrm>
            <a:off x="4484100" y="3777400"/>
            <a:ext cx="1809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The virtual world is augmented with real or physical elements</a:t>
            </a:r>
            <a:endParaRPr sz="900"/>
          </a:p>
        </p:txBody>
      </p:sp>
      <p:sp>
        <p:nvSpPr>
          <p:cNvPr id="761" name="Google Shape;761;p89"/>
          <p:cNvSpPr txBox="1"/>
          <p:nvPr/>
        </p:nvSpPr>
        <p:spPr>
          <a:xfrm>
            <a:off x="6260913" y="3777400"/>
            <a:ext cx="1636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900"/>
              <a:t>Consists solely of real or digital objects</a:t>
            </a:r>
            <a:endParaRPr sz="900"/>
          </a:p>
        </p:txBody>
      </p:sp>
      <p:pic>
        <p:nvPicPr>
          <p:cNvPr id="762" name="Google Shape;762;p89"/>
          <p:cNvPicPr preferRelativeResize="0"/>
          <p:nvPr/>
        </p:nvPicPr>
        <p:blipFill rotWithShape="1">
          <a:blip r:embed="rId3">
            <a:alphaModFix/>
          </a:blip>
          <a:srcRect l="7896" t="36580" r="73614" b="35764"/>
          <a:stretch/>
        </p:blipFill>
        <p:spPr>
          <a:xfrm>
            <a:off x="1110333" y="2095011"/>
            <a:ext cx="1425057" cy="1284540"/>
          </a:xfrm>
          <a:prstGeom prst="rect">
            <a:avLst/>
          </a:prstGeom>
          <a:noFill/>
          <a:ln>
            <a:noFill/>
          </a:ln>
        </p:spPr>
      </p:pic>
      <p:pic>
        <p:nvPicPr>
          <p:cNvPr id="763" name="Google Shape;763;p89"/>
          <p:cNvPicPr preferRelativeResize="0"/>
          <p:nvPr/>
        </p:nvPicPr>
        <p:blipFill rotWithShape="1">
          <a:blip r:embed="rId3">
            <a:alphaModFix/>
          </a:blip>
          <a:srcRect l="29676" t="37742" r="52228" b="36169"/>
          <a:stretch/>
        </p:blipFill>
        <p:spPr>
          <a:xfrm>
            <a:off x="2864876" y="2106786"/>
            <a:ext cx="1398933" cy="1260989"/>
          </a:xfrm>
          <a:prstGeom prst="rect">
            <a:avLst/>
          </a:prstGeom>
          <a:noFill/>
          <a:ln>
            <a:noFill/>
          </a:ln>
        </p:spPr>
      </p:pic>
      <p:pic>
        <p:nvPicPr>
          <p:cNvPr id="764" name="Google Shape;764;p89"/>
          <p:cNvPicPr preferRelativeResize="0"/>
          <p:nvPr/>
        </p:nvPicPr>
        <p:blipFill rotWithShape="1">
          <a:blip r:embed="rId3">
            <a:alphaModFix/>
          </a:blip>
          <a:srcRect l="51971" t="37351" r="30053" b="36170"/>
          <a:stretch/>
        </p:blipFill>
        <p:spPr>
          <a:xfrm>
            <a:off x="4593281" y="2095011"/>
            <a:ext cx="1496466" cy="1284551"/>
          </a:xfrm>
          <a:prstGeom prst="rect">
            <a:avLst/>
          </a:prstGeom>
          <a:noFill/>
          <a:ln>
            <a:noFill/>
          </a:ln>
        </p:spPr>
      </p:pic>
      <p:pic>
        <p:nvPicPr>
          <p:cNvPr id="765" name="Google Shape;765;p89"/>
          <p:cNvPicPr preferRelativeResize="0"/>
          <p:nvPr/>
        </p:nvPicPr>
        <p:blipFill rotWithShape="1">
          <a:blip r:embed="rId3">
            <a:alphaModFix/>
          </a:blip>
          <a:srcRect l="74015" t="37351" r="8271" b="36170"/>
          <a:stretch/>
        </p:blipFill>
        <p:spPr>
          <a:xfrm>
            <a:off x="6341992" y="2095000"/>
            <a:ext cx="1474642" cy="1284551"/>
          </a:xfrm>
          <a:prstGeom prst="rect">
            <a:avLst/>
          </a:prstGeom>
          <a:noFill/>
          <a:ln>
            <a:noFill/>
          </a:ln>
        </p:spPr>
      </p:pic>
      <p:cxnSp>
        <p:nvCxnSpPr>
          <p:cNvPr id="766" name="Google Shape;766;p89"/>
          <p:cNvCxnSpPr/>
          <p:nvPr/>
        </p:nvCxnSpPr>
        <p:spPr>
          <a:xfrm>
            <a:off x="5081875" y="1560650"/>
            <a:ext cx="962100" cy="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734436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6" name="Google Shape;1026;p113"/>
          <p:cNvSpPr txBox="1"/>
          <p:nvPr/>
        </p:nvSpPr>
        <p:spPr>
          <a:xfrm>
            <a:off x="1228800" y="1998060"/>
            <a:ext cx="3669300" cy="15773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altLang="ko" dirty="0">
                <a:solidFill>
                  <a:schemeClr val="dk1"/>
                </a:solidFill>
                <a:latin typeface="Rubik Light"/>
                <a:ea typeface="Rubik Light"/>
                <a:cs typeface="Rubik Light"/>
                <a:sym typeface="Rubik Light"/>
              </a:rPr>
              <a:t>5 Methods: </a:t>
            </a:r>
          </a:p>
          <a:p>
            <a:pPr marL="0" marR="0" lvl="0" indent="0" algn="l" rtl="0">
              <a:spcBef>
                <a:spcPts val="0"/>
              </a:spcBef>
              <a:spcAft>
                <a:spcPts val="0"/>
              </a:spcAft>
              <a:buNone/>
            </a:pPr>
            <a:endParaRPr lang="de-DE" dirty="0">
              <a:solidFill>
                <a:schemeClr val="dk1"/>
              </a:solidFill>
              <a:latin typeface="Rubik Light"/>
              <a:cs typeface="Rubik Light"/>
              <a:sym typeface="Rubik Light"/>
            </a:endParaRP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Simulation-</a:t>
            </a:r>
            <a:r>
              <a:rPr lang="de-D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based</a:t>
            </a:r>
            <a:endPar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Avatar Image-</a:t>
            </a:r>
            <a:r>
              <a:rPr lang="de-D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based</a:t>
            </a:r>
            <a:endPar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171450" marR="0" lvl="0" indent="-171450" algn="l" rtl="0">
              <a:spcBef>
                <a:spcPts val="0"/>
              </a:spcBef>
              <a:spcAft>
                <a:spcPts val="0"/>
              </a:spcAft>
              <a:buFont typeface="Arial" panose="020B0604020202020204" pitchFamily="34" charset="0"/>
              <a:buChar char="•"/>
            </a:pPr>
            <a:r>
              <a:rPr lang="de-D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Projector-based</a:t>
            </a:r>
            <a:endPar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171450" marR="0" lvl="0" indent="-171450" algn="l" rtl="0">
              <a:spcBef>
                <a:spcPts val="0"/>
              </a:spcBef>
              <a:spcAft>
                <a:spcPts val="0"/>
              </a:spcAft>
              <a:buFont typeface="Arial" panose="020B0604020202020204" pitchFamily="34" charset="0"/>
              <a:buChar char="•"/>
            </a:pPr>
            <a:r>
              <a:rPr lang="de-DE" dirty="0">
                <a:latin typeface="Helvetica Neue" panose="02000503000000020004" pitchFamily="2" charset="0"/>
                <a:ea typeface="Helvetica Neue" panose="02000503000000020004" pitchFamily="2" charset="0"/>
                <a:cs typeface="Helvetica Neue" panose="02000503000000020004" pitchFamily="2" charset="0"/>
              </a:rPr>
              <a:t>Desktop-</a:t>
            </a:r>
            <a:r>
              <a:rPr lang="de-DE" dirty="0" err="1">
                <a:latin typeface="Helvetica Neue" panose="02000503000000020004" pitchFamily="2" charset="0"/>
                <a:ea typeface="Helvetica Neue" panose="02000503000000020004" pitchFamily="2" charset="0"/>
                <a:cs typeface="Helvetica Neue" panose="02000503000000020004" pitchFamily="2" charset="0"/>
              </a:rPr>
              <a:t>based</a:t>
            </a:r>
            <a:endParaRPr lang="de-DE" dirty="0">
              <a:latin typeface="Helvetica Neue" panose="02000503000000020004" pitchFamily="2" charset="0"/>
              <a:ea typeface="Helvetica Neue" panose="02000503000000020004" pitchFamily="2" charset="0"/>
              <a:cs typeface="Helvetica Neue" panose="02000503000000020004" pitchFamily="2" charset="0"/>
            </a:endParaRPr>
          </a:p>
          <a:p>
            <a:pPr marL="171450" marR="0" lvl="0" indent="-171450" algn="l" rtl="0">
              <a:spcBef>
                <a:spcPts val="0"/>
              </a:spcBef>
              <a:spcAft>
                <a:spcPts val="0"/>
              </a:spcAft>
              <a:buFont typeface="Arial" panose="020B0604020202020204" pitchFamily="34" charset="0"/>
              <a:buChar char="•"/>
            </a:pPr>
            <a:r>
              <a:rPr lang="de-DE" dirty="0">
                <a:latin typeface="Helvetica Neue" panose="02000503000000020004" pitchFamily="2" charset="0"/>
                <a:ea typeface="Helvetica Neue" panose="02000503000000020004" pitchFamily="2" charset="0"/>
                <a:cs typeface="Helvetica Neue" panose="02000503000000020004" pitchFamily="2" charset="0"/>
              </a:rPr>
              <a:t>Head-</a:t>
            </a:r>
            <a:r>
              <a:rPr lang="de-DE" dirty="0" err="1">
                <a:latin typeface="Helvetica Neue" panose="02000503000000020004" pitchFamily="2" charset="0"/>
                <a:ea typeface="Helvetica Neue" panose="02000503000000020004" pitchFamily="2" charset="0"/>
                <a:cs typeface="Helvetica Neue" panose="02000503000000020004" pitchFamily="2" charset="0"/>
              </a:rPr>
              <a:t>Mounted</a:t>
            </a:r>
            <a:r>
              <a:rPr lang="de-DE" dirty="0">
                <a:latin typeface="Helvetica Neue" panose="02000503000000020004" pitchFamily="2" charset="0"/>
                <a:ea typeface="Helvetica Neue" panose="02000503000000020004" pitchFamily="2" charset="0"/>
                <a:cs typeface="Helvetica Neue" panose="02000503000000020004" pitchFamily="2" charset="0"/>
              </a:rPr>
              <a:t> Display</a:t>
            </a:r>
          </a:p>
        </p:txBody>
      </p:sp>
      <p:sp>
        <p:nvSpPr>
          <p:cNvPr id="1027" name="Google Shape;1027;p113"/>
          <p:cNvSpPr txBox="1"/>
          <p:nvPr/>
        </p:nvSpPr>
        <p:spPr>
          <a:xfrm>
            <a:off x="1228800" y="1253787"/>
            <a:ext cx="3343200" cy="392385"/>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de-DE" altLang="ko" sz="2100" b="0" dirty="0">
                <a:solidFill>
                  <a:schemeClr val="dk1"/>
                </a:solidFill>
                <a:latin typeface="Rubik Black"/>
                <a:ea typeface="Rubik Black"/>
                <a:cs typeface="Rubik Black"/>
                <a:sym typeface="Rubik Black"/>
              </a:rPr>
              <a:t>Summary</a:t>
            </a:r>
            <a:endParaRPr sz="1100" dirty="0"/>
          </a:p>
        </p:txBody>
      </p:sp>
      <p:sp>
        <p:nvSpPr>
          <p:cNvPr id="2" name="Google Shape;1026;p113">
            <a:extLst>
              <a:ext uri="{FF2B5EF4-FFF2-40B4-BE49-F238E27FC236}">
                <a16:creationId xmlns:a16="http://schemas.microsoft.com/office/drawing/2014/main" id="{AB2A05A6-AB43-AD26-831C-2567BEF37817}"/>
              </a:ext>
            </a:extLst>
          </p:cNvPr>
          <p:cNvSpPr txBox="1"/>
          <p:nvPr/>
        </p:nvSpPr>
        <p:spPr>
          <a:xfrm>
            <a:off x="3960276" y="2003197"/>
            <a:ext cx="3669300" cy="136188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altLang="ko" dirty="0">
                <a:solidFill>
                  <a:schemeClr val="dk1"/>
                </a:solidFill>
                <a:latin typeface="Rubik Light"/>
                <a:ea typeface="Rubik Light"/>
                <a:cs typeface="Rubik Light"/>
                <a:sym typeface="Rubik Light"/>
              </a:rPr>
              <a:t>Multiple </a:t>
            </a:r>
            <a:r>
              <a:rPr lang="de-DE" altLang="ko" dirty="0" err="1">
                <a:solidFill>
                  <a:schemeClr val="dk1"/>
                </a:solidFill>
                <a:latin typeface="Rubik Light"/>
                <a:ea typeface="Rubik Light"/>
                <a:cs typeface="Rubik Light"/>
                <a:sym typeface="Rubik Light"/>
              </a:rPr>
              <a:t>Application</a:t>
            </a:r>
            <a:r>
              <a:rPr lang="de-DE" altLang="ko" dirty="0">
                <a:solidFill>
                  <a:schemeClr val="dk1"/>
                </a:solidFill>
                <a:latin typeface="Rubik Light"/>
                <a:ea typeface="Rubik Light"/>
                <a:cs typeface="Rubik Light"/>
                <a:sym typeface="Rubik Light"/>
              </a:rPr>
              <a:t> </a:t>
            </a:r>
            <a:r>
              <a:rPr lang="de-DE" altLang="ko" dirty="0" err="1">
                <a:solidFill>
                  <a:schemeClr val="dk1"/>
                </a:solidFill>
                <a:latin typeface="Rubik Light"/>
                <a:ea typeface="Rubik Light"/>
                <a:cs typeface="Rubik Light"/>
                <a:sym typeface="Rubik Light"/>
              </a:rPr>
              <a:t>areas</a:t>
            </a:r>
            <a:endParaRPr lang="de-DE" altLang="ko" dirty="0">
              <a:solidFill>
                <a:schemeClr val="dk1"/>
              </a:solidFill>
              <a:latin typeface="Rubik Light"/>
              <a:ea typeface="Rubik Light"/>
              <a:cs typeface="Rubik Light"/>
              <a:sym typeface="Rubik Light"/>
            </a:endParaRPr>
          </a:p>
          <a:p>
            <a:pPr marL="0" marR="0" lvl="0" indent="0" algn="l" rtl="0">
              <a:spcBef>
                <a:spcPts val="0"/>
              </a:spcBef>
              <a:spcAft>
                <a:spcPts val="0"/>
              </a:spcAft>
              <a:buNone/>
            </a:pPr>
            <a:endParaRPr lang="de-DE" dirty="0">
              <a:solidFill>
                <a:schemeClr val="dk1"/>
              </a:solidFill>
              <a:latin typeface="Rubik Light"/>
              <a:cs typeface="Rubik Light"/>
              <a:sym typeface="Rubik Light"/>
            </a:endParaRP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Automotive </a:t>
            </a:r>
            <a:r>
              <a:rPr lang="de-D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Industy</a:t>
            </a:r>
            <a:endPar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Health Care</a:t>
            </a: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Education &amp; Training</a:t>
            </a: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a:t>
            </a:r>
            <a:endParaRPr lang="de-DE"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9" name="Google Shape;1039;p1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66</a:t>
            </a:fld>
            <a:endParaRPr/>
          </a:p>
        </p:txBody>
      </p:sp>
      <p:sp>
        <p:nvSpPr>
          <p:cNvPr id="2" name="Google Shape;1026;p113">
            <a:extLst>
              <a:ext uri="{FF2B5EF4-FFF2-40B4-BE49-F238E27FC236}">
                <a16:creationId xmlns:a16="http://schemas.microsoft.com/office/drawing/2014/main" id="{C904F2E4-500D-13AD-8DDE-857B74AF92DC}"/>
              </a:ext>
            </a:extLst>
          </p:cNvPr>
          <p:cNvSpPr txBox="1"/>
          <p:nvPr/>
        </p:nvSpPr>
        <p:spPr>
          <a:xfrm>
            <a:off x="1228800" y="1998060"/>
            <a:ext cx="3669300" cy="15773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altLang="ko" dirty="0" err="1">
                <a:solidFill>
                  <a:schemeClr val="dk1"/>
                </a:solidFill>
                <a:latin typeface="Rubik Light"/>
                <a:ea typeface="Rubik Light"/>
                <a:cs typeface="Rubik Light"/>
                <a:sym typeface="Rubik Light"/>
              </a:rPr>
              <a:t>Locomotion</a:t>
            </a:r>
            <a:r>
              <a:rPr lang="de-DE" altLang="ko" dirty="0">
                <a:solidFill>
                  <a:schemeClr val="dk1"/>
                </a:solidFill>
                <a:latin typeface="Rubik Light"/>
                <a:ea typeface="Rubik Light"/>
                <a:cs typeface="Rubik Light"/>
                <a:sym typeface="Rubik Light"/>
              </a:rPr>
              <a:t> </a:t>
            </a:r>
            <a:r>
              <a:rPr lang="de-DE" altLang="ko" dirty="0" err="1">
                <a:solidFill>
                  <a:schemeClr val="dk1"/>
                </a:solidFill>
                <a:latin typeface="Rubik Light"/>
                <a:ea typeface="Rubik Light"/>
                <a:cs typeface="Rubik Light"/>
                <a:sym typeface="Rubik Light"/>
              </a:rPr>
              <a:t>Techniques</a:t>
            </a:r>
            <a:r>
              <a:rPr lang="de-DE" altLang="ko" dirty="0">
                <a:solidFill>
                  <a:schemeClr val="dk1"/>
                </a:solidFill>
                <a:latin typeface="Rubik Light"/>
                <a:ea typeface="Rubik Light"/>
                <a:cs typeface="Rubik Light"/>
                <a:sym typeface="Rubik Light"/>
              </a:rPr>
              <a:t>:</a:t>
            </a:r>
          </a:p>
          <a:p>
            <a:pPr marL="0" marR="0" lvl="0" indent="0" algn="l" rtl="0">
              <a:spcBef>
                <a:spcPts val="0"/>
              </a:spcBef>
              <a:spcAft>
                <a:spcPts val="0"/>
              </a:spcAft>
              <a:buNone/>
            </a:pPr>
            <a:endParaRPr lang="de-DE" dirty="0">
              <a:solidFill>
                <a:schemeClr val="dk1"/>
              </a:solidFill>
              <a:latin typeface="Rubik Light"/>
              <a:ea typeface="Helvetica Neue" panose="02000503000000020004" pitchFamily="2" charset="0"/>
              <a:cs typeface="Rubik Light"/>
              <a:sym typeface="Rubik Light"/>
            </a:endParaRP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Walking</a:t>
            </a: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Walking-in-Place (WIP)</a:t>
            </a:r>
          </a:p>
          <a:p>
            <a:pPr marL="171450" marR="0" lvl="0" indent="-171450" algn="l" rtl="0">
              <a:spcBef>
                <a:spcPts val="0"/>
              </a:spcBef>
              <a:spcAft>
                <a:spcPts val="0"/>
              </a:spcAft>
              <a:buFont typeface="Arial" panose="020B0604020202020204" pitchFamily="34" charset="0"/>
              <a:buChar char="•"/>
            </a:pP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Controller-</a:t>
            </a:r>
            <a:r>
              <a:rPr lang="de-DE"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based</a:t>
            </a:r>
            <a:r>
              <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rPr>
              <a:t> Walking</a:t>
            </a:r>
          </a:p>
          <a:p>
            <a:pPr marL="171450" marR="0" lvl="0" indent="-171450" algn="l" rtl="0">
              <a:spcBef>
                <a:spcPts val="0"/>
              </a:spcBef>
              <a:spcAft>
                <a:spcPts val="0"/>
              </a:spcAft>
              <a:buFont typeface="Arial" panose="020B0604020202020204" pitchFamily="34" charset="0"/>
              <a:buChar char="•"/>
            </a:pPr>
            <a:endParaRPr lang="de-D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Rubik Light"/>
            </a:endParaRPr>
          </a:p>
          <a:p>
            <a:pPr marR="0" lvl="0" algn="l" rtl="0">
              <a:spcBef>
                <a:spcPts val="0"/>
              </a:spcBef>
              <a:spcAft>
                <a:spcPts val="0"/>
              </a:spcAft>
            </a:pPr>
            <a:endParaRPr lang="de-DE"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Google Shape;1027;p113">
            <a:extLst>
              <a:ext uri="{FF2B5EF4-FFF2-40B4-BE49-F238E27FC236}">
                <a16:creationId xmlns:a16="http://schemas.microsoft.com/office/drawing/2014/main" id="{019750AF-6293-985E-A88C-2533046EFB1D}"/>
              </a:ext>
            </a:extLst>
          </p:cNvPr>
          <p:cNvSpPr txBox="1"/>
          <p:nvPr/>
        </p:nvSpPr>
        <p:spPr>
          <a:xfrm>
            <a:off x="1228800" y="1253787"/>
            <a:ext cx="3343200" cy="392385"/>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de-DE" altLang="ko" sz="2100" b="0" dirty="0">
                <a:solidFill>
                  <a:schemeClr val="dk1"/>
                </a:solidFill>
                <a:latin typeface="Rubik Black"/>
                <a:ea typeface="Rubik Black"/>
                <a:cs typeface="Rubik Black"/>
                <a:sym typeface="Rubik Black"/>
              </a:rPr>
              <a:t>Summary</a:t>
            </a:r>
            <a:endParaRPr sz="1100" dirty="0"/>
          </a:p>
        </p:txBody>
      </p:sp>
      <p:sp>
        <p:nvSpPr>
          <p:cNvPr id="6" name="Google Shape;1035;p114">
            <a:extLst>
              <a:ext uri="{FF2B5EF4-FFF2-40B4-BE49-F238E27FC236}">
                <a16:creationId xmlns:a16="http://schemas.microsoft.com/office/drawing/2014/main" id="{56F514D9-F67C-2608-BB96-08D91C502EDF}"/>
              </a:ext>
            </a:extLst>
          </p:cNvPr>
          <p:cNvSpPr txBox="1"/>
          <p:nvPr/>
        </p:nvSpPr>
        <p:spPr>
          <a:xfrm>
            <a:off x="4343682" y="1998060"/>
            <a:ext cx="6125026" cy="2762264"/>
          </a:xfrm>
          <a:prstGeom prst="rect">
            <a:avLst/>
          </a:prstGeom>
          <a:noFill/>
          <a:ln>
            <a:noFill/>
          </a:ln>
        </p:spPr>
        <p:txBody>
          <a:bodyPr spcFirstLastPara="1" wrap="square" lIns="68575" tIns="34275" rIns="68575" bIns="34275" anchor="t" anchorCtr="0">
            <a:spAutoFit/>
          </a:bodyPr>
          <a:lstStyle/>
          <a:p>
            <a:pPr fontAlgn="base"/>
            <a:r>
              <a:rPr lang="de-DE" altLang="ko" dirty="0">
                <a:solidFill>
                  <a:schemeClr val="dk1"/>
                </a:solidFill>
                <a:latin typeface="Rubik Light"/>
                <a:ea typeface="Rubik Light"/>
                <a:cs typeface="Rubik Light"/>
                <a:sym typeface="Rubik Light"/>
              </a:rPr>
              <a:t>VR Challenges:</a:t>
            </a:r>
          </a:p>
          <a:p>
            <a:pPr algn="l" rtl="0" fontAlgn="base">
              <a:spcBef>
                <a:spcPts val="0"/>
              </a:spcBef>
              <a:spcAft>
                <a:spcPts val="0"/>
              </a:spcAft>
            </a:pPr>
            <a:endPar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FIeld</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of</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-View (FOV)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limited</a:t>
            </a:r>
          </a:p>
          <a:p>
            <a:pPr marL="285750" indent="-285750" algn="l" rtl="0" fontAlgn="base">
              <a:spcBef>
                <a:spcPts val="0"/>
              </a:spcBef>
              <a:spcAft>
                <a:spcPts val="0"/>
              </a:spcAft>
              <a:buFont typeface="Arial" panose="020B0604020202020204" pitchFamily="34" charset="0"/>
              <a:buChar char="•"/>
            </a:pP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igh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price</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Uncanny</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valley</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imited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use-cases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for</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consumers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b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mostly</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bought</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by</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gamers</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0"/>
              </a:spcAft>
              <a:buFont typeface="Arial" panose="020B0604020202020204" pitchFamily="34" charset="0"/>
              <a:buChar char="•"/>
            </a:pPr>
            <a:r>
              <a:rPr lang="de-DE"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esthetics</a:t>
            </a: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 and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comfort</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gn="l" rtl="0" fontAlgn="base">
              <a:spcBef>
                <a:spcPts val="0"/>
              </a:spcBef>
              <a:spcAft>
                <a:spcPts val="1200"/>
              </a:spcAft>
              <a:buFont typeface="Arial" panose="020B0604020202020204" pitchFamily="34" charset="0"/>
              <a:buChar char="•"/>
            </a:pPr>
            <a:r>
              <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Vertigo/ </a:t>
            </a:r>
            <a:r>
              <a:rPr lang="de-DE" u="none" strike="noStrike" dirty="0" err="1">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sickness</a:t>
            </a:r>
            <a:endParaRPr lang="de-DE"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p>
            <a:br>
              <a:rPr lang="de-DE" sz="1400" b="0" i="0" u="none" strike="noStrike" dirty="0">
                <a:solidFill>
                  <a:srgbClr val="000000"/>
                </a:solidFill>
                <a:effectLst/>
              </a:rPr>
            </a:br>
            <a:br>
              <a:rPr lang="de-DE" sz="1400" dirty="0"/>
            </a:br>
            <a:endParaRPr sz="11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5"/>
          <p:cNvSpPr txBox="1"/>
          <p:nvPr/>
        </p:nvSpPr>
        <p:spPr>
          <a:xfrm>
            <a:off x="797395" y="924511"/>
            <a:ext cx="70296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400">
                <a:solidFill>
                  <a:schemeClr val="dk1"/>
                </a:solidFill>
                <a:latin typeface="Rubik Black"/>
                <a:ea typeface="Rubik Black"/>
                <a:cs typeface="Rubik Black"/>
                <a:sym typeface="Rubik Black"/>
              </a:rPr>
              <a:t>References</a:t>
            </a:r>
            <a:endParaRPr sz="2400">
              <a:solidFill>
                <a:schemeClr val="dk1"/>
              </a:solidFill>
              <a:latin typeface="Rubik Black"/>
              <a:ea typeface="Rubik Black"/>
              <a:cs typeface="Rubik Black"/>
              <a:sym typeface="Rubik Black"/>
            </a:endParaRPr>
          </a:p>
        </p:txBody>
      </p:sp>
      <p:sp>
        <p:nvSpPr>
          <p:cNvPr id="1045" name="Google Shape;1045;p115"/>
          <p:cNvSpPr txBox="1"/>
          <p:nvPr/>
        </p:nvSpPr>
        <p:spPr>
          <a:xfrm>
            <a:off x="835948" y="1668650"/>
            <a:ext cx="7048200" cy="2608376"/>
          </a:xfrm>
          <a:prstGeom prst="rect">
            <a:avLst/>
          </a:prstGeom>
          <a:noFill/>
          <a:ln>
            <a:noFill/>
          </a:ln>
        </p:spPr>
        <p:txBody>
          <a:bodyPr spcFirstLastPara="1" wrap="square" lIns="68575" tIns="34275" rIns="68575" bIns="34275" anchor="t" anchorCtr="0">
            <a:spAutoFit/>
          </a:bodyPr>
          <a:lstStyle/>
          <a:p>
            <a:pPr marL="152400" marR="0" lvl="0" algn="l" rtl="0">
              <a:spcBef>
                <a:spcPts val="0"/>
              </a:spcBef>
              <a:spcAft>
                <a:spcPts val="0"/>
              </a:spcAft>
              <a:buClr>
                <a:schemeClr val="dk1"/>
              </a:buClr>
              <a:buSzPts val="1200"/>
            </a:pPr>
            <a:endParaRPr lang="de-DE" altLang="ko" sz="1100" u="sng" dirty="0">
              <a:solidFill>
                <a:schemeClr val="hlink"/>
              </a:solidFill>
              <a:latin typeface="Rubik Light"/>
              <a:ea typeface="Rubik Light"/>
              <a:cs typeface="Rubik Light"/>
              <a:sym typeface="Rubik Light"/>
              <a:hlinkClick r:id="rId3"/>
            </a:endParaRPr>
          </a:p>
          <a:p>
            <a:pPr marL="457200" marR="0" lvl="0" indent="-304800" algn="l" rtl="0">
              <a:spcBef>
                <a:spcPts val="0"/>
              </a:spcBef>
              <a:spcAft>
                <a:spcPts val="0"/>
              </a:spcAft>
              <a:buClr>
                <a:schemeClr val="dk1"/>
              </a:buClr>
              <a:buSzPts val="1200"/>
              <a:buFont typeface="Rubik Light"/>
              <a:buChar char="●"/>
            </a:pPr>
            <a:r>
              <a:rPr lang="de-DE" altLang="ko" sz="1100" u="sng" dirty="0">
                <a:solidFill>
                  <a:schemeClr val="hlink"/>
                </a:solidFill>
                <a:latin typeface="Rubik Light"/>
                <a:ea typeface="Rubik Light"/>
                <a:cs typeface="Rubik Light"/>
                <a:sym typeface="Rubik Light"/>
                <a:hlinkClick r:id="rId3"/>
              </a:rPr>
              <a:t>https://prezi.com/uwrvopsguxvp/virtual-reality-timeline/</a:t>
            </a:r>
          </a:p>
          <a:p>
            <a:pPr marL="457200" marR="0" lvl="0" indent="-304800" algn="l" rtl="0">
              <a:spcBef>
                <a:spcPts val="0"/>
              </a:spcBef>
              <a:spcAft>
                <a:spcPts val="0"/>
              </a:spcAft>
              <a:buClr>
                <a:schemeClr val="dk1"/>
              </a:buClr>
              <a:buSzPts val="1200"/>
              <a:buFont typeface="Rubik Light"/>
              <a:buChar char="●"/>
            </a:pPr>
            <a:r>
              <a:rPr lang="de-DE" altLang="ko" sz="1100" u="sng" dirty="0">
                <a:solidFill>
                  <a:schemeClr val="hlink"/>
                </a:solidFill>
                <a:latin typeface="Rubik Light"/>
                <a:ea typeface="Rubik Light"/>
                <a:cs typeface="Rubik Light"/>
                <a:sym typeface="Rubik Light"/>
                <a:hlinkClick r:id="rId3"/>
              </a:rPr>
              <a:t>https://virtualspeech.com/blog/history-of-vr</a:t>
            </a:r>
          </a:p>
          <a:p>
            <a:pPr marL="457200" marR="0" lvl="0" indent="-304800" algn="l" rtl="0">
              <a:spcBef>
                <a:spcPts val="0"/>
              </a:spcBef>
              <a:spcAft>
                <a:spcPts val="0"/>
              </a:spcAft>
              <a:buClr>
                <a:schemeClr val="dk1"/>
              </a:buClr>
              <a:buSzPts val="1200"/>
              <a:buFont typeface="Rubik Light"/>
              <a:buChar char="●"/>
            </a:pPr>
            <a:r>
              <a:rPr lang="de-DE" altLang="ko" sz="1100" u="sng" dirty="0">
                <a:solidFill>
                  <a:schemeClr val="hlink"/>
                </a:solidFill>
                <a:latin typeface="Rubik Light"/>
                <a:ea typeface="Rubik Light"/>
                <a:cs typeface="Rubik Light"/>
                <a:sym typeface="Rubik Light"/>
                <a:hlinkClick r:id="rId3"/>
              </a:rPr>
              <a:t>https://swisscognitive.ch/2021/07/27/6-ar-vr-challenges-in-2021/</a:t>
            </a:r>
          </a:p>
          <a:p>
            <a:pPr marL="457200" marR="0" lvl="0" indent="-304800" algn="l" rtl="0">
              <a:spcBef>
                <a:spcPts val="0"/>
              </a:spcBef>
              <a:spcAft>
                <a:spcPts val="0"/>
              </a:spcAft>
              <a:buClr>
                <a:schemeClr val="dk1"/>
              </a:buClr>
              <a:buSzPts val="1200"/>
              <a:buFont typeface="Rubik Light"/>
              <a:buChar char="●"/>
            </a:pPr>
            <a:r>
              <a:rPr lang="ko" sz="1100" u="sng" dirty="0">
                <a:solidFill>
                  <a:schemeClr val="hlink"/>
                </a:solidFill>
                <a:latin typeface="Rubik Light"/>
                <a:ea typeface="Rubik Light"/>
                <a:cs typeface="Rubik Light"/>
                <a:sym typeface="Rubik Light"/>
                <a:hlinkClick r:id="rId3"/>
              </a:rPr>
              <a:t>https://www.nas.nasa.gov/Software/VWT/vr.html</a:t>
            </a:r>
            <a:endParaRPr lang="de-DE" altLang="ko"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dirty="0">
                <a:solidFill>
                  <a:schemeClr val="dk1"/>
                </a:solidFill>
                <a:latin typeface="Rubik Light"/>
                <a:ea typeface="Rubik Light"/>
                <a:cs typeface="Rubik Light"/>
                <a:sym typeface="Rubik Light"/>
                <a:hlinkClick r:id="rId4"/>
              </a:rPr>
              <a:t>https://www.profolus.com/topics/types-and-methods-of-virtual-reality-systems/</a:t>
            </a:r>
            <a:endParaRPr lang="de-DE" sz="1100" dirty="0">
              <a:solidFill>
                <a:schemeClr val="dk1"/>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rPr>
              <a:t>https://</a:t>
            </a:r>
            <a:r>
              <a:rPr lang="de-DE" sz="1100" u="sng" dirty="0" err="1">
                <a:solidFill>
                  <a:schemeClr val="hlink"/>
                </a:solidFill>
                <a:latin typeface="Rubik Light"/>
                <a:ea typeface="Rubik Light"/>
                <a:cs typeface="Rubik Light"/>
                <a:sym typeface="Rubik Light"/>
              </a:rPr>
              <a:t>www.geeksforgeeks.org</a:t>
            </a:r>
            <a:r>
              <a:rPr lang="de-DE" sz="1100" u="sng" dirty="0">
                <a:solidFill>
                  <a:schemeClr val="hlink"/>
                </a:solidFill>
                <a:latin typeface="Rubik Light"/>
                <a:ea typeface="Rubik Light"/>
                <a:cs typeface="Rubik Light"/>
                <a:sym typeface="Rubik Light"/>
              </a:rPr>
              <a:t>/</a:t>
            </a:r>
            <a:r>
              <a:rPr lang="de-DE" sz="1100" u="sng" dirty="0" err="1">
                <a:solidFill>
                  <a:schemeClr val="hlink"/>
                </a:solidFill>
                <a:latin typeface="Rubik Light"/>
                <a:ea typeface="Rubik Light"/>
                <a:cs typeface="Rubik Light"/>
                <a:sym typeface="Rubik Light"/>
              </a:rPr>
              <a:t>the</a:t>
            </a:r>
            <a:r>
              <a:rPr lang="de-DE" sz="1100" u="sng" dirty="0">
                <a:solidFill>
                  <a:schemeClr val="hlink"/>
                </a:solidFill>
                <a:latin typeface="Rubik Light"/>
                <a:ea typeface="Rubik Light"/>
                <a:cs typeface="Rubik Light"/>
                <a:sym typeface="Rubik Light"/>
              </a:rPr>
              <a:t>-illusions-in-virtual-reality/</a:t>
            </a: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hlinkClick r:id="rId5"/>
              </a:rPr>
              <a:t>https://virtualspeech.com/blog/vr-applications</a:t>
            </a:r>
            <a:endParaRPr lang="de-DE"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hlinkClick r:id="rId6"/>
              </a:rPr>
              <a:t>https://heizenrader.com/the-3-types-of-virtual-reality/</a:t>
            </a:r>
            <a:endParaRPr lang="de-DE"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hlinkClick r:id="rId7"/>
              </a:rPr>
              <a:t>https://www.youtube.com/watch?v=aOYHg8qdxTE</a:t>
            </a:r>
            <a:endParaRPr lang="de-DE"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hlinkClick r:id="rId8"/>
              </a:rPr>
              <a:t>https://www.youtube.com/watch?v=LcD1VgOljLg&amp;t=14s</a:t>
            </a:r>
            <a:endParaRPr lang="de-DE"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hlinkClick r:id="rId9"/>
              </a:rPr>
              <a:t>https://www.youtube.com/watch?v=bHPw6pGIJog</a:t>
            </a:r>
            <a:endParaRPr lang="de-DE"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u="sng" dirty="0">
                <a:solidFill>
                  <a:schemeClr val="hlink"/>
                </a:solidFill>
                <a:latin typeface="Rubik Light"/>
                <a:ea typeface="Rubik Light"/>
                <a:cs typeface="Rubik Light"/>
                <a:sym typeface="Rubik Light"/>
              </a:rPr>
              <a:t>https://</a:t>
            </a:r>
            <a:r>
              <a:rPr lang="de-DE" sz="1100" u="sng" dirty="0" err="1">
                <a:solidFill>
                  <a:schemeClr val="hlink"/>
                </a:solidFill>
                <a:latin typeface="Rubik Light"/>
                <a:ea typeface="Rubik Light"/>
                <a:cs typeface="Rubik Light"/>
                <a:sym typeface="Rubik Light"/>
              </a:rPr>
              <a:t>www.youtube.com</a:t>
            </a:r>
            <a:r>
              <a:rPr lang="de-DE" sz="1100" u="sng" dirty="0">
                <a:solidFill>
                  <a:schemeClr val="hlink"/>
                </a:solidFill>
                <a:latin typeface="Rubik Light"/>
                <a:ea typeface="Rubik Light"/>
                <a:cs typeface="Rubik Light"/>
                <a:sym typeface="Rubik Light"/>
              </a:rPr>
              <a:t>/</a:t>
            </a:r>
            <a:r>
              <a:rPr lang="de-DE" sz="1100" u="sng" dirty="0" err="1">
                <a:solidFill>
                  <a:schemeClr val="hlink"/>
                </a:solidFill>
                <a:latin typeface="Rubik Light"/>
                <a:ea typeface="Rubik Light"/>
                <a:cs typeface="Rubik Light"/>
                <a:sym typeface="Rubik Light"/>
              </a:rPr>
              <a:t>watch?time_continue</a:t>
            </a:r>
            <a:r>
              <a:rPr lang="de-DE" sz="1100" u="sng" dirty="0">
                <a:solidFill>
                  <a:schemeClr val="hlink"/>
                </a:solidFill>
                <a:latin typeface="Rubik Light"/>
                <a:ea typeface="Rubik Light"/>
                <a:cs typeface="Rubik Light"/>
                <a:sym typeface="Rubik Light"/>
              </a:rPr>
              <a:t>=1&amp;v=</a:t>
            </a:r>
            <a:r>
              <a:rPr lang="de-DE" sz="1100" u="sng" dirty="0" err="1">
                <a:solidFill>
                  <a:schemeClr val="hlink"/>
                </a:solidFill>
                <a:latin typeface="Rubik Light"/>
                <a:ea typeface="Rubik Light"/>
                <a:cs typeface="Rubik Light"/>
                <a:sym typeface="Rubik Light"/>
              </a:rPr>
              <a:t>ycBYOl_mXZU&amp;feature</a:t>
            </a:r>
            <a:r>
              <a:rPr lang="de-DE" sz="1100" u="sng" dirty="0">
                <a:solidFill>
                  <a:schemeClr val="hlink"/>
                </a:solidFill>
                <a:latin typeface="Rubik Light"/>
                <a:ea typeface="Rubik Light"/>
                <a:cs typeface="Rubik Light"/>
                <a:sym typeface="Rubik Light"/>
              </a:rPr>
              <a:t>=</a:t>
            </a:r>
            <a:r>
              <a:rPr lang="de-DE" sz="1100" u="sng" dirty="0" err="1">
                <a:solidFill>
                  <a:schemeClr val="hlink"/>
                </a:solidFill>
                <a:latin typeface="Rubik Light"/>
                <a:ea typeface="Rubik Light"/>
                <a:cs typeface="Rubik Light"/>
                <a:sym typeface="Rubik Light"/>
              </a:rPr>
              <a:t>emb_logo</a:t>
            </a:r>
            <a:endParaRPr lang="de-DE" sz="1100" u="sng" dirty="0">
              <a:solidFill>
                <a:schemeClr val="hlink"/>
              </a:solidFill>
              <a:latin typeface="Rubik Light"/>
              <a:ea typeface="Rubik Light"/>
              <a:cs typeface="Rubik Light"/>
              <a:sym typeface="Rubik Light"/>
            </a:endParaRPr>
          </a:p>
          <a:p>
            <a:pPr marL="457200" marR="0" lvl="0" indent="-304800" algn="l" rtl="0">
              <a:spcBef>
                <a:spcPts val="0"/>
              </a:spcBef>
              <a:spcAft>
                <a:spcPts val="0"/>
              </a:spcAft>
              <a:buClr>
                <a:schemeClr val="dk1"/>
              </a:buClr>
              <a:buSzPts val="1200"/>
              <a:buFont typeface="Rubik Light"/>
              <a:buChar char="●"/>
            </a:pPr>
            <a:endParaRPr sz="1100" dirty="0">
              <a:solidFill>
                <a:schemeClr val="dk1"/>
              </a:solidFill>
              <a:latin typeface="Rubik Light"/>
              <a:ea typeface="Rubik Light"/>
              <a:cs typeface="Rubik Light"/>
              <a:sym typeface="Rubik Light"/>
            </a:endParaRPr>
          </a:p>
          <a:p>
            <a:pPr marL="457200" marR="0" lvl="0" indent="-298450" algn="l" rtl="0">
              <a:spcBef>
                <a:spcPts val="0"/>
              </a:spcBef>
              <a:spcAft>
                <a:spcPts val="0"/>
              </a:spcAft>
              <a:buClr>
                <a:schemeClr val="dk1"/>
              </a:buClr>
              <a:buSzPts val="1100"/>
              <a:buFont typeface="Rubik Light"/>
              <a:buChar char="●"/>
            </a:pPr>
            <a:endParaRPr sz="1100" dirty="0">
              <a:solidFill>
                <a:schemeClr val="dk1"/>
              </a:solidFill>
              <a:latin typeface="Rubik Light"/>
              <a:ea typeface="Rubik Light"/>
              <a:cs typeface="Rubik Light"/>
              <a:sym typeface="Rubik Light"/>
            </a:endParaRPr>
          </a:p>
        </p:txBody>
      </p:sp>
      <p:sp>
        <p:nvSpPr>
          <p:cNvPr id="1046" name="Google Shape;1046;p115"/>
          <p:cNvSpPr txBox="1"/>
          <p:nvPr/>
        </p:nvSpPr>
        <p:spPr>
          <a:xfrm>
            <a:off x="1429875" y="2686775"/>
            <a:ext cx="131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48" name="Google Shape;1048;p115"/>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5"/>
          <p:cNvSpPr txBox="1"/>
          <p:nvPr/>
        </p:nvSpPr>
        <p:spPr>
          <a:xfrm>
            <a:off x="797395" y="924511"/>
            <a:ext cx="70296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400">
                <a:solidFill>
                  <a:schemeClr val="dk1"/>
                </a:solidFill>
                <a:latin typeface="Rubik Black"/>
                <a:ea typeface="Rubik Black"/>
                <a:cs typeface="Rubik Black"/>
                <a:sym typeface="Rubik Black"/>
              </a:rPr>
              <a:t>References</a:t>
            </a:r>
            <a:endParaRPr sz="2400">
              <a:solidFill>
                <a:schemeClr val="dk1"/>
              </a:solidFill>
              <a:latin typeface="Rubik Black"/>
              <a:ea typeface="Rubik Black"/>
              <a:cs typeface="Rubik Black"/>
              <a:sym typeface="Rubik Black"/>
            </a:endParaRPr>
          </a:p>
        </p:txBody>
      </p:sp>
      <p:sp>
        <p:nvSpPr>
          <p:cNvPr id="1045" name="Google Shape;1045;p115"/>
          <p:cNvSpPr txBox="1"/>
          <p:nvPr/>
        </p:nvSpPr>
        <p:spPr>
          <a:xfrm>
            <a:off x="835948" y="1782950"/>
            <a:ext cx="7048200" cy="915605"/>
          </a:xfrm>
          <a:prstGeom prst="rect">
            <a:avLst/>
          </a:prstGeom>
          <a:noFill/>
          <a:ln>
            <a:noFill/>
          </a:ln>
        </p:spPr>
        <p:txBody>
          <a:bodyPr spcFirstLastPara="1" wrap="square" lIns="68575" tIns="34275" rIns="68575" bIns="34275" anchor="t" anchorCtr="0">
            <a:spAutoFit/>
          </a:bodyPr>
          <a:lstStyle/>
          <a:p>
            <a:pPr marL="457200" marR="0" lvl="0" indent="-304800" algn="l" rtl="0">
              <a:spcBef>
                <a:spcPts val="0"/>
              </a:spcBef>
              <a:spcAft>
                <a:spcPts val="0"/>
              </a:spcAft>
              <a:buClr>
                <a:schemeClr val="dk1"/>
              </a:buClr>
              <a:buSzPts val="1200"/>
              <a:buFont typeface="Rubik Light"/>
              <a:buChar char="●"/>
            </a:pP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Template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by</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PPTMon.com</a:t>
            </a:r>
            <a:endPar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endParaRPr>
          </a:p>
          <a:p>
            <a:pPr marL="457200" marR="0" lvl="0" indent="-304800" algn="l" rtl="0">
              <a:spcBef>
                <a:spcPts val="0"/>
              </a:spcBef>
              <a:spcAft>
                <a:spcPts val="0"/>
              </a:spcAft>
              <a:buClr>
                <a:schemeClr val="dk1"/>
              </a:buClr>
              <a:buSzPts val="1200"/>
              <a:buFont typeface="Rubik Light"/>
              <a:buChar char="●"/>
            </a:pP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Coomer</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Noah &amp; Bullard, Sadler &amp; Clinton, William &amp; Williams, Betsy. (2018).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Evaluating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the</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effects</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of</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four</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VR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locomotion</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methods</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joystick</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arm-</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cycling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point-tugging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and </a:t>
            </a:r>
            <a:r>
              <a:rPr lang="de-DE" sz="1100" dirty="0" err="1">
                <a:solidFill>
                  <a:schemeClr val="tx1"/>
                </a:solidFill>
                <a:latin typeface="Helvetica Neue Light" panose="02000403000000020004" pitchFamily="2" charset="0"/>
                <a:ea typeface="Helvetica Neue Light" panose="02000403000000020004" pitchFamily="2" charset="0"/>
                <a:cs typeface="Rubik Light"/>
                <a:sym typeface="Rubik Light"/>
              </a:rPr>
              <a:t>teleporting</a:t>
            </a:r>
            <a:r>
              <a:rPr lang="de-DE" sz="1100" dirty="0">
                <a:solidFill>
                  <a:schemeClr val="tx1"/>
                </a:solidFill>
                <a:latin typeface="Helvetica Neue Light" panose="02000403000000020004" pitchFamily="2" charset="0"/>
                <a:ea typeface="Helvetica Neue Light" panose="02000403000000020004" pitchFamily="2" charset="0"/>
                <a:cs typeface="Rubik Light"/>
                <a:sym typeface="Rubik Light"/>
              </a:rPr>
              <a:t>. 1-8. 10.1145/3225153.3225175. </a:t>
            </a:r>
            <a:endParaRPr lang="de-DE" altLang="ko" sz="1100" u="sng" dirty="0">
              <a:solidFill>
                <a:schemeClr val="hlink"/>
              </a:solidFill>
              <a:latin typeface="Rubik Light"/>
              <a:ea typeface="Rubik Light"/>
              <a:cs typeface="Rubik Light"/>
              <a:sym typeface="Rubik Light"/>
              <a:hlinkClick r:id="rId3"/>
            </a:endParaRPr>
          </a:p>
          <a:p>
            <a:pPr marL="457200" marR="0" lvl="0" indent="-298450" algn="l" rtl="0">
              <a:spcBef>
                <a:spcPts val="0"/>
              </a:spcBef>
              <a:spcAft>
                <a:spcPts val="0"/>
              </a:spcAft>
              <a:buClr>
                <a:schemeClr val="dk1"/>
              </a:buClr>
              <a:buSzPts val="1100"/>
              <a:buFont typeface="Rubik Light"/>
              <a:buChar char="●"/>
            </a:pPr>
            <a:endParaRPr sz="1100" dirty="0">
              <a:solidFill>
                <a:schemeClr val="dk1"/>
              </a:solidFill>
              <a:latin typeface="Rubik Light"/>
              <a:ea typeface="Rubik Light"/>
              <a:cs typeface="Rubik Light"/>
              <a:sym typeface="Rubik Light"/>
            </a:endParaRPr>
          </a:p>
        </p:txBody>
      </p:sp>
      <p:sp>
        <p:nvSpPr>
          <p:cNvPr id="1046" name="Google Shape;1046;p115"/>
          <p:cNvSpPr txBox="1"/>
          <p:nvPr/>
        </p:nvSpPr>
        <p:spPr>
          <a:xfrm>
            <a:off x="1429875" y="2686775"/>
            <a:ext cx="131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48" name="Google Shape;1048;p115"/>
          <p:cNvSpPr txBox="1">
            <a:spLocks noGrp="1"/>
          </p:cNvSpPr>
          <p:nvPr>
            <p:ph type="sldNum" idx="12"/>
          </p:nvPr>
        </p:nvSpPr>
        <p:spPr>
          <a:xfrm>
            <a:off x="-24574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68</a:t>
            </a:fld>
            <a:endParaRPr/>
          </a:p>
        </p:txBody>
      </p:sp>
    </p:spTree>
    <p:extLst>
      <p:ext uri="{BB962C8B-B14F-4D97-AF65-F5344CB8AC3E}">
        <p14:creationId xmlns:p14="http://schemas.microsoft.com/office/powerpoint/2010/main" val="72006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9"/>
          <p:cNvSpPr txBox="1"/>
          <p:nvPr/>
        </p:nvSpPr>
        <p:spPr>
          <a:xfrm>
            <a:off x="1343103" y="572732"/>
            <a:ext cx="64578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ko" sz="2100">
                <a:solidFill>
                  <a:schemeClr val="dk1"/>
                </a:solidFill>
                <a:latin typeface="Rubik Black"/>
                <a:ea typeface="Rubik Black"/>
                <a:cs typeface="Rubik Black"/>
                <a:sym typeface="Rubik Black"/>
              </a:rPr>
              <a:t>Etymology</a:t>
            </a:r>
            <a:endParaRPr sz="2100">
              <a:solidFill>
                <a:schemeClr val="dk1"/>
              </a:solidFill>
              <a:latin typeface="Rubik Black"/>
              <a:ea typeface="Rubik Black"/>
              <a:cs typeface="Rubik Black"/>
              <a:sym typeface="Rubik Black"/>
            </a:endParaRPr>
          </a:p>
        </p:txBody>
      </p:sp>
      <p:sp>
        <p:nvSpPr>
          <p:cNvPr id="430" name="Google Shape;430;p69"/>
          <p:cNvSpPr/>
          <p:nvPr/>
        </p:nvSpPr>
        <p:spPr>
          <a:xfrm>
            <a:off x="1647836" y="1640101"/>
            <a:ext cx="1677300" cy="3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800">
                <a:solidFill>
                  <a:schemeClr val="dk1"/>
                </a:solidFill>
                <a:latin typeface="Rubik Black"/>
                <a:ea typeface="Rubik Black"/>
                <a:cs typeface="Rubik Black"/>
                <a:sym typeface="Rubik Black"/>
              </a:rPr>
              <a:t>Virtual</a:t>
            </a:r>
            <a:endParaRPr sz="1800">
              <a:solidFill>
                <a:schemeClr val="dk1"/>
              </a:solidFill>
              <a:latin typeface="Rubik Black"/>
              <a:ea typeface="Rubik Black"/>
              <a:cs typeface="Rubik Black"/>
              <a:sym typeface="Rubik Black"/>
            </a:endParaRPr>
          </a:p>
        </p:txBody>
      </p:sp>
      <p:sp>
        <p:nvSpPr>
          <p:cNvPr id="431" name="Google Shape;431;p69"/>
          <p:cNvSpPr/>
          <p:nvPr/>
        </p:nvSpPr>
        <p:spPr>
          <a:xfrm>
            <a:off x="5771211" y="1640101"/>
            <a:ext cx="1677300" cy="3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800">
                <a:solidFill>
                  <a:schemeClr val="dk1"/>
                </a:solidFill>
                <a:latin typeface="Rubik Black"/>
                <a:ea typeface="Rubik Black"/>
                <a:cs typeface="Rubik Black"/>
                <a:sym typeface="Rubik Black"/>
              </a:rPr>
              <a:t>Reality</a:t>
            </a:r>
            <a:endParaRPr sz="1800">
              <a:solidFill>
                <a:schemeClr val="dk1"/>
              </a:solidFill>
              <a:latin typeface="Rubik Black"/>
              <a:ea typeface="Rubik Black"/>
              <a:cs typeface="Rubik Black"/>
              <a:sym typeface="Rubik Black"/>
            </a:endParaRPr>
          </a:p>
        </p:txBody>
      </p:sp>
      <p:sp>
        <p:nvSpPr>
          <p:cNvPr id="432" name="Google Shape;432;p69"/>
          <p:cNvSpPr/>
          <p:nvPr/>
        </p:nvSpPr>
        <p:spPr>
          <a:xfrm>
            <a:off x="3443246" y="3438700"/>
            <a:ext cx="2257500" cy="3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ko" sz="1800">
                <a:solidFill>
                  <a:schemeClr val="dk1"/>
                </a:solidFill>
                <a:latin typeface="Rubik Black"/>
                <a:ea typeface="Rubik Black"/>
                <a:cs typeface="Rubik Black"/>
                <a:sym typeface="Rubik Black"/>
              </a:rPr>
              <a:t>Virtual Reality</a:t>
            </a:r>
            <a:endParaRPr sz="1800">
              <a:solidFill>
                <a:schemeClr val="dk1"/>
              </a:solidFill>
              <a:latin typeface="Rubik Black"/>
              <a:ea typeface="Rubik Black"/>
              <a:cs typeface="Rubik Black"/>
              <a:sym typeface="Rubik Black"/>
            </a:endParaRPr>
          </a:p>
        </p:txBody>
      </p:sp>
      <p:sp>
        <p:nvSpPr>
          <p:cNvPr id="433" name="Google Shape;433;p69"/>
          <p:cNvSpPr txBox="1"/>
          <p:nvPr/>
        </p:nvSpPr>
        <p:spPr>
          <a:xfrm>
            <a:off x="1329225" y="2057275"/>
            <a:ext cx="2314500" cy="76864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ko" sz="1100" dirty="0">
                <a:solidFill>
                  <a:schemeClr val="dk1"/>
                </a:solidFill>
              </a:rPr>
              <a:t> </a:t>
            </a:r>
            <a:r>
              <a:rPr lang="ko" sz="1100" dirty="0">
                <a:solidFill>
                  <a:schemeClr val="dk1"/>
                </a:solidFill>
                <a:latin typeface="Open Sans" panose="020B0606030504020204" pitchFamily="34" charset="0"/>
                <a:cs typeface="Open Sans" panose="020B0606030504020204" pitchFamily="34" charset="0"/>
              </a:rPr>
              <a:t>"To have the effect of being such without actually being such"</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34" name="Google Shape;434;p69"/>
          <p:cNvSpPr txBox="1"/>
          <p:nvPr/>
        </p:nvSpPr>
        <p:spPr>
          <a:xfrm>
            <a:off x="5109850" y="2057275"/>
            <a:ext cx="3000000" cy="57397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ko" sz="1100" dirty="0">
                <a:solidFill>
                  <a:schemeClr val="dk1"/>
                </a:solidFill>
                <a:latin typeface="Open Sans" panose="020B0606030504020204" pitchFamily="34" charset="0"/>
                <a:cs typeface="Open Sans" panose="020B0606030504020204" pitchFamily="34" charset="0"/>
              </a:rPr>
              <a:t>"The property of being </a:t>
            </a:r>
            <a:r>
              <a:rPr lang="de-DE" altLang="ko" sz="1100" dirty="0" err="1">
                <a:solidFill>
                  <a:schemeClr val="dk1"/>
                </a:solidFill>
                <a:highlight>
                  <a:srgbClr val="9FC5E8"/>
                </a:highlight>
                <a:latin typeface="Open Sans" panose="020B0606030504020204" pitchFamily="34" charset="0"/>
                <a:ea typeface="Open Sans" panose="020B0606030504020204" pitchFamily="34" charset="0"/>
                <a:cs typeface="Open Sans" panose="020B0606030504020204" pitchFamily="34" charset="0"/>
              </a:rPr>
              <a:t>r</a:t>
            </a:r>
            <a:r>
              <a:rPr lang="ko" sz="1100" dirty="0">
                <a:solidFill>
                  <a:schemeClr val="dk1"/>
                </a:solidFill>
                <a:highlight>
                  <a:srgbClr val="9FC5E8"/>
                </a:highlight>
                <a:latin typeface="Open Sans" panose="020B0606030504020204" pitchFamily="34" charset="0"/>
                <a:cs typeface="Open Sans" panose="020B0606030504020204" pitchFamily="34" charset="0"/>
              </a:rPr>
              <a:t>eal </a:t>
            </a:r>
            <a:r>
              <a:rPr lang="ko" sz="1100" dirty="0">
                <a:solidFill>
                  <a:schemeClr val="dk1"/>
                </a:solidFill>
                <a:latin typeface="Open Sans" panose="020B0606030504020204" pitchFamily="34" charset="0"/>
                <a:cs typeface="Open Sans" panose="020B0606030504020204" pitchFamily="34" charset="0"/>
              </a:rPr>
              <a:t>"</a:t>
            </a:r>
            <a:br>
              <a:rPr lang="ko" sz="1100" dirty="0">
                <a:solidFill>
                  <a:schemeClr val="dk1"/>
                </a:solidFill>
                <a:latin typeface="Open Sans" panose="020B0606030504020204" pitchFamily="34" charset="0"/>
                <a:cs typeface="Open Sans" panose="020B0606030504020204" pitchFamily="34" charset="0"/>
              </a:rPr>
            </a:br>
            <a:r>
              <a:rPr lang="ko" sz="1100" dirty="0">
                <a:solidFill>
                  <a:schemeClr val="dk1"/>
                </a:solidFill>
                <a:highlight>
                  <a:srgbClr val="9FC5E8"/>
                </a:highlight>
                <a:latin typeface="Open Sans" panose="020B0606030504020204" pitchFamily="34" charset="0"/>
                <a:cs typeface="Open Sans" panose="020B0606030504020204" pitchFamily="34" charset="0"/>
              </a:rPr>
              <a:t>Real</a:t>
            </a:r>
            <a:r>
              <a:rPr lang="ko" sz="1100" dirty="0">
                <a:solidFill>
                  <a:schemeClr val="dk1"/>
                </a:solidFill>
                <a:latin typeface="Open Sans" panose="020B0606030504020204" pitchFamily="34" charset="0"/>
                <a:cs typeface="Open Sans" panose="020B0606030504020204" pitchFamily="34" charset="0"/>
              </a:rPr>
              <a:t> -&gt; "To have concrete existence"</a:t>
            </a:r>
            <a:endParaRPr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35" name="Google Shape;435;p69"/>
          <p:cNvCxnSpPr>
            <a:cxnSpLocks/>
            <a:stCxn id="433" idx="2"/>
            <a:endCxn id="432" idx="1"/>
          </p:cNvCxnSpPr>
          <p:nvPr/>
        </p:nvCxnSpPr>
        <p:spPr>
          <a:xfrm>
            <a:off x="2486475" y="2825917"/>
            <a:ext cx="956771" cy="785883"/>
          </a:xfrm>
          <a:prstGeom prst="straightConnector1">
            <a:avLst/>
          </a:prstGeom>
          <a:noFill/>
          <a:ln w="9525" cap="flat" cmpd="sng">
            <a:solidFill>
              <a:schemeClr val="dk2"/>
            </a:solidFill>
            <a:prstDash val="solid"/>
            <a:round/>
            <a:headEnd type="none" w="med" len="med"/>
            <a:tailEnd type="triangle" w="med" len="med"/>
          </a:ln>
        </p:spPr>
      </p:cxnSp>
      <p:cxnSp>
        <p:nvCxnSpPr>
          <p:cNvPr id="436" name="Google Shape;436;p69"/>
          <p:cNvCxnSpPr>
            <a:stCxn id="434" idx="2"/>
            <a:endCxn id="432" idx="3"/>
          </p:cNvCxnSpPr>
          <p:nvPr/>
        </p:nvCxnSpPr>
        <p:spPr>
          <a:xfrm flipH="1">
            <a:off x="5700746" y="2631248"/>
            <a:ext cx="909104" cy="980552"/>
          </a:xfrm>
          <a:prstGeom prst="straightConnector1">
            <a:avLst/>
          </a:prstGeom>
          <a:noFill/>
          <a:ln w="9525" cap="flat" cmpd="sng">
            <a:solidFill>
              <a:schemeClr val="dk2"/>
            </a:solidFill>
            <a:prstDash val="solid"/>
            <a:round/>
            <a:headEnd type="none" w="med" len="med"/>
            <a:tailEnd type="triangle" w="med" len="med"/>
          </a:ln>
        </p:spPr>
      </p:cxnSp>
      <p:sp>
        <p:nvSpPr>
          <p:cNvPr id="437" name="Google Shape;437;p69"/>
          <p:cNvSpPr txBox="1"/>
          <p:nvPr/>
        </p:nvSpPr>
        <p:spPr>
          <a:xfrm>
            <a:off x="3414750" y="3876550"/>
            <a:ext cx="2314500" cy="76864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ko" sz="1100" dirty="0">
                <a:solidFill>
                  <a:schemeClr val="dk1"/>
                </a:solidFill>
              </a:rPr>
              <a:t> </a:t>
            </a:r>
            <a:r>
              <a:rPr lang="ko" sz="1100" dirty="0">
                <a:solidFill>
                  <a:schemeClr val="dk1"/>
                </a:solidFill>
                <a:latin typeface="Open Sans" panose="020B0606030504020204" pitchFamily="34" charset="0"/>
                <a:cs typeface="Open Sans" panose="020B0606030504020204" pitchFamily="34" charset="0"/>
              </a:rPr>
              <a:t>"To have the effect of concrete existence without actually having concrete existence"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38" name="Google Shape;438;p69"/>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0"/>
          <p:cNvSpPr txBox="1">
            <a:spLocks noGrp="1"/>
          </p:cNvSpPr>
          <p:nvPr>
            <p:ph type="sldNum" idx="12"/>
          </p:nvPr>
        </p:nvSpPr>
        <p:spPr>
          <a:xfrm>
            <a:off x="-226766"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8</a:t>
            </a:fld>
            <a:endParaRPr/>
          </a:p>
        </p:txBody>
      </p:sp>
      <p:sp>
        <p:nvSpPr>
          <p:cNvPr id="444" name="Google Shape;444;p70"/>
          <p:cNvSpPr txBox="1"/>
          <p:nvPr/>
        </p:nvSpPr>
        <p:spPr>
          <a:xfrm>
            <a:off x="1259925" y="1565625"/>
            <a:ext cx="5726400" cy="7941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ko" sz="1200" dirty="0">
                <a:solidFill>
                  <a:schemeClr val="dk1"/>
                </a:solidFill>
                <a:latin typeface="Open Sans"/>
                <a:ea typeface="Open Sans"/>
                <a:cs typeface="Open Sans"/>
                <a:sym typeface="Open Sans"/>
              </a:rPr>
              <a:t>Virtual reality is a </a:t>
            </a:r>
            <a:r>
              <a:rPr lang="ko" sz="1200" b="1" dirty="0">
                <a:solidFill>
                  <a:schemeClr val="dk1"/>
                </a:solidFill>
                <a:latin typeface="Open Sans"/>
                <a:ea typeface="Open Sans"/>
                <a:cs typeface="Open Sans"/>
                <a:sym typeface="Open Sans"/>
              </a:rPr>
              <a:t>simulated</a:t>
            </a:r>
            <a:r>
              <a:rPr lang="ko" sz="1200" dirty="0">
                <a:solidFill>
                  <a:schemeClr val="dk1"/>
                </a:solidFill>
                <a:latin typeface="Open Sans"/>
                <a:ea typeface="Open Sans"/>
                <a:cs typeface="Open Sans"/>
                <a:sym typeface="Open Sans"/>
              </a:rPr>
              <a:t> </a:t>
            </a:r>
            <a:r>
              <a:rPr lang="ko" sz="1200" u="sng" dirty="0">
                <a:solidFill>
                  <a:srgbClr val="607D8B"/>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3D</a:t>
            </a:r>
            <a:r>
              <a:rPr lang="ko" sz="1200" dirty="0">
                <a:solidFill>
                  <a:schemeClr val="dk1"/>
                </a:solidFill>
                <a:latin typeface="Open Sans"/>
                <a:ea typeface="Open Sans"/>
                <a:cs typeface="Open Sans"/>
                <a:sym typeface="Open Sans"/>
              </a:rPr>
              <a:t> environment that enables users to </a:t>
            </a:r>
            <a:r>
              <a:rPr lang="ko" sz="1200" b="1" dirty="0">
                <a:solidFill>
                  <a:schemeClr val="dk1"/>
                </a:solidFill>
                <a:latin typeface="Open Sans"/>
                <a:ea typeface="Open Sans"/>
                <a:cs typeface="Open Sans"/>
                <a:sym typeface="Open Sans"/>
              </a:rPr>
              <a:t>explore and interact</a:t>
            </a:r>
            <a:r>
              <a:rPr lang="ko" sz="1200" dirty="0">
                <a:solidFill>
                  <a:schemeClr val="dk1"/>
                </a:solidFill>
                <a:latin typeface="Open Sans"/>
                <a:ea typeface="Open Sans"/>
                <a:cs typeface="Open Sans"/>
                <a:sym typeface="Open Sans"/>
              </a:rPr>
              <a:t> with a virtual surrounding in a way that approximates reality, as it is perceived through the </a:t>
            </a:r>
            <a:r>
              <a:rPr lang="ko" sz="1200" b="1" dirty="0">
                <a:solidFill>
                  <a:schemeClr val="dk1"/>
                </a:solidFill>
                <a:latin typeface="Open Sans"/>
                <a:ea typeface="Open Sans"/>
                <a:cs typeface="Open Sans"/>
                <a:sym typeface="Open Sans"/>
              </a:rPr>
              <a:t>users' senses</a:t>
            </a:r>
            <a:r>
              <a:rPr lang="ko" sz="1200" dirty="0">
                <a:solidFill>
                  <a:schemeClr val="dk1"/>
                </a:solidFill>
                <a:latin typeface="Open Sans"/>
                <a:ea typeface="Open Sans"/>
                <a:cs typeface="Open Sans"/>
                <a:sym typeface="Open Sans"/>
              </a:rPr>
              <a:t>.</a:t>
            </a:r>
            <a:endParaRPr dirty="0"/>
          </a:p>
        </p:txBody>
      </p:sp>
      <p:sp>
        <p:nvSpPr>
          <p:cNvPr id="445" name="Google Shape;445;p70"/>
          <p:cNvSpPr txBox="1"/>
          <p:nvPr/>
        </p:nvSpPr>
        <p:spPr>
          <a:xfrm>
            <a:off x="2408575" y="2830825"/>
            <a:ext cx="5726400" cy="12546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1400"/>
              </a:spcBef>
              <a:spcAft>
                <a:spcPts val="0"/>
              </a:spcAft>
              <a:buNone/>
            </a:pPr>
            <a:r>
              <a:rPr lang="ko" sz="1300">
                <a:solidFill>
                  <a:schemeClr val="dk1"/>
                </a:solidFill>
              </a:rPr>
              <a:t>Virtual reality is the use of </a:t>
            </a:r>
            <a:r>
              <a:rPr lang="ko" sz="1300" b="1">
                <a:solidFill>
                  <a:schemeClr val="dk1"/>
                </a:solidFill>
              </a:rPr>
              <a:t>computer technology</a:t>
            </a:r>
            <a:r>
              <a:rPr lang="ko" sz="1300">
                <a:solidFill>
                  <a:schemeClr val="dk1"/>
                </a:solidFill>
              </a:rPr>
              <a:t> to create the effect of an interactive three-dimensional world in which the objects have a </a:t>
            </a:r>
            <a:r>
              <a:rPr lang="ko" sz="1300" b="1">
                <a:solidFill>
                  <a:schemeClr val="dk1"/>
                </a:solidFill>
              </a:rPr>
              <a:t>sense of spatial presence.</a:t>
            </a:r>
            <a:endParaRPr sz="1300" b="1">
              <a:solidFill>
                <a:schemeClr val="dk1"/>
              </a:solidFill>
            </a:endParaRPr>
          </a:p>
          <a:p>
            <a:pPr marL="0" lvl="0" indent="0" algn="l" rtl="0">
              <a:lnSpc>
                <a:spcPct val="115000"/>
              </a:lnSpc>
              <a:spcBef>
                <a:spcPts val="1400"/>
              </a:spcBef>
              <a:spcAft>
                <a:spcPts val="400"/>
              </a:spcAft>
              <a:buNone/>
            </a:pPr>
            <a:endParaRPr sz="13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1"/>
          <p:cNvSpPr txBox="1"/>
          <p:nvPr/>
        </p:nvSpPr>
        <p:spPr>
          <a:xfrm>
            <a:off x="720512" y="1137799"/>
            <a:ext cx="6235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2400">
                <a:solidFill>
                  <a:schemeClr val="dk1"/>
                </a:solidFill>
                <a:latin typeface="Rubik Black"/>
                <a:ea typeface="Rubik Black"/>
                <a:cs typeface="Rubik Black"/>
                <a:sym typeface="Rubik Black"/>
              </a:rPr>
              <a:t>Contents </a:t>
            </a:r>
            <a:r>
              <a:rPr lang="ko" sz="2100">
                <a:solidFill>
                  <a:schemeClr val="dk1"/>
                </a:solidFill>
                <a:latin typeface="Rubik"/>
                <a:ea typeface="Rubik"/>
                <a:cs typeface="Rubik"/>
                <a:sym typeface="Rubik"/>
              </a:rPr>
              <a:t>(Today)</a:t>
            </a:r>
            <a:endParaRPr sz="2100">
              <a:solidFill>
                <a:schemeClr val="dk1"/>
              </a:solidFill>
              <a:latin typeface="Rubik"/>
              <a:ea typeface="Rubik"/>
              <a:cs typeface="Rubik"/>
              <a:sym typeface="Rubik"/>
            </a:endParaRPr>
          </a:p>
        </p:txBody>
      </p:sp>
      <p:sp>
        <p:nvSpPr>
          <p:cNvPr id="451" name="Google Shape;451;p71"/>
          <p:cNvSpPr txBox="1"/>
          <p:nvPr/>
        </p:nvSpPr>
        <p:spPr>
          <a:xfrm>
            <a:off x="883702" y="2965608"/>
            <a:ext cx="1543800" cy="63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dirty="0">
                <a:solidFill>
                  <a:srgbClr val="666666"/>
                </a:solidFill>
                <a:latin typeface="Helvetica Neue Light" panose="02000403000000020004" pitchFamily="2" charset="0"/>
                <a:ea typeface="Rubik Light"/>
                <a:cs typeface="Rubik Light"/>
                <a:sym typeface="Rubik Light"/>
              </a:rPr>
              <a:t>1.1 The Perfect VR</a:t>
            </a:r>
            <a:endParaRPr sz="1300" dirty="0">
              <a:solidFill>
                <a:srgbClr val="666666"/>
              </a:solidFill>
              <a:latin typeface="Helvetica Neue Light" panose="02000403000000020004" pitchFamily="2" charset="0"/>
              <a:ea typeface="Helvetica Neue Light" panose="02000403000000020004" pitchFamily="2" charset="0"/>
              <a:cs typeface="Rubik Light"/>
              <a:sym typeface="Rubik Light"/>
            </a:endParaRPr>
          </a:p>
          <a:p>
            <a:pPr marL="0" marR="0" lvl="0" indent="0" algn="l" rtl="0">
              <a:lnSpc>
                <a:spcPct val="100000"/>
              </a:lnSpc>
              <a:spcBef>
                <a:spcPts val="0"/>
              </a:spcBef>
              <a:spcAft>
                <a:spcPts val="0"/>
              </a:spcAft>
              <a:buNone/>
            </a:pPr>
            <a:r>
              <a:rPr lang="ko" sz="1300" dirty="0">
                <a:solidFill>
                  <a:srgbClr val="666666"/>
                </a:solidFill>
                <a:latin typeface="Helvetica Neue Light" panose="02000403000000020004" pitchFamily="2" charset="0"/>
                <a:ea typeface="Rubik Light"/>
                <a:cs typeface="Rubik Light"/>
                <a:sym typeface="Rubik Light"/>
              </a:rPr>
              <a:t>1.2 Definitions</a:t>
            </a:r>
            <a:br>
              <a:rPr lang="ko" sz="1100" dirty="0">
                <a:solidFill>
                  <a:srgbClr val="666666"/>
                </a:solidFill>
                <a:latin typeface="Helvetica Neue Light" panose="02000403000000020004" pitchFamily="2" charset="0"/>
                <a:ea typeface="Rubik Light"/>
                <a:cs typeface="Rubik Light"/>
                <a:sym typeface="Rubik Light"/>
              </a:rPr>
            </a:br>
            <a:endParaRPr sz="1100" dirty="0">
              <a:solidFill>
                <a:srgbClr val="666666"/>
              </a:solidFill>
              <a:latin typeface="Helvetica Neue Light" panose="02000403000000020004" pitchFamily="2" charset="0"/>
              <a:ea typeface="Helvetica Neue Light" panose="02000403000000020004" pitchFamily="2" charset="0"/>
              <a:cs typeface="Rubik Light"/>
              <a:sym typeface="Rubik Light"/>
            </a:endParaRPr>
          </a:p>
        </p:txBody>
      </p:sp>
      <p:sp>
        <p:nvSpPr>
          <p:cNvPr id="452" name="Google Shape;452;p71"/>
          <p:cNvSpPr/>
          <p:nvPr/>
        </p:nvSpPr>
        <p:spPr>
          <a:xfrm>
            <a:off x="88370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What is VR?</a:t>
            </a:r>
            <a:endParaRPr sz="1500">
              <a:solidFill>
                <a:srgbClr val="666666"/>
              </a:solidFill>
              <a:latin typeface="Rubik"/>
              <a:ea typeface="Rubik"/>
              <a:cs typeface="Rubik"/>
              <a:sym typeface="Rubik"/>
            </a:endParaRPr>
          </a:p>
        </p:txBody>
      </p:sp>
      <p:sp>
        <p:nvSpPr>
          <p:cNvPr id="453" name="Google Shape;453;p71"/>
          <p:cNvSpPr/>
          <p:nvPr/>
        </p:nvSpPr>
        <p:spPr>
          <a:xfrm>
            <a:off x="861419"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01. </a:t>
            </a:r>
            <a:endParaRPr sz="1100">
              <a:solidFill>
                <a:srgbClr val="666666"/>
              </a:solidFill>
            </a:endParaRPr>
          </a:p>
        </p:txBody>
      </p:sp>
      <p:sp>
        <p:nvSpPr>
          <p:cNvPr id="454" name="Google Shape;454;p71"/>
          <p:cNvSpPr txBox="1"/>
          <p:nvPr/>
        </p:nvSpPr>
        <p:spPr>
          <a:xfrm>
            <a:off x="2821065" y="2965608"/>
            <a:ext cx="15438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chemeClr val="dk1"/>
                </a:solidFill>
                <a:latin typeface="Rubik"/>
                <a:ea typeface="Rubik"/>
                <a:cs typeface="Rubik"/>
                <a:sym typeface="Rubik"/>
              </a:rPr>
              <a:t>2.1 The 3 I’s of VR</a:t>
            </a:r>
            <a:endParaRPr sz="1300">
              <a:solidFill>
                <a:schemeClr val="dk1"/>
              </a:solidFill>
              <a:latin typeface="Rubik"/>
              <a:ea typeface="Rubik"/>
              <a:cs typeface="Rubik"/>
              <a:sym typeface="Rubik"/>
            </a:endParaRPr>
          </a:p>
        </p:txBody>
      </p:sp>
      <p:sp>
        <p:nvSpPr>
          <p:cNvPr id="455" name="Google Shape;455;p71"/>
          <p:cNvSpPr/>
          <p:nvPr/>
        </p:nvSpPr>
        <p:spPr>
          <a:xfrm>
            <a:off x="2821064"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ubik Light"/>
              <a:ea typeface="Rubik Light"/>
              <a:cs typeface="Rubik Light"/>
              <a:sym typeface="Rubik Light"/>
            </a:endParaRPr>
          </a:p>
        </p:txBody>
      </p:sp>
      <p:sp>
        <p:nvSpPr>
          <p:cNvPr id="456" name="Google Shape;456;p71"/>
          <p:cNvSpPr/>
          <p:nvPr/>
        </p:nvSpPr>
        <p:spPr>
          <a:xfrm>
            <a:off x="2821106"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chemeClr val="dk1"/>
                </a:solidFill>
                <a:latin typeface="Rubik Light"/>
                <a:ea typeface="Rubik Light"/>
                <a:cs typeface="Rubik Light"/>
                <a:sym typeface="Rubik Light"/>
              </a:rPr>
              <a:t>02.</a:t>
            </a:r>
            <a:endParaRPr sz="1100"/>
          </a:p>
        </p:txBody>
      </p:sp>
      <p:sp>
        <p:nvSpPr>
          <p:cNvPr id="457" name="Google Shape;457;p71"/>
          <p:cNvSpPr/>
          <p:nvPr/>
        </p:nvSpPr>
        <p:spPr>
          <a:xfrm>
            <a:off x="4780160"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03.</a:t>
            </a:r>
            <a:endParaRPr sz="1100">
              <a:solidFill>
                <a:srgbClr val="666666"/>
              </a:solidFill>
            </a:endParaRPr>
          </a:p>
        </p:txBody>
      </p:sp>
      <p:sp>
        <p:nvSpPr>
          <p:cNvPr id="458" name="Google Shape;458;p71"/>
          <p:cNvSpPr/>
          <p:nvPr/>
        </p:nvSpPr>
        <p:spPr>
          <a:xfrm>
            <a:off x="4809269"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History of VR</a:t>
            </a:r>
            <a:br>
              <a:rPr lang="ko" sz="1500">
                <a:solidFill>
                  <a:srgbClr val="666666"/>
                </a:solidFill>
                <a:latin typeface="Rubik"/>
                <a:ea typeface="Rubik"/>
                <a:cs typeface="Rubik"/>
                <a:sym typeface="Rubik"/>
              </a:rPr>
            </a:br>
            <a:r>
              <a:rPr lang="ko" sz="1500">
                <a:solidFill>
                  <a:srgbClr val="666666"/>
                </a:solidFill>
                <a:latin typeface="Rubik"/>
                <a:ea typeface="Rubik"/>
                <a:cs typeface="Rubik"/>
                <a:sym typeface="Rubik"/>
              </a:rPr>
              <a:t>(since 1956)</a:t>
            </a:r>
            <a:endParaRPr sz="1200">
              <a:solidFill>
                <a:srgbClr val="666666"/>
              </a:solidFill>
              <a:latin typeface="Rubik"/>
              <a:ea typeface="Rubik"/>
              <a:cs typeface="Rubik"/>
              <a:sym typeface="Rubik"/>
            </a:endParaRPr>
          </a:p>
        </p:txBody>
      </p:sp>
      <p:sp>
        <p:nvSpPr>
          <p:cNvPr id="459" name="Google Shape;459;p71"/>
          <p:cNvSpPr/>
          <p:nvPr/>
        </p:nvSpPr>
        <p:spPr>
          <a:xfrm>
            <a:off x="6714311" y="1914525"/>
            <a:ext cx="15444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2100">
                <a:solidFill>
                  <a:srgbClr val="666666"/>
                </a:solidFill>
                <a:latin typeface="Rubik Light"/>
                <a:ea typeface="Rubik Light"/>
                <a:cs typeface="Rubik Light"/>
                <a:sym typeface="Rubik Light"/>
              </a:rPr>
              <a:t>04.</a:t>
            </a:r>
            <a:endParaRPr sz="1100">
              <a:solidFill>
                <a:srgbClr val="666666"/>
              </a:solidFill>
            </a:endParaRPr>
          </a:p>
        </p:txBody>
      </p:sp>
      <p:sp>
        <p:nvSpPr>
          <p:cNvPr id="460" name="Google Shape;460;p71"/>
          <p:cNvSpPr/>
          <p:nvPr/>
        </p:nvSpPr>
        <p:spPr>
          <a:xfrm>
            <a:off x="2832252"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chemeClr val="dk1"/>
                </a:solidFill>
                <a:latin typeface="Rubik"/>
                <a:ea typeface="Rubik"/>
                <a:cs typeface="Rubik"/>
                <a:sym typeface="Rubik"/>
              </a:rPr>
              <a:t>VR Keywords to remember</a:t>
            </a:r>
            <a:endParaRPr sz="1500">
              <a:solidFill>
                <a:schemeClr val="dk1"/>
              </a:solidFill>
              <a:latin typeface="Rubik"/>
              <a:ea typeface="Rubik"/>
              <a:cs typeface="Rubik"/>
              <a:sym typeface="Rubik"/>
            </a:endParaRPr>
          </a:p>
        </p:txBody>
      </p:sp>
      <p:pic>
        <p:nvPicPr>
          <p:cNvPr id="461" name="Google Shape;461;p71"/>
          <p:cNvPicPr preferRelativeResize="0"/>
          <p:nvPr/>
        </p:nvPicPr>
        <p:blipFill>
          <a:blip r:embed="rId3">
            <a:alphaModFix/>
          </a:blip>
          <a:stretch>
            <a:fillRect/>
          </a:stretch>
        </p:blipFill>
        <p:spPr>
          <a:xfrm>
            <a:off x="2053325" y="2395500"/>
            <a:ext cx="352500" cy="352500"/>
          </a:xfrm>
          <a:prstGeom prst="rect">
            <a:avLst/>
          </a:prstGeom>
          <a:noFill/>
          <a:ln>
            <a:noFill/>
          </a:ln>
        </p:spPr>
      </p:pic>
      <p:pic>
        <p:nvPicPr>
          <p:cNvPr id="462" name="Google Shape;462;p71"/>
          <p:cNvPicPr preferRelativeResize="0"/>
          <p:nvPr/>
        </p:nvPicPr>
        <p:blipFill>
          <a:blip r:embed="rId4">
            <a:alphaModFix/>
          </a:blip>
          <a:stretch>
            <a:fillRect/>
          </a:stretch>
        </p:blipFill>
        <p:spPr>
          <a:xfrm>
            <a:off x="3273625" y="3738725"/>
            <a:ext cx="638700" cy="638700"/>
          </a:xfrm>
          <a:prstGeom prst="rect">
            <a:avLst/>
          </a:prstGeom>
          <a:noFill/>
          <a:ln>
            <a:noFill/>
          </a:ln>
        </p:spPr>
      </p:pic>
      <p:sp>
        <p:nvSpPr>
          <p:cNvPr id="463" name="Google Shape;463;p71"/>
          <p:cNvSpPr txBox="1"/>
          <p:nvPr/>
        </p:nvSpPr>
        <p:spPr>
          <a:xfrm>
            <a:off x="6685118" y="2965608"/>
            <a:ext cx="1543800" cy="869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ko" sz="1300">
                <a:solidFill>
                  <a:srgbClr val="666666"/>
                </a:solidFill>
                <a:latin typeface="Helvetica Neue Light" panose="02000403000000020004" pitchFamily="2" charset="0"/>
                <a:ea typeface="Rubik Light"/>
                <a:cs typeface="Rubik Light"/>
                <a:sym typeface="Rubik Light"/>
              </a:rPr>
              <a:t>3.1 Classification</a:t>
            </a:r>
            <a:endParaRPr sz="1300">
              <a:solidFill>
                <a:srgbClr val="666666"/>
              </a:solidFill>
              <a:latin typeface="Helvetica Neue Light" panose="02000403000000020004" pitchFamily="2" charset="0"/>
              <a:ea typeface="Helvetica Neue Light" panose="02000403000000020004" pitchFamily="2" charset="0"/>
              <a:cs typeface="Rubik Light"/>
              <a:sym typeface="Rubik Light"/>
            </a:endParaRPr>
          </a:p>
          <a:p>
            <a:pPr marL="0" marR="0" lvl="0" indent="0" algn="l" rtl="0">
              <a:lnSpc>
                <a:spcPct val="100000"/>
              </a:lnSpc>
              <a:spcBef>
                <a:spcPts val="0"/>
              </a:spcBef>
              <a:spcAft>
                <a:spcPts val="0"/>
              </a:spcAft>
              <a:buNone/>
            </a:pPr>
            <a:r>
              <a:rPr lang="ko" sz="1300">
                <a:solidFill>
                  <a:srgbClr val="666666"/>
                </a:solidFill>
                <a:latin typeface="Helvetica Neue Light" panose="02000403000000020004" pitchFamily="2" charset="0"/>
                <a:ea typeface="Rubik Light"/>
                <a:cs typeface="Rubik Light"/>
                <a:sym typeface="Rubik Light"/>
              </a:rPr>
              <a:t>3.2 The Reality-Virtuality Continuum</a:t>
            </a:r>
            <a:endParaRPr sz="1300">
              <a:solidFill>
                <a:srgbClr val="666666"/>
              </a:solidFill>
              <a:latin typeface="Helvetica Neue Light" panose="02000403000000020004" pitchFamily="2" charset="0"/>
              <a:ea typeface="Helvetica Neue Light" panose="02000403000000020004" pitchFamily="2" charset="0"/>
              <a:cs typeface="Rubik Light"/>
              <a:sym typeface="Rubik Light"/>
            </a:endParaRPr>
          </a:p>
        </p:txBody>
      </p:sp>
      <p:sp>
        <p:nvSpPr>
          <p:cNvPr id="464" name="Google Shape;464;p71"/>
          <p:cNvSpPr/>
          <p:nvPr/>
        </p:nvSpPr>
        <p:spPr>
          <a:xfrm>
            <a:off x="6685118" y="2285584"/>
            <a:ext cx="15438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1500">
                <a:solidFill>
                  <a:srgbClr val="666666"/>
                </a:solidFill>
                <a:latin typeface="Rubik"/>
                <a:ea typeface="Rubik"/>
                <a:cs typeface="Rubik"/>
                <a:sym typeface="Rubik"/>
              </a:rPr>
              <a:t>Classification </a:t>
            </a:r>
            <a:endParaRPr sz="1500">
              <a:solidFill>
                <a:srgbClr val="666666"/>
              </a:solidFill>
              <a:latin typeface="Rubik"/>
              <a:ea typeface="Rubik"/>
              <a:cs typeface="Rubik"/>
              <a:sym typeface="Rubik"/>
            </a:endParaRPr>
          </a:p>
        </p:txBody>
      </p:sp>
      <p:sp>
        <p:nvSpPr>
          <p:cNvPr id="465" name="Google Shape;465;p71"/>
          <p:cNvSpPr txBox="1">
            <a:spLocks noGrp="1"/>
          </p:cNvSpPr>
          <p:nvPr>
            <p:ph type="sldNum" idx="12"/>
          </p:nvPr>
        </p:nvSpPr>
        <p:spPr>
          <a:xfrm>
            <a:off x="-258391"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de-DE" altLang="ko"/>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6761</Words>
  <Application>Microsoft Macintosh PowerPoint</Application>
  <PresentationFormat>Bildschirmpräsentation (16:9)</PresentationFormat>
  <Paragraphs>847</Paragraphs>
  <Slides>68</Slides>
  <Notes>68</Notes>
  <HiddenSlides>0</HiddenSlides>
  <MMClips>5</MMClips>
  <ScaleCrop>false</ScaleCrop>
  <HeadingPairs>
    <vt:vector size="6" baseType="variant">
      <vt:variant>
        <vt:lpstr>Verwendete Schriftarten</vt:lpstr>
      </vt:variant>
      <vt:variant>
        <vt:i4>14</vt:i4>
      </vt:variant>
      <vt:variant>
        <vt:lpstr>Design</vt:lpstr>
      </vt:variant>
      <vt:variant>
        <vt:i4>3</vt:i4>
      </vt:variant>
      <vt:variant>
        <vt:lpstr>Folientitel</vt:lpstr>
      </vt:variant>
      <vt:variant>
        <vt:i4>68</vt:i4>
      </vt:variant>
    </vt:vector>
  </HeadingPairs>
  <TitlesOfParts>
    <vt:vector size="85" baseType="lpstr">
      <vt:lpstr>Rubik</vt:lpstr>
      <vt:lpstr>Open Sans</vt:lpstr>
      <vt:lpstr>Roboto</vt:lpstr>
      <vt:lpstr>Helvetica Neue</vt:lpstr>
      <vt:lpstr>Georgia</vt:lpstr>
      <vt:lpstr>Helvetica Neue Light</vt:lpstr>
      <vt:lpstr>Rubik ExtraBold</vt:lpstr>
      <vt:lpstr>Arial</vt:lpstr>
      <vt:lpstr>Rubik Black</vt:lpstr>
      <vt:lpstr>Rubik SemiBold</vt:lpstr>
      <vt:lpstr>Lucida Grande</vt:lpstr>
      <vt:lpstr>Helvetica Neue Condensed</vt:lpstr>
      <vt:lpstr>Rubik Light</vt:lpstr>
      <vt:lpstr>Helvetica Neue Medium</vt:lpstr>
      <vt:lpstr>Simple Light</vt:lpstr>
      <vt:lpstr>PPTMON theme</vt:lpstr>
      <vt:lpstr>PPTMON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Farhadiba Mohammed</cp:lastModifiedBy>
  <cp:revision>12</cp:revision>
  <dcterms:modified xsi:type="dcterms:W3CDTF">2022-10-07T01:15:57Z</dcterms:modified>
</cp:coreProperties>
</file>